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1" r:id="rId1"/>
  </p:sldMasterIdLst>
  <p:notesMasterIdLst>
    <p:notesMasterId r:id="rId27"/>
  </p:notesMasterIdLst>
  <p:handoutMasterIdLst>
    <p:handoutMasterId r:id="rId28"/>
  </p:handoutMasterIdLst>
  <p:sldIdLst>
    <p:sldId id="486" r:id="rId2"/>
    <p:sldId id="377" r:id="rId3"/>
    <p:sldId id="379" r:id="rId4"/>
    <p:sldId id="398" r:id="rId5"/>
    <p:sldId id="400" r:id="rId6"/>
    <p:sldId id="438" r:id="rId7"/>
    <p:sldId id="488" r:id="rId8"/>
    <p:sldId id="487" r:id="rId9"/>
    <p:sldId id="467" r:id="rId10"/>
    <p:sldId id="469" r:id="rId11"/>
    <p:sldId id="471" r:id="rId12"/>
    <p:sldId id="490" r:id="rId13"/>
    <p:sldId id="489" r:id="rId14"/>
    <p:sldId id="451" r:id="rId15"/>
    <p:sldId id="474" r:id="rId16"/>
    <p:sldId id="452" r:id="rId17"/>
    <p:sldId id="453" r:id="rId18"/>
    <p:sldId id="454" r:id="rId19"/>
    <p:sldId id="455" r:id="rId20"/>
    <p:sldId id="456" r:id="rId21"/>
    <p:sldId id="457" r:id="rId22"/>
    <p:sldId id="459" r:id="rId23"/>
    <p:sldId id="462" r:id="rId24"/>
    <p:sldId id="463" r:id="rId25"/>
    <p:sldId id="464" r:id="rId26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315" autoAdjust="0"/>
    <p:restoredTop sz="94581" autoAdjust="0"/>
  </p:normalViewPr>
  <p:slideViewPr>
    <p:cSldViewPr>
      <p:cViewPr varScale="1">
        <p:scale>
          <a:sx n="74" d="100"/>
          <a:sy n="74" d="100"/>
        </p:scale>
        <p:origin x="-106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1A39B047-A004-4A2F-8455-5CD6FE09ED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7245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875"/>
            <a:ext cx="4984750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C9F1A3D9-59FA-4794-9A4A-06EF68FE64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6373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032036-8A8F-41E6-95D9-943F7C079166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21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1388" y="746125"/>
            <a:ext cx="4975225" cy="3730625"/>
          </a:xfrm>
          <a:ln/>
        </p:spPr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480" y="4724678"/>
            <a:ext cx="5487041" cy="4476512"/>
          </a:xfrm>
        </p:spPr>
        <p:txBody>
          <a:bodyPr/>
          <a:lstStyle/>
          <a:p>
            <a:endParaRPr lang="en-IN" altLang="en-US"/>
          </a:p>
        </p:txBody>
      </p:sp>
    </p:spTree>
    <p:extLst>
      <p:ext uri="{BB962C8B-B14F-4D97-AF65-F5344CB8AC3E}">
        <p14:creationId xmlns:p14="http://schemas.microsoft.com/office/powerpoint/2010/main" val="1521340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0292D78D-515B-4C4C-B663-DA147D87A958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</p:spPr>
        <p:txBody>
          <a:bodyPr/>
          <a:lstStyle/>
          <a:p>
            <a:pPr eaLnBrk="1" hangingPunct="1"/>
            <a:endParaRPr lang="en-IN" smtClean="0"/>
          </a:p>
        </p:txBody>
      </p:sp>
    </p:spTree>
    <p:extLst>
      <p:ext uri="{BB962C8B-B14F-4D97-AF65-F5344CB8AC3E}">
        <p14:creationId xmlns:p14="http://schemas.microsoft.com/office/powerpoint/2010/main" val="36680881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1A261290-F381-463B-BD0B-9E3D4B87A5B6}" type="slidenum">
              <a:rPr lang="en-IN" smtClean="0">
                <a:latin typeface="Arial" charset="0"/>
                <a:cs typeface="Arial" charset="0"/>
              </a:rPr>
              <a:pPr eaLnBrk="1" hangingPunct="1"/>
              <a:t>4</a:t>
            </a:fld>
            <a:endParaRPr lang="en-IN" smtClean="0">
              <a:latin typeface="Arial" charset="0"/>
              <a:cs typeface="Arial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709302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en-US" altLang="en-US" dirty="0" smtClean="0"/>
              <a:t>As objective information on performance of individual ERs like the Report Cards had never been done before</a:t>
            </a:r>
            <a:endParaRPr lang="en-IN" altLang="en-US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en-US" sz="1200" b="1" kern="0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1200" b="1" kern="0" dirty="0" smtClean="0"/>
              <a:t>Report Card campaigns done for:</a:t>
            </a:r>
          </a:p>
          <a:p>
            <a:pPr marL="171450" indent="-171450" eaLnBrk="1" hangingPunct="1">
              <a:buFont typeface="Arial"/>
              <a:buChar char="•"/>
              <a:defRPr/>
            </a:pPr>
            <a:r>
              <a:rPr lang="en-US" sz="1200" kern="0" dirty="0" smtClean="0"/>
              <a:t>Members of Parliament prior to the General Elections in May 2009</a:t>
            </a:r>
          </a:p>
          <a:p>
            <a:pPr marL="171450" indent="-171450" eaLnBrk="1" hangingPunct="1">
              <a:buFont typeface="Arial"/>
              <a:buChar char="•"/>
              <a:defRPr/>
            </a:pPr>
            <a:r>
              <a:rPr lang="en-US" sz="1200" kern="0" dirty="0" smtClean="0"/>
              <a:t>Members of the Legislative Assembly of Jharkhand prior to the Assembly polls in December 2009</a:t>
            </a:r>
          </a:p>
          <a:p>
            <a:pPr marL="171450" indent="-171450" eaLnBrk="1" hangingPunct="1">
              <a:buFont typeface="Arial"/>
              <a:buChar char="•"/>
              <a:defRPr/>
            </a:pPr>
            <a:r>
              <a:rPr lang="en-US" sz="1200" kern="0" dirty="0" smtClean="0"/>
              <a:t>Municipal </a:t>
            </a:r>
            <a:r>
              <a:rPr lang="en-US" sz="1200" kern="0" dirty="0" err="1" smtClean="0"/>
              <a:t>Councillors</a:t>
            </a:r>
            <a:r>
              <a:rPr lang="en-US" sz="1200" kern="0" dirty="0" smtClean="0"/>
              <a:t> of Delhi in May 2010 (mid-term report cards)</a:t>
            </a:r>
          </a:p>
          <a:p>
            <a:pPr marL="171450" indent="-171450" eaLnBrk="1" hangingPunct="1">
              <a:buFont typeface="Arial"/>
              <a:buChar char="•"/>
              <a:defRPr/>
            </a:pPr>
            <a:r>
              <a:rPr lang="en-US" sz="1200" kern="0" dirty="0" smtClean="0"/>
              <a:t>Members of the Legislative Assembly of Bihar in October 2010</a:t>
            </a:r>
          </a:p>
          <a:p>
            <a:pPr marL="171450" indent="-171450" eaLnBrk="1" hangingPunct="1">
              <a:buFont typeface="Arial"/>
              <a:buChar char="•"/>
              <a:defRPr/>
            </a:pPr>
            <a:r>
              <a:rPr lang="en-US" sz="1200" kern="0" dirty="0" smtClean="0"/>
              <a:t>MCD </a:t>
            </a:r>
            <a:r>
              <a:rPr lang="en-US" sz="1200" kern="0" dirty="0" err="1" smtClean="0"/>
              <a:t>Councillor</a:t>
            </a:r>
            <a:r>
              <a:rPr lang="en-US" sz="1200" kern="0" dirty="0" smtClean="0"/>
              <a:t> report cards in 2012</a:t>
            </a:r>
            <a:endParaRPr lang="en-IN" sz="1200" kern="0" dirty="0" smtClean="0"/>
          </a:p>
          <a:p>
            <a:pPr>
              <a:defRPr/>
            </a:pPr>
            <a:endParaRPr lang="en-IN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21900-96CB-BD4D-B281-491F24EBF3D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9744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24F21203-3218-4D25-8767-4546A5117FA9}" type="slidenum">
              <a:rPr lang="en-US" altLang="en-US" smtClean="0">
                <a:latin typeface="Comic Sans MS" pitchFamily="66" charset="0"/>
              </a:rPr>
              <a:pPr>
                <a:spcBef>
                  <a:spcPct val="0"/>
                </a:spcBef>
              </a:pPr>
              <a:t>12</a:t>
            </a:fld>
            <a:endParaRPr lang="en-US" altLang="en-US" smtClean="0">
              <a:latin typeface="Comic Sans MS" pitchFamily="66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1700" y="742950"/>
            <a:ext cx="4960938" cy="3722688"/>
          </a:xfrm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as objective information on performance of individual ERs like the Report Cards had never been done before</a:t>
            </a:r>
            <a:endParaRPr lang="en-IN" altLang="en-US" smtClean="0"/>
          </a:p>
          <a:p>
            <a:pPr eaLnBrk="1" hangingPunct="1"/>
            <a:endParaRPr lang="en-IN" altLang="en-US" smtClean="0"/>
          </a:p>
        </p:txBody>
      </p:sp>
    </p:spTree>
    <p:extLst>
      <p:ext uri="{BB962C8B-B14F-4D97-AF65-F5344CB8AC3E}">
        <p14:creationId xmlns:p14="http://schemas.microsoft.com/office/powerpoint/2010/main" val="26396722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3CD08210-5AE6-41FF-9858-385DC08BDBFE}" type="slidenum">
              <a:rPr lang="en-US" altLang="en-US" smtClean="0">
                <a:latin typeface="Comic Sans MS" pitchFamily="66" charset="0"/>
              </a:rPr>
              <a:pPr>
                <a:spcBef>
                  <a:spcPct val="0"/>
                </a:spcBef>
              </a:pPr>
              <a:t>14</a:t>
            </a:fld>
            <a:endParaRPr lang="en-US" altLang="en-US" smtClean="0">
              <a:latin typeface="Comic Sans MS" pitchFamily="66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1700" y="742950"/>
            <a:ext cx="4960938" cy="3722688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as objective information on performance of individual ERs like the Report Cards had never been done before</a:t>
            </a:r>
            <a:endParaRPr lang="en-IN" altLang="en-US" smtClean="0"/>
          </a:p>
          <a:p>
            <a:pPr eaLnBrk="1" hangingPunct="1"/>
            <a:endParaRPr lang="en-IN" altLang="en-US" smtClean="0"/>
          </a:p>
        </p:txBody>
      </p:sp>
    </p:spTree>
    <p:extLst>
      <p:ext uri="{BB962C8B-B14F-4D97-AF65-F5344CB8AC3E}">
        <p14:creationId xmlns:p14="http://schemas.microsoft.com/office/powerpoint/2010/main" val="38028943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D30DBE08-8DEA-47EC-9C14-08AC6EDBFFA2}" type="slidenum">
              <a:rPr lang="en-US" altLang="en-US" smtClean="0">
                <a:latin typeface="Comic Sans MS" pitchFamily="66" charset="0"/>
              </a:rPr>
              <a:pPr>
                <a:spcBef>
                  <a:spcPct val="0"/>
                </a:spcBef>
              </a:pPr>
              <a:t>16</a:t>
            </a:fld>
            <a:endParaRPr lang="en-US" altLang="en-US" smtClean="0">
              <a:latin typeface="Comic Sans MS" pitchFamily="66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1700" y="742950"/>
            <a:ext cx="4960938" cy="3722688"/>
          </a:xfrm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as objective information on performance of individual ERs like the Report Cards had never been done before</a:t>
            </a:r>
            <a:endParaRPr lang="en-IN" altLang="en-US" smtClean="0"/>
          </a:p>
          <a:p>
            <a:pPr eaLnBrk="1" hangingPunct="1"/>
            <a:endParaRPr lang="en-IN" altLang="en-US" smtClean="0"/>
          </a:p>
        </p:txBody>
      </p:sp>
    </p:spTree>
    <p:extLst>
      <p:ext uri="{BB962C8B-B14F-4D97-AF65-F5344CB8AC3E}">
        <p14:creationId xmlns:p14="http://schemas.microsoft.com/office/powerpoint/2010/main" val="2230040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>
                <a:gd name="T0" fmla="*/ 335 w 5550"/>
                <a:gd name="T1" fmla="*/ 0 h 3216"/>
                <a:gd name="T2" fmla="*/ 333 w 5550"/>
                <a:gd name="T3" fmla="*/ 1290 h 3216"/>
                <a:gd name="T4" fmla="*/ 0 w 5550"/>
                <a:gd name="T5" fmla="*/ 1290 h 3216"/>
                <a:gd name="T6" fmla="*/ 6 w 5550"/>
                <a:gd name="T7" fmla="*/ 3210 h 3216"/>
                <a:gd name="T8" fmla="*/ 5550 w 5550"/>
                <a:gd name="T9" fmla="*/ 3216 h 3216"/>
                <a:gd name="T10" fmla="*/ 5550 w 5550"/>
                <a:gd name="T11" fmla="*/ 0 h 3216"/>
                <a:gd name="T12" fmla="*/ 335 w 5550"/>
                <a:gd name="T13" fmla="*/ 0 h 3216"/>
                <a:gd name="T14" fmla="*/ 335 w 5550"/>
                <a:gd name="T15" fmla="*/ 0 h 32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1689 h 2182"/>
                <a:gd name="T4" fmla="*/ 5590 w 4897"/>
                <a:gd name="T5" fmla="*/ 1689 h 2182"/>
                <a:gd name="T6" fmla="*/ 5590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IN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IN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IN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IN"/>
            </a:p>
          </p:txBody>
        </p:sp>
      </p:grpSp>
      <p:sp>
        <p:nvSpPr>
          <p:cNvPr id="183305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pPr lvl="0"/>
            <a:r>
              <a:rPr lang="en-IN" noProof="0" smtClean="0"/>
              <a:t>Click to edit Master title style</a:t>
            </a:r>
          </a:p>
        </p:txBody>
      </p:sp>
      <p:sp>
        <p:nvSpPr>
          <p:cNvPr id="183306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IN" noProof="0" smtClean="0"/>
              <a:t>Click to edit Master subtitle style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750337-DDF6-4211-AEAF-D9F0979CB5A6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77045940"/>
      </p:ext>
    </p:extLst>
  </p:cSld>
  <p:clrMapOvr>
    <a:masterClrMapping/>
  </p:clrMapOvr>
  <p:transition>
    <p:pull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422DCB-FBCB-472D-8E26-2A4540C6AE76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47977490"/>
      </p:ext>
    </p:extLst>
  </p:cSld>
  <p:clrMapOvr>
    <a:masterClrMapping/>
  </p:clrMapOvr>
  <p:transition>
    <p:pull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77C67F-57D8-48E6-A8CC-8671B50F0782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13594757"/>
      </p:ext>
    </p:extLst>
  </p:cSld>
  <p:clrMapOvr>
    <a:masterClrMapping/>
  </p:clrMapOvr>
  <p:transition>
    <p:pull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5BA11D-0538-4EE1-B7CA-F0AFE3493396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71361477"/>
      </p:ext>
    </p:extLst>
  </p:cSld>
  <p:clrMapOvr>
    <a:masterClrMapping/>
  </p:clrMapOvr>
  <p:transition>
    <p:pull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4A54DB-1B9C-45F0-B4A7-A46BB16A83E2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87799222"/>
      </p:ext>
    </p:extLst>
  </p:cSld>
  <p:clrMapOvr>
    <a:masterClrMapping/>
  </p:clrMapOvr>
  <p:transition>
    <p:pull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A5A4C4-231C-47DA-8B5A-64C5A47A8A8E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18447335"/>
      </p:ext>
    </p:extLst>
  </p:cSld>
  <p:clrMapOvr>
    <a:masterClrMapping/>
  </p:clrMapOvr>
  <p:transition>
    <p:pull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0BD8A2-3F28-4C93-BD67-499E62EFAE07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99201354"/>
      </p:ext>
    </p:extLst>
  </p:cSld>
  <p:clrMapOvr>
    <a:masterClrMapping/>
  </p:clrMapOvr>
  <p:transition>
    <p:pull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453575-901C-4442-8A16-5E1C7D060805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57444298"/>
      </p:ext>
    </p:extLst>
  </p:cSld>
  <p:clrMapOvr>
    <a:masterClrMapping/>
  </p:clrMapOvr>
  <p:transition>
    <p:pull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890484-CF25-419E-9BBA-4072E23178BC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54071364"/>
      </p:ext>
    </p:extLst>
  </p:cSld>
  <p:clrMapOvr>
    <a:masterClrMapping/>
  </p:clrMapOvr>
  <p:transition>
    <p:pull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EBE367-B5EB-42CD-93BC-8FBCD719D67B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35587289"/>
      </p:ext>
    </p:extLst>
  </p:cSld>
  <p:clrMapOvr>
    <a:masterClrMapping/>
  </p:clrMapOvr>
  <p:transition>
    <p:pull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04717-76A8-46E5-8337-253E72F113E5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52222695"/>
      </p:ext>
    </p:extLst>
  </p:cSld>
  <p:clrMapOvr>
    <a:masterClrMapping/>
  </p:clrMapOvr>
  <p:transition>
    <p:pull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1032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912 h 2182"/>
                <a:gd name="T4" fmla="*/ 5590 w 4897"/>
                <a:gd name="T5" fmla="*/ 912 h 2182"/>
                <a:gd name="T6" fmla="*/ 5590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>
                <a:gd name="T0" fmla="*/ 330 w 5550"/>
                <a:gd name="T1" fmla="*/ 1764 h 3168"/>
                <a:gd name="T2" fmla="*/ 0 w 5550"/>
                <a:gd name="T3" fmla="*/ 1764 h 3168"/>
                <a:gd name="T4" fmla="*/ 0 w 5550"/>
                <a:gd name="T5" fmla="*/ 3168 h 3168"/>
                <a:gd name="T6" fmla="*/ 5550 w 5550"/>
                <a:gd name="T7" fmla="*/ 3168 h 3168"/>
                <a:gd name="T8" fmla="*/ 5550 w 5550"/>
                <a:gd name="T9" fmla="*/ 0 h 3168"/>
                <a:gd name="T10" fmla="*/ 330 w 5550"/>
                <a:gd name="T11" fmla="*/ 0 h 3168"/>
                <a:gd name="T12" fmla="*/ 330 w 5550"/>
                <a:gd name="T13" fmla="*/ 1764 h 31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034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883 h 2182"/>
                <a:gd name="T4" fmla="*/ 5590 w 4897"/>
                <a:gd name="T5" fmla="*/ 883 h 2182"/>
                <a:gd name="T6" fmla="*/ 5590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82278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IN"/>
            </a:p>
          </p:txBody>
        </p:sp>
        <p:sp>
          <p:nvSpPr>
            <p:cNvPr id="182279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IN"/>
            </a:p>
          </p:txBody>
        </p:sp>
        <p:sp>
          <p:nvSpPr>
            <p:cNvPr id="182280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>
                <a:gd name="T0" fmla="*/ 0 w 29"/>
                <a:gd name="T1" fmla="*/ 1416 h 1416"/>
                <a:gd name="T2" fmla="*/ 29 w 29"/>
                <a:gd name="T3" fmla="*/ 1416 h 1416"/>
                <a:gd name="T4" fmla="*/ 28 w 29"/>
                <a:gd name="T5" fmla="*/ 24 h 1416"/>
                <a:gd name="T6" fmla="*/ 0 w 29"/>
                <a:gd name="T7" fmla="*/ 0 h 1416"/>
                <a:gd name="T8" fmla="*/ 0 w 29"/>
                <a:gd name="T9" fmla="*/ 1416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IN"/>
            </a:p>
          </p:txBody>
        </p:sp>
        <p:sp>
          <p:nvSpPr>
            <p:cNvPr id="182281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IN"/>
            </a:p>
          </p:txBody>
        </p:sp>
        <p:sp>
          <p:nvSpPr>
            <p:cNvPr id="182282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IN"/>
            </a:p>
          </p:txBody>
        </p:sp>
      </p:grpSp>
      <p:sp>
        <p:nvSpPr>
          <p:cNvPr id="18228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18228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18228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C7E063E0-F693-4353-AAF2-ABFC75F9CA9E}" type="slidenum">
              <a:rPr lang="en-IN"/>
              <a:pPr>
                <a:defRPr/>
              </a:pPr>
              <a:t>‹#›</a:t>
            </a:fld>
            <a:endParaRPr lang="en-IN"/>
          </a:p>
        </p:txBody>
      </p:sp>
      <p:sp>
        <p:nvSpPr>
          <p:cNvPr id="182286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IN" smtClean="0"/>
              <a:t>Click to edit Master title style</a:t>
            </a:r>
          </a:p>
        </p:txBody>
      </p:sp>
      <p:sp>
        <p:nvSpPr>
          <p:cNvPr id="182287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IN" smtClean="0"/>
              <a:t>Click to edit Master text styles</a:t>
            </a:r>
          </a:p>
          <a:p>
            <a:pPr lvl="1"/>
            <a:r>
              <a:rPr lang="en-IN" smtClean="0"/>
              <a:t>Second level</a:t>
            </a:r>
          </a:p>
          <a:p>
            <a:pPr lvl="2"/>
            <a:r>
              <a:rPr lang="en-IN" smtClean="0"/>
              <a:t>Third level</a:t>
            </a:r>
          </a:p>
          <a:p>
            <a:pPr lvl="3"/>
            <a:r>
              <a:rPr lang="en-IN" smtClean="0"/>
              <a:t>Fourth level</a:t>
            </a:r>
          </a:p>
          <a:p>
            <a:pPr lvl="4"/>
            <a:r>
              <a:rPr lang="en-IN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6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ransition>
    <p:pull dir="d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5715000"/>
            <a:ext cx="9144000" cy="792163"/>
          </a:xfrm>
        </p:spPr>
        <p:txBody>
          <a:bodyPr/>
          <a:lstStyle/>
          <a:p>
            <a:pPr algn="ctr"/>
            <a:r>
              <a:rPr lang="en-US" altLang="en-US" sz="4400"/>
              <a:t>Satark Nagrik Sangathan</a:t>
            </a:r>
            <a:endParaRPr lang="en-IN" altLang="en-US" sz="440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/>
          <a:stretch/>
        </p:blipFill>
        <p:spPr>
          <a:xfrm>
            <a:off x="19050" y="0"/>
            <a:ext cx="9144000" cy="5334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371600" y="2698906"/>
            <a:ext cx="6400800" cy="1263494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0" y="2614737"/>
            <a:ext cx="5444110" cy="739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9pPr>
          </a:lstStyle>
          <a:p>
            <a:r>
              <a:rPr lang="en-US" sz="2600" kern="0" dirty="0" smtClean="0">
                <a:solidFill>
                  <a:schemeClr val="tx1"/>
                </a:solidFill>
                <a:latin typeface="ScalaOT-Regular"/>
                <a:cs typeface="ScalaOT-Regular"/>
              </a:rPr>
              <a:t/>
            </a:r>
            <a:br>
              <a:rPr lang="en-US" sz="2600" kern="0" dirty="0" smtClean="0">
                <a:solidFill>
                  <a:schemeClr val="tx1"/>
                </a:solidFill>
                <a:latin typeface="ScalaOT-Regular"/>
                <a:cs typeface="ScalaOT-Regular"/>
              </a:rPr>
            </a:br>
            <a:r>
              <a:rPr lang="en-US" sz="2600" kern="0" dirty="0" smtClean="0">
                <a:solidFill>
                  <a:schemeClr val="tx1"/>
                </a:solidFill>
                <a:latin typeface="ScalaOT-Regular"/>
                <a:cs typeface="ScalaOT-Regular"/>
              </a:rPr>
              <a:t>Accountability Tools</a:t>
            </a:r>
            <a:endParaRPr lang="en-US" sz="2600" kern="0" dirty="0">
              <a:solidFill>
                <a:schemeClr val="tx1"/>
              </a:solidFill>
              <a:latin typeface="ScalaOT-Regular"/>
              <a:cs typeface="ScalaOT-Regular"/>
            </a:endParaRPr>
          </a:p>
        </p:txBody>
      </p:sp>
    </p:spTree>
    <p:extLst>
      <p:ext uri="{BB962C8B-B14F-4D97-AF65-F5344CB8AC3E}">
        <p14:creationId xmlns:p14="http://schemas.microsoft.com/office/powerpoint/2010/main" val="1476843743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SNS 0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4303713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0947" name="Rectangle 3"/>
          <p:cNvSpPr>
            <a:spLocks noChangeArrowheads="1"/>
          </p:cNvSpPr>
          <p:nvPr/>
        </p:nvSpPr>
        <p:spPr bwMode="auto">
          <a:xfrm>
            <a:off x="4838700" y="152400"/>
            <a:ext cx="40767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endParaRPr lang="en-US" sz="40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endParaRPr lang="en-US" sz="40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sz="40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sz="4000">
                <a:effectLst>
                  <a:outerShdw blurRad="38100" dist="38100" dir="2700000" algn="tl">
                    <a:srgbClr val="000000"/>
                  </a:outerShdw>
                </a:effectLst>
              </a:rPr>
              <a:t>  MP Report Card in Outlook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endParaRPr lang="en-US" sz="40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sz="4000">
                <a:effectLst>
                  <a:outerShdw blurRad="38100" dist="38100" dir="2700000" algn="tl">
                    <a:srgbClr val="000000"/>
                  </a:outerShdw>
                </a:effectLst>
              </a:rPr>
              <a:t>(May 2009)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endParaRPr lang="en-US" sz="40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endParaRPr lang="en-IN" sz="40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540854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IN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6EE38-E16B-4059-AD5F-B9999D72BD3A}" type="slidenum">
              <a:rPr lang="en-IN"/>
              <a:pPr>
                <a:defRPr/>
              </a:pPr>
              <a:t>11</a:t>
            </a:fld>
            <a:endParaRPr lang="en-IN"/>
          </a:p>
        </p:txBody>
      </p:sp>
      <p:pic>
        <p:nvPicPr>
          <p:cNvPr id="4403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710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1393928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76200" y="244475"/>
            <a:ext cx="9067800" cy="143192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000" dirty="0"/>
              <a:t>Report Cards of Elected Representatives</a:t>
            </a:r>
            <a:br>
              <a:rPr lang="en-US" sz="4000" dirty="0"/>
            </a:br>
            <a:endParaRPr lang="en-IN" sz="4000" dirty="0"/>
          </a:p>
        </p:txBody>
      </p:sp>
      <p:sp>
        <p:nvSpPr>
          <p:cNvPr id="6" name="Rectangle 3"/>
          <p:cNvSpPr txBox="1">
            <a:spLocks noRot="1" noChangeArrowheads="1"/>
          </p:cNvSpPr>
          <p:nvPr/>
        </p:nvSpPr>
        <p:spPr bwMode="auto">
          <a:xfrm>
            <a:off x="838200" y="1447800"/>
            <a:ext cx="8007350" cy="4538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Font typeface="Wingdings" pitchFamily="2" charset="2"/>
              <a:buNone/>
              <a:defRPr/>
            </a:pPr>
            <a:r>
              <a:rPr lang="en-US" sz="2800" kern="0" smtClean="0"/>
              <a:t>Report Card campaigns done for:</a:t>
            </a:r>
          </a:p>
          <a:p>
            <a:pPr eaLnBrk="1" hangingPunct="1">
              <a:defRPr/>
            </a:pPr>
            <a:r>
              <a:rPr lang="en-US" sz="2800" kern="0" smtClean="0"/>
              <a:t>Members of Parliament prior to the General Elections in May 2009</a:t>
            </a:r>
          </a:p>
          <a:p>
            <a:pPr eaLnBrk="1" hangingPunct="1">
              <a:defRPr/>
            </a:pPr>
            <a:r>
              <a:rPr lang="en-US" sz="2800" kern="0" smtClean="0"/>
              <a:t>Members of the Legislative Assembly of Jharkhand prior to the Assembly polls in December 2009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kern="0" smtClean="0"/>
              <a:t>Municipal Councillors of Delhi in May 2010 (mid-term report cards)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kern="0" smtClean="0"/>
              <a:t>Members of the Legislative Assembly of Bihar in October 2010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kern="0" smtClean="0"/>
              <a:t>MCD Councillor report cards in 2012</a:t>
            </a:r>
            <a:endParaRPr lang="en-IN" sz="2800" kern="0" dirty="0"/>
          </a:p>
        </p:txBody>
      </p:sp>
    </p:spTree>
    <p:extLst>
      <p:ext uri="{BB962C8B-B14F-4D97-AF65-F5344CB8AC3E}">
        <p14:creationId xmlns:p14="http://schemas.microsoft.com/office/powerpoint/2010/main" val="25852126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44475"/>
            <a:ext cx="9144000" cy="1431925"/>
          </a:xfrm>
        </p:spPr>
        <p:txBody>
          <a:bodyPr/>
          <a:lstStyle/>
          <a:p>
            <a:pPr algn="ctr">
              <a:defRPr/>
            </a:pPr>
            <a:r>
              <a:rPr lang="en-US" sz="4000" dirty="0" smtClean="0"/>
              <a:t>Performance of MLAs of Delhi</a:t>
            </a:r>
            <a:endParaRPr lang="en-IN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839200" cy="3962400"/>
          </a:xfrm>
        </p:spPr>
        <p:txBody>
          <a:bodyPr/>
          <a:lstStyle/>
          <a:p>
            <a:pPr marL="0" indent="0">
              <a:lnSpc>
                <a:spcPct val="120000"/>
              </a:lnSpc>
              <a:buClr>
                <a:schemeClr val="bg1">
                  <a:lumMod val="65000"/>
                </a:schemeClr>
              </a:buClr>
              <a:buSzPct val="70000"/>
              <a:buNone/>
            </a:pPr>
            <a:r>
              <a:rPr lang="en-US" dirty="0">
                <a:latin typeface="ScalaOT-Regular"/>
                <a:cs typeface="ScalaOT-Regular"/>
              </a:rPr>
              <a:t>Between 2009-2013</a:t>
            </a:r>
          </a:p>
          <a:p>
            <a:pPr>
              <a:lnSpc>
                <a:spcPct val="120000"/>
              </a:lnSpc>
              <a:buClr>
                <a:schemeClr val="bg1">
                  <a:lumMod val="65000"/>
                </a:schemeClr>
              </a:buClr>
              <a:buSzPct val="70000"/>
            </a:pPr>
            <a:r>
              <a:rPr lang="en-US" sz="2800" b="1" dirty="0">
                <a:latin typeface="ScalaOT-Regular"/>
                <a:cs typeface="ScalaOT-Regular"/>
              </a:rPr>
              <a:t>22</a:t>
            </a:r>
            <a:r>
              <a:rPr lang="en-US" sz="2800" dirty="0">
                <a:latin typeface="ScalaOT-Regular"/>
                <a:cs typeface="ScalaOT-Regular"/>
              </a:rPr>
              <a:t> meetings of the Delhi Legislative Assembly for less than </a:t>
            </a:r>
            <a:r>
              <a:rPr lang="en-US" sz="2800" b="1" dirty="0">
                <a:latin typeface="ScalaOT-Regular"/>
                <a:cs typeface="ScalaOT-Regular"/>
              </a:rPr>
              <a:t>70</a:t>
            </a:r>
            <a:r>
              <a:rPr lang="en-US" sz="2800" dirty="0">
                <a:latin typeface="ScalaOT-Regular"/>
                <a:cs typeface="ScalaOT-Regular"/>
              </a:rPr>
              <a:t> hours per year on average </a:t>
            </a:r>
          </a:p>
          <a:p>
            <a:pPr>
              <a:lnSpc>
                <a:spcPct val="120000"/>
              </a:lnSpc>
              <a:buClr>
                <a:schemeClr val="bg1">
                  <a:lumMod val="65000"/>
                </a:schemeClr>
              </a:buClr>
              <a:buSzPct val="70000"/>
            </a:pPr>
            <a:r>
              <a:rPr lang="en-US" sz="2800" b="1" dirty="0">
                <a:latin typeface="ScalaOT-Regular"/>
                <a:cs typeface="ScalaOT-Regular"/>
              </a:rPr>
              <a:t>17</a:t>
            </a:r>
            <a:r>
              <a:rPr lang="en-US" sz="2800" dirty="0">
                <a:latin typeface="ScalaOT-Regular"/>
                <a:cs typeface="ScalaOT-Regular"/>
              </a:rPr>
              <a:t> MLAs never raised a question</a:t>
            </a:r>
          </a:p>
          <a:p>
            <a:pPr>
              <a:lnSpc>
                <a:spcPct val="120000"/>
              </a:lnSpc>
              <a:buClr>
                <a:schemeClr val="bg1">
                  <a:lumMod val="65000"/>
                </a:schemeClr>
              </a:buClr>
              <a:buSzPct val="70000"/>
            </a:pPr>
            <a:r>
              <a:rPr lang="en-US" sz="2800" b="1" dirty="0">
                <a:latin typeface="ScalaOT-Regular"/>
                <a:cs typeface="ScalaOT-Regular"/>
              </a:rPr>
              <a:t>0</a:t>
            </a:r>
            <a:r>
              <a:rPr lang="en-US" sz="2800" dirty="0">
                <a:latin typeface="ScalaOT-Regular"/>
                <a:cs typeface="ScalaOT-Regular"/>
              </a:rPr>
              <a:t> out of 6 stipulated meetings of the Police Vigilance Committee held </a:t>
            </a:r>
          </a:p>
          <a:p>
            <a:pPr>
              <a:lnSpc>
                <a:spcPct val="120000"/>
              </a:lnSpc>
              <a:buClr>
                <a:schemeClr val="bg1">
                  <a:lumMod val="65000"/>
                </a:schemeClr>
              </a:buClr>
              <a:buSzPct val="70000"/>
            </a:pPr>
            <a:r>
              <a:rPr lang="en-US" sz="2800" b="1" dirty="0">
                <a:latin typeface="ScalaOT-Regular"/>
                <a:cs typeface="ScalaOT-Regular"/>
              </a:rPr>
              <a:t>0 </a:t>
            </a:r>
            <a:r>
              <a:rPr lang="en-US" sz="2800" dirty="0">
                <a:latin typeface="ScalaOT-Regular"/>
                <a:cs typeface="ScalaOT-Regular"/>
              </a:rPr>
              <a:t>District Grievance Redress Committees set up</a:t>
            </a:r>
          </a:p>
          <a:p>
            <a:pPr>
              <a:lnSpc>
                <a:spcPct val="120000"/>
              </a:lnSpc>
              <a:buClr>
                <a:schemeClr val="bg1">
                  <a:lumMod val="65000"/>
                </a:schemeClr>
              </a:buClr>
              <a:buSzPct val="70000"/>
            </a:pPr>
            <a:r>
              <a:rPr lang="en-US" sz="2800" dirty="0">
                <a:latin typeface="ScalaOT-Regular"/>
                <a:cs typeface="ScalaOT-Regular"/>
              </a:rPr>
              <a:t>28 constituencies with 0 meetings of the Ration Vigilance Committee </a:t>
            </a:r>
          </a:p>
          <a:p>
            <a:pPr>
              <a:defRPr/>
            </a:pPr>
            <a:endParaRPr lang="en-US" sz="2800" dirty="0" smtClean="0"/>
          </a:p>
          <a:p>
            <a:pPr>
              <a:defRPr/>
            </a:pPr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2965418519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21" name="Rectangle 5"/>
          <p:cNvSpPr>
            <a:spLocks noGrp="1" noRot="1" noChangeArrowheads="1"/>
          </p:cNvSpPr>
          <p:nvPr>
            <p:ph type="body" idx="1"/>
          </p:nvPr>
        </p:nvSpPr>
        <p:spPr>
          <a:xfrm>
            <a:off x="533400" y="1143000"/>
            <a:ext cx="8382000" cy="4114800"/>
          </a:xfrm>
        </p:spPr>
        <p:txBody>
          <a:bodyPr/>
          <a:lstStyle/>
          <a:p>
            <a:pPr marL="609600" lvl="1" indent="-609600" eaLnBrk="1" hangingPunct="1">
              <a:buClr>
                <a:schemeClr val="hlink"/>
              </a:buClr>
              <a:defRPr/>
            </a:pPr>
            <a:r>
              <a:rPr lang="en-US" sz="3200" dirty="0" smtClean="0"/>
              <a:t>Awareness creation</a:t>
            </a:r>
            <a:r>
              <a:rPr lang="en-US" sz="3200" dirty="0"/>
              <a:t> </a:t>
            </a:r>
            <a:r>
              <a:rPr lang="en-US" dirty="0" smtClean="0"/>
              <a:t>about </a:t>
            </a:r>
            <a:r>
              <a:rPr lang="en-US" dirty="0"/>
              <a:t>the role and relevance of elected representatives and the need to monitor their functioning</a:t>
            </a:r>
          </a:p>
          <a:p>
            <a:pPr marL="609600" indent="-609600" eaLnBrk="1" hangingPunct="1">
              <a:defRPr/>
            </a:pPr>
            <a:r>
              <a:rPr lang="en-US" dirty="0" smtClean="0"/>
              <a:t>Tool for demanding accountability: </a:t>
            </a:r>
          </a:p>
          <a:p>
            <a:pPr marL="990600" lvl="1" indent="-533400" eaLnBrk="1" hangingPunct="1">
              <a:defRPr/>
            </a:pPr>
            <a:r>
              <a:rPr lang="en-US" dirty="0" smtClean="0"/>
              <a:t>Information used to engage with elected representatives and get development needs addressed</a:t>
            </a:r>
          </a:p>
          <a:p>
            <a:pPr marL="990600" lvl="1" indent="-533400" eaLnBrk="1" hangingPunct="1">
              <a:defRPr/>
            </a:pPr>
            <a:r>
              <a:rPr lang="en-US" dirty="0" smtClean="0"/>
              <a:t>Carry out social audit and file complaints about corruption/malpractices</a:t>
            </a:r>
          </a:p>
          <a:p>
            <a:pPr marL="609600" indent="-609600" eaLnBrk="1" hangingPunct="1">
              <a:lnSpc>
                <a:spcPct val="90000"/>
              </a:lnSpc>
              <a:defRPr/>
            </a:pPr>
            <a:r>
              <a:rPr lang="en-US" dirty="0"/>
              <a:t>Public pressure:</a:t>
            </a:r>
          </a:p>
          <a:p>
            <a:pPr marL="990600" lvl="1" indent="-533400" eaLnBrk="1" hangingPunct="1">
              <a:lnSpc>
                <a:spcPct val="90000"/>
              </a:lnSpc>
              <a:defRPr/>
            </a:pPr>
            <a:r>
              <a:rPr lang="en-US" dirty="0" smtClean="0"/>
              <a:t>Created </a:t>
            </a:r>
            <a:r>
              <a:rPr lang="en-US" dirty="0"/>
              <a:t>pressure on </a:t>
            </a:r>
            <a:r>
              <a:rPr lang="en-US" dirty="0" smtClean="0"/>
              <a:t>ERs to </a:t>
            </a:r>
            <a:r>
              <a:rPr lang="en-US" dirty="0"/>
              <a:t>improve their performance</a:t>
            </a:r>
            <a:endParaRPr lang="en-US" sz="1400" dirty="0"/>
          </a:p>
          <a:p>
            <a:pPr marL="990600" lvl="1" indent="-533400" eaLnBrk="1" hangingPunct="1">
              <a:defRPr/>
            </a:pPr>
            <a:endParaRPr lang="en-US" dirty="0" smtClean="0"/>
          </a:p>
        </p:txBody>
      </p:sp>
      <p:sp>
        <p:nvSpPr>
          <p:cNvPr id="3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76200" y="244475"/>
            <a:ext cx="9067800" cy="143192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000" dirty="0" smtClean="0"/>
              <a:t>Impact</a:t>
            </a:r>
            <a:r>
              <a:rPr lang="en-US" sz="4000" dirty="0"/>
              <a:t/>
            </a:r>
            <a:br>
              <a:rPr lang="en-US" sz="4000" dirty="0"/>
            </a:br>
            <a:endParaRPr lang="en-IN" sz="4000" dirty="0"/>
          </a:p>
        </p:txBody>
      </p:sp>
    </p:spTree>
    <p:extLst>
      <p:ext uri="{BB962C8B-B14F-4D97-AF65-F5344CB8AC3E}">
        <p14:creationId xmlns:p14="http://schemas.microsoft.com/office/powerpoint/2010/main" val="1185922983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May 2009 016 -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0" y="4724400"/>
            <a:ext cx="9144000" cy="1554163"/>
          </a:xfrm>
          <a:prstGeom prst="rect">
            <a:avLst/>
          </a:prstGeom>
          <a:solidFill>
            <a:srgbClr val="080808">
              <a:alpha val="8509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/>
              <a:t>We don’t want money or alcohol, we want development for our slum. We will vote for the candidate who works for our development.</a:t>
            </a:r>
            <a:r>
              <a:rPr lang="en-IN" sz="32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61362207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533400" y="762000"/>
            <a:ext cx="8382000" cy="5562600"/>
          </a:xfrm>
        </p:spPr>
        <p:txBody>
          <a:bodyPr/>
          <a:lstStyle/>
          <a:p>
            <a:pPr marL="990600" lvl="1" indent="-5334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1600" dirty="0" smtClean="0"/>
          </a:p>
          <a:p>
            <a:pPr marL="990600" lvl="1" indent="-5334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1600" dirty="0"/>
          </a:p>
          <a:p>
            <a:pPr marL="990600" lvl="1" indent="-5334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1600" dirty="0" smtClean="0"/>
          </a:p>
          <a:p>
            <a:pPr marL="609600" indent="-609600" eaLnBrk="1" hangingPunct="1">
              <a:lnSpc>
                <a:spcPct val="90000"/>
              </a:lnSpc>
              <a:defRPr/>
            </a:pPr>
            <a:r>
              <a:rPr lang="en-US" sz="3600" dirty="0" smtClean="0"/>
              <a:t>Proactive disclosure:</a:t>
            </a:r>
          </a:p>
          <a:p>
            <a:pPr marL="990600" lvl="1" indent="-533400" eaLnBrk="1" hangingPunct="1">
              <a:lnSpc>
                <a:spcPct val="90000"/>
              </a:lnSpc>
              <a:defRPr/>
            </a:pPr>
            <a:r>
              <a:rPr lang="en-US" sz="3200" dirty="0" smtClean="0"/>
              <a:t>Public hearings held to demand proactive disclosure of information on roles and performance of elected representatives through websites, boards etc.</a:t>
            </a:r>
          </a:p>
          <a:p>
            <a:pPr marL="990600" lvl="1" indent="-533400" eaLnBrk="1" hangingPunct="1">
              <a:lnSpc>
                <a:spcPct val="90000"/>
              </a:lnSpc>
              <a:defRPr/>
            </a:pPr>
            <a:r>
              <a:rPr lang="en-US" sz="3200" dirty="0" smtClean="0"/>
              <a:t>Information on funds</a:t>
            </a:r>
          </a:p>
          <a:p>
            <a:pPr marL="990600" lvl="1" indent="-533400" eaLnBrk="1" hangingPunct="1">
              <a:lnSpc>
                <a:spcPct val="90000"/>
              </a:lnSpc>
              <a:defRPr/>
            </a:pPr>
            <a:r>
              <a:rPr lang="en-US" sz="3200" dirty="0" smtClean="0"/>
              <a:t>Information on the legislative assembly</a:t>
            </a:r>
          </a:p>
        </p:txBody>
      </p:sp>
      <p:sp>
        <p:nvSpPr>
          <p:cNvPr id="3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76200" y="244475"/>
            <a:ext cx="9067800" cy="143192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000" dirty="0" smtClean="0"/>
              <a:t>Proactive disclosure</a:t>
            </a:r>
            <a:r>
              <a:rPr lang="en-US" sz="4000" dirty="0"/>
              <a:t/>
            </a:r>
            <a:br>
              <a:rPr lang="en-US" sz="4000" dirty="0"/>
            </a:br>
            <a:endParaRPr lang="en-IN" sz="4000" dirty="0"/>
          </a:p>
        </p:txBody>
      </p:sp>
    </p:spTree>
    <p:extLst>
      <p:ext uri="{BB962C8B-B14F-4D97-AF65-F5344CB8AC3E}">
        <p14:creationId xmlns:p14="http://schemas.microsoft.com/office/powerpoint/2010/main" val="669525619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Grp="1" noRot="1" noChangeArrowheads="1"/>
          </p:cNvSpPr>
          <p:nvPr>
            <p:ph type="title"/>
          </p:nvPr>
        </p:nvSpPr>
        <p:spPr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t"/>
          <a:lstStyle/>
          <a:p>
            <a:pPr marL="342900" indent="-342900" algn="ctr"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sz="3600" b="0" smtClean="0">
                <a:solidFill>
                  <a:schemeClr val="tx1"/>
                </a:solidFill>
                <a:latin typeface="Comic Sans MS" pitchFamily="66" charset="0"/>
              </a:rPr>
              <a:t>Jan Sunwai in September 2010</a:t>
            </a:r>
            <a:endParaRPr lang="en-IN" sz="3600" b="0" smtClean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33795" name="Picture 10" descr="DSC006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838200"/>
            <a:ext cx="7848600" cy="588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4754783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3" descr="C:\Users\amrita\Pictures\SDC105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27100"/>
            <a:ext cx="8143875" cy="593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168275"/>
            <a:ext cx="9144000" cy="1431925"/>
          </a:xfrm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t"/>
          <a:lstStyle/>
          <a:p>
            <a:pPr marL="342900" indent="-342900" algn="ctr"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sz="3200" b="0" dirty="0" smtClean="0">
                <a:solidFill>
                  <a:schemeClr val="tx1"/>
                </a:solidFill>
                <a:latin typeface="Comic Sans MS" pitchFamily="66" charset="0"/>
              </a:rPr>
              <a:t>Board displaying details of LAD Funds</a:t>
            </a:r>
            <a:endParaRPr lang="en-IN" sz="3200" b="0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05911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168275"/>
            <a:ext cx="9144000" cy="1431925"/>
          </a:xfrm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t"/>
          <a:lstStyle/>
          <a:p>
            <a:pPr marL="342900" indent="-342900" algn="ctr"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sz="3200" b="0" dirty="0" smtClean="0">
                <a:solidFill>
                  <a:schemeClr val="tx1"/>
                </a:solidFill>
                <a:latin typeface="Comic Sans MS" pitchFamily="66" charset="0"/>
              </a:rPr>
              <a:t>Board displaying details of LAD Funds</a:t>
            </a:r>
            <a:endParaRPr lang="en-IN" sz="3200" b="0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3584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842963"/>
            <a:ext cx="8064500" cy="604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6693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260350"/>
            <a:ext cx="8385175" cy="14319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err="1"/>
              <a:t>Satark</a:t>
            </a:r>
            <a:r>
              <a:rPr lang="en-US" sz="3600" dirty="0"/>
              <a:t> </a:t>
            </a:r>
            <a:r>
              <a:rPr lang="en-US" sz="3600" dirty="0" err="1"/>
              <a:t>Nagrik</a:t>
            </a:r>
            <a:r>
              <a:rPr lang="en-US" sz="3600" dirty="0"/>
              <a:t> </a:t>
            </a:r>
            <a:r>
              <a:rPr lang="en-US" sz="3600" dirty="0" err="1"/>
              <a:t>Sangathan</a:t>
            </a:r>
            <a:r>
              <a:rPr lang="en-US" sz="3600" dirty="0"/>
              <a:t> (SNS)</a:t>
            </a:r>
            <a:r>
              <a:rPr lang="en-US" dirty="0"/>
              <a:t>	</a:t>
            </a:r>
            <a:endParaRPr lang="en-IN" dirty="0"/>
          </a:p>
        </p:txBody>
      </p:sp>
      <p:sp>
        <p:nvSpPr>
          <p:cNvPr id="21606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95288" y="1143000"/>
            <a:ext cx="8450262" cy="48275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Independent citizen’s group set up in 2003</a:t>
            </a:r>
          </a:p>
          <a:p>
            <a:pPr eaLnBrk="1" hangingPunct="1">
              <a:defRPr/>
            </a:pPr>
            <a:r>
              <a:rPr lang="en-US" dirty="0"/>
              <a:t>Not affiliated to any political party</a:t>
            </a:r>
          </a:p>
          <a:p>
            <a:pPr eaLnBrk="1" hangingPunct="1">
              <a:defRPr/>
            </a:pPr>
            <a:r>
              <a:rPr lang="en-US" dirty="0"/>
              <a:t>Aim: to promote transparency and accountability in governance</a:t>
            </a:r>
          </a:p>
          <a:p>
            <a:pPr eaLnBrk="1" hangingPunct="1">
              <a:defRPr/>
            </a:pPr>
            <a:r>
              <a:rPr lang="en-US" dirty="0"/>
              <a:t>Strategy: build capacities of citizens to use their Right to Information to access their rights and entitlements from the government</a:t>
            </a:r>
          </a:p>
          <a:p>
            <a:pPr eaLnBrk="1" hangingPunct="1">
              <a:defRPr/>
            </a:pPr>
            <a:r>
              <a:rPr lang="en-US" dirty="0"/>
              <a:t>Works mainly in slum communities in Delhi</a:t>
            </a:r>
            <a:endParaRPr lang="en-IN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sz="4000" dirty="0" smtClean="0"/>
              <a:t>Live webcast of Delhi Assembly proceedings</a:t>
            </a:r>
            <a:endParaRPr lang="en-IN" sz="4000" dirty="0"/>
          </a:p>
        </p:txBody>
      </p:sp>
      <p:pic>
        <p:nvPicPr>
          <p:cNvPr id="3686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57" r="7080"/>
          <a:stretch>
            <a:fillRect/>
          </a:stretch>
        </p:blipFill>
        <p:spPr bwMode="auto">
          <a:xfrm>
            <a:off x="133350" y="1770063"/>
            <a:ext cx="8902700" cy="468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0013181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sz="6600" dirty="0" smtClean="0"/>
              <a:t>Social Audit</a:t>
            </a:r>
            <a:endParaRPr lang="en-IN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781300"/>
            <a:ext cx="8007350" cy="33147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Social audits of works done from local area development funds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454BE9-2BE2-46F8-87DA-AD02C8ABF603}" type="slidenum">
              <a:rPr lang="en-IN" smtClean="0"/>
              <a:pPr>
                <a:defRPr/>
              </a:pPr>
              <a:t>21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08906666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E0E928-F3B8-43F2-8079-513A24CBEDD9}" type="slidenum">
              <a:rPr lang="en-IN" smtClean="0"/>
              <a:pPr>
                <a:defRPr/>
              </a:pPr>
              <a:t>22</a:t>
            </a:fld>
            <a:endParaRPr lang="en-IN"/>
          </a:p>
        </p:txBody>
      </p:sp>
      <p:pic>
        <p:nvPicPr>
          <p:cNvPr id="39939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2412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30052" y="0"/>
            <a:ext cx="9174051" cy="83099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sz="2400" dirty="0"/>
              <a:t>Reconstruction of drain near </a:t>
            </a:r>
            <a:r>
              <a:rPr lang="en-IN" sz="2400" dirty="0" err="1"/>
              <a:t>aggarwal</a:t>
            </a:r>
            <a:r>
              <a:rPr lang="en-IN" sz="2400" dirty="0"/>
              <a:t> timber store in corner market on Maharishi </a:t>
            </a:r>
            <a:r>
              <a:rPr lang="en-IN" sz="2400" dirty="0" err="1"/>
              <a:t>Dayanand</a:t>
            </a:r>
            <a:r>
              <a:rPr lang="en-IN" sz="2400" dirty="0"/>
              <a:t> Marg, </a:t>
            </a:r>
            <a:r>
              <a:rPr lang="en-IN" sz="2400" dirty="0" err="1"/>
              <a:t>Rs</a:t>
            </a:r>
            <a:r>
              <a:rPr lang="en-IN" sz="2400" dirty="0"/>
              <a:t>. 2 lakhs</a:t>
            </a:r>
          </a:p>
        </p:txBody>
      </p:sp>
    </p:spTree>
    <p:extLst>
      <p:ext uri="{BB962C8B-B14F-4D97-AF65-F5344CB8AC3E}">
        <p14:creationId xmlns:p14="http://schemas.microsoft.com/office/powerpoint/2010/main" val="3169351736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7400" y="244475"/>
            <a:ext cx="2895600" cy="4403725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/>
              <a:t>Fountain constructed using MLALADS</a:t>
            </a:r>
            <a:endParaRPr lang="en-IN" sz="3200" dirty="0"/>
          </a:p>
        </p:txBody>
      </p:sp>
      <p:pic>
        <p:nvPicPr>
          <p:cNvPr id="43011" name="Picture 2" descr="C:\Users\amrita\Pictures\IMG00507-20110107-12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81600" cy="690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97133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0200" y="244475"/>
            <a:ext cx="3733800" cy="53181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Pavement constructed from Development Funds</a:t>
            </a:r>
            <a:endParaRPr lang="en-IN" sz="3600" dirty="0"/>
          </a:p>
        </p:txBody>
      </p:sp>
      <p:pic>
        <p:nvPicPr>
          <p:cNvPr id="44035" name="Picture 2" descr="C:\Users\amrita\Pictures\IMG00514-20110110-13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-50800"/>
            <a:ext cx="5181600" cy="690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879475" y="1844675"/>
            <a:ext cx="884238" cy="576263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1803400" y="1860550"/>
            <a:ext cx="1760538" cy="576263"/>
          </a:xfrm>
          <a:prstGeom prst="rect">
            <a:avLst/>
          </a:prstGeom>
          <a:solidFill>
            <a:srgbClr val="C3881F"/>
          </a:solidFill>
          <a:ln>
            <a:solidFill>
              <a:srgbClr val="C388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09646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0"/>
            <a:ext cx="8385175" cy="143192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r>
              <a:rPr lang="en-US" dirty="0" smtClean="0">
                <a:effectLst/>
              </a:rPr>
              <a:t>Satark Nagrik Sangathan</a:t>
            </a:r>
            <a:r>
              <a:rPr lang="en-IN" dirty="0" smtClean="0">
                <a:effectLst/>
              </a:rPr>
              <a:t/>
            </a:r>
            <a:br>
              <a:rPr lang="en-IN" dirty="0" smtClean="0">
                <a:effectLst/>
              </a:rPr>
            </a:br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8600" y="1874916"/>
            <a:ext cx="8915400" cy="1263494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767187" y="2027315"/>
            <a:ext cx="8134350" cy="739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9pPr>
          </a:lstStyle>
          <a:p>
            <a:pPr>
              <a:defRPr/>
            </a:pPr>
            <a:r>
              <a:rPr lang="en-US" sz="2800" dirty="0" smtClean="0">
                <a:solidFill>
                  <a:schemeClr val="tx1"/>
                </a:solidFill>
                <a:effectLst/>
              </a:rPr>
              <a:t>Facebook- </a:t>
            </a:r>
            <a:r>
              <a:rPr lang="en-US" sz="2400" dirty="0">
                <a:solidFill>
                  <a:schemeClr val="tx1"/>
                </a:solidFill>
                <a:effectLst/>
              </a:rPr>
              <a:t>www.facebook.com/SatarkNagrikSangathan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914400" y="3375273"/>
            <a:ext cx="8134350" cy="739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9pPr>
          </a:lstStyle>
          <a:p>
            <a:pPr marL="0" indent="0">
              <a:buFont typeface="Wingdings" pitchFamily="2" charset="2"/>
              <a:buNone/>
              <a:defRPr/>
            </a:pPr>
            <a:endParaRPr lang="en-US" sz="2400" dirty="0" smtClean="0">
              <a:solidFill>
                <a:schemeClr val="tx1"/>
              </a:solidFill>
              <a:effectLst/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chemeClr val="tx1"/>
                </a:solidFill>
                <a:effectLst/>
              </a:rPr>
              <a:t>Website-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chemeClr val="tx1"/>
                </a:solidFill>
                <a:effectLst/>
              </a:rPr>
              <a:t>www.snsindia.org </a:t>
            </a:r>
            <a:endParaRPr lang="en-IN" sz="2800" dirty="0">
              <a:solidFill>
                <a:schemeClr val="tx1"/>
              </a:solidFill>
              <a:effectLst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990600" y="4899273"/>
            <a:ext cx="8134350" cy="739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9pPr>
          </a:lstStyle>
          <a:p>
            <a:pPr marL="0" indent="0">
              <a:buFont typeface="Wingdings" pitchFamily="2" charset="2"/>
              <a:buNone/>
              <a:defRPr/>
            </a:pPr>
            <a:endParaRPr lang="en-US" sz="2400" dirty="0" smtClean="0">
              <a:solidFill>
                <a:schemeClr val="tx1"/>
              </a:solidFill>
              <a:effectLst/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chemeClr val="tx1"/>
                </a:solidFill>
                <a:effectLst/>
              </a:rPr>
              <a:t>Email-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sz="2800" dirty="0">
                <a:solidFill>
                  <a:schemeClr val="tx1"/>
                </a:solidFill>
                <a:effectLst/>
              </a:rPr>
              <a:t>satarknagriksangathan@gmail.com</a:t>
            </a:r>
            <a:r>
              <a:rPr lang="en-US" sz="2800" dirty="0" smtClean="0">
                <a:solidFill>
                  <a:schemeClr val="tx1"/>
                </a:solidFill>
                <a:effectLst/>
              </a:rPr>
              <a:t> </a:t>
            </a:r>
            <a:endParaRPr lang="en-IN" sz="280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2732997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302231" y="-2"/>
            <a:ext cx="8536969" cy="12192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1143000"/>
            <a:ext cx="8763000" cy="37338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200" dirty="0" smtClean="0">
                <a:solidFill>
                  <a:schemeClr val="tx1"/>
                </a:solidFill>
              </a:rPr>
              <a:t>Accountability of elected representatives</a:t>
            </a:r>
            <a:endParaRPr lang="en-IN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260350"/>
            <a:ext cx="8385175" cy="1096963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000" smtClean="0"/>
              <a:t>Lack of information on elected representatives</a:t>
            </a:r>
            <a:endParaRPr lang="en-IN" sz="4000" smtClean="0"/>
          </a:p>
        </p:txBody>
      </p:sp>
      <p:sp>
        <p:nvSpPr>
          <p:cNvPr id="717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95288" y="1700213"/>
            <a:ext cx="8450262" cy="4395787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smtClean="0"/>
              <a:t>Stated roles and functions of elected representatives not in public domain</a:t>
            </a:r>
          </a:p>
          <a:p>
            <a:pPr eaLnBrk="1" hangingPunct="1">
              <a:defRPr/>
            </a:pPr>
            <a:r>
              <a:rPr lang="en-US" sz="2800" smtClean="0"/>
              <a:t>No information on what elected representatives do once elected</a:t>
            </a:r>
          </a:p>
          <a:p>
            <a:pPr eaLnBrk="1" hangingPunct="1">
              <a:defRPr/>
            </a:pPr>
            <a:r>
              <a:rPr lang="en-US" sz="2800" smtClean="0"/>
              <a:t>No interaction with people once elected</a:t>
            </a:r>
          </a:p>
          <a:p>
            <a:pPr eaLnBrk="1" hangingPunct="1">
              <a:defRPr/>
            </a:pPr>
            <a:r>
              <a:rPr lang="en-US" sz="2800" smtClean="0"/>
              <a:t>Misinformation and rumors by politicians as a pre-election ploy to garner votes</a:t>
            </a:r>
          </a:p>
          <a:p>
            <a:pPr eaLnBrk="1" hangingPunct="1">
              <a:defRPr/>
            </a:pPr>
            <a:r>
              <a:rPr lang="en-US" sz="2800" smtClean="0"/>
              <a:t>Easy accessibility of elected representatives but no way to hold them accountable</a:t>
            </a:r>
          </a:p>
          <a:p>
            <a:pPr eaLnBrk="1" hangingPunct="1">
              <a:defRPr/>
            </a:pPr>
            <a:endParaRPr lang="en-US" sz="2800" smtClean="0"/>
          </a:p>
          <a:p>
            <a:pPr eaLnBrk="1" hangingPunct="1">
              <a:defRPr/>
            </a:pPr>
            <a:endParaRPr lang="en-IN" sz="28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Rot="1" noChangeArrowheads="1"/>
          </p:cNvSpPr>
          <p:nvPr/>
        </p:nvSpPr>
        <p:spPr bwMode="auto">
          <a:xfrm>
            <a:off x="0" y="5052114"/>
            <a:ext cx="9144000" cy="151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endParaRPr lang="en-US" sz="28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defRPr/>
            </a:pPr>
            <a:r>
              <a:rPr lang="en-US" sz="2800" dirty="0" smtClean="0"/>
              <a:t>Roles </a:t>
            </a:r>
            <a:r>
              <a:rPr lang="en-US" sz="2800" dirty="0"/>
              <a:t>of elected representatives obtained from the Constitution, Representation of the People Act </a:t>
            </a:r>
            <a:r>
              <a:rPr lang="en-US" sz="2800" dirty="0" err="1"/>
              <a:t>etc</a:t>
            </a:r>
            <a:r>
              <a:rPr lang="en-US" sz="2800" dirty="0"/>
              <a:t> </a:t>
            </a:r>
          </a:p>
        </p:txBody>
      </p:sp>
      <p:pic>
        <p:nvPicPr>
          <p:cNvPr id="32771" name="Picture 3" descr="May 2009 047 -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" y="76200"/>
            <a:ext cx="4648200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4" descr="May 2009 017 -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6424" y="1710475"/>
            <a:ext cx="4495800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36630" y="3908953"/>
            <a:ext cx="5791200" cy="114316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4042" y="4266110"/>
            <a:ext cx="4449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Awareness campaign in slums</a:t>
            </a:r>
            <a:b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IN" sz="24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endParaRPr lang="en-IN" sz="2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/>
              <a:t>Roles and responsibilities of </a:t>
            </a:r>
            <a:r>
              <a:rPr lang="en-US" smtClean="0"/>
              <a:t>elected representatives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IN" dirty="0" smtClean="0"/>
              <a:t>As members of the Legislature/ Parliament</a:t>
            </a:r>
          </a:p>
          <a:p>
            <a:pPr>
              <a:defRPr/>
            </a:pPr>
            <a:endParaRPr lang="en-IN" dirty="0" smtClean="0"/>
          </a:p>
          <a:p>
            <a:pPr>
              <a:defRPr/>
            </a:pPr>
            <a:r>
              <a:rPr lang="en-IN" dirty="0" smtClean="0"/>
              <a:t>Deciding the allocation of discretionary development funds </a:t>
            </a:r>
          </a:p>
          <a:p>
            <a:pPr>
              <a:defRPr/>
            </a:pPr>
            <a:endParaRPr lang="en-IN" dirty="0" smtClean="0"/>
          </a:p>
          <a:p>
            <a:pPr>
              <a:defRPr/>
            </a:pPr>
            <a:r>
              <a:rPr lang="en-IN" dirty="0" smtClean="0"/>
              <a:t>As representatives of people on committees formed by the Government </a:t>
            </a:r>
          </a:p>
          <a:p>
            <a:pPr>
              <a:defRPr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00203433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05000"/>
            <a:ext cx="8153400" cy="4495800"/>
          </a:xfrm>
        </p:spPr>
        <p:txBody>
          <a:bodyPr/>
          <a:lstStyle/>
          <a:p>
            <a:pPr eaLnBrk="1" hangingPunct="1">
              <a:defRPr/>
            </a:pPr>
            <a:r>
              <a:rPr lang="en-US" sz="2700" dirty="0"/>
              <a:t>Report Cards provided a snapshot of the performance of individual </a:t>
            </a:r>
            <a:r>
              <a:rPr lang="en-US" sz="2700" dirty="0" smtClean="0"/>
              <a:t>elected representative in </a:t>
            </a:r>
            <a:r>
              <a:rPr lang="en-US" sz="2700" dirty="0"/>
              <a:t>relation to their roles:</a:t>
            </a:r>
          </a:p>
          <a:p>
            <a:pPr lvl="1" eaLnBrk="1" hangingPunct="1">
              <a:defRPr/>
            </a:pPr>
            <a:r>
              <a:rPr lang="en-US" sz="2700" dirty="0"/>
              <a:t>Attendance and participation in the </a:t>
            </a:r>
            <a:r>
              <a:rPr lang="en-US" sz="2700" dirty="0" smtClean="0"/>
              <a:t>Assembly/Parliament</a:t>
            </a:r>
            <a:endParaRPr lang="en-US" sz="2700" dirty="0"/>
          </a:p>
          <a:p>
            <a:pPr lvl="1" eaLnBrk="1" hangingPunct="1">
              <a:defRPr/>
            </a:pPr>
            <a:r>
              <a:rPr lang="en-US" sz="2700" dirty="0"/>
              <a:t>Allocation of </a:t>
            </a:r>
            <a:r>
              <a:rPr lang="en-US" sz="2700" dirty="0" smtClean="0"/>
              <a:t>Local </a:t>
            </a:r>
            <a:r>
              <a:rPr lang="en-US" sz="2700" dirty="0"/>
              <a:t>Area Development Fund</a:t>
            </a:r>
          </a:p>
          <a:p>
            <a:pPr lvl="1" eaLnBrk="1" hangingPunct="1">
              <a:defRPr/>
            </a:pPr>
            <a:r>
              <a:rPr lang="en-US" sz="2700" dirty="0" smtClean="0"/>
              <a:t>Participation in </a:t>
            </a:r>
            <a:r>
              <a:rPr lang="en-US" sz="2700" dirty="0"/>
              <a:t>various government </a:t>
            </a:r>
            <a:r>
              <a:rPr lang="en-US" sz="2700" dirty="0" smtClean="0"/>
              <a:t>committees</a:t>
            </a:r>
          </a:p>
          <a:p>
            <a:pPr lvl="1" eaLnBrk="1" hangingPunct="1">
              <a:defRPr/>
            </a:pPr>
            <a:r>
              <a:rPr lang="en-US" sz="2700" dirty="0" smtClean="0"/>
              <a:t>Transparency in the </a:t>
            </a:r>
            <a:r>
              <a:rPr lang="en-US" sz="2700" dirty="0" err="1" smtClean="0"/>
              <a:t>utilisation</a:t>
            </a:r>
            <a:r>
              <a:rPr lang="en-US" sz="2700" dirty="0" smtClean="0"/>
              <a:t> of Local </a:t>
            </a:r>
            <a:r>
              <a:rPr lang="en-US" sz="2700" dirty="0"/>
              <a:t>Area Development </a:t>
            </a:r>
            <a:r>
              <a:rPr lang="en-US" sz="2700" dirty="0" smtClean="0"/>
              <a:t>Fund</a:t>
            </a:r>
          </a:p>
          <a:p>
            <a:pPr>
              <a:defRPr/>
            </a:pPr>
            <a:endParaRPr lang="en-IN" dirty="0"/>
          </a:p>
        </p:txBody>
      </p:sp>
      <p:sp>
        <p:nvSpPr>
          <p:cNvPr id="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260350"/>
            <a:ext cx="8385175" cy="143192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/>
              <a:t>Report Cards of </a:t>
            </a:r>
            <a:r>
              <a:rPr lang="en-US" dirty="0" smtClean="0"/>
              <a:t>Elected Representatives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36397979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075" y="710342"/>
            <a:ext cx="4225752" cy="6130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6304" y="895865"/>
            <a:ext cx="3810000" cy="596655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7992609" cy="8926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356" y="182303"/>
            <a:ext cx="7497011" cy="528039"/>
          </a:xfrm>
        </p:spPr>
        <p:txBody>
          <a:bodyPr>
            <a:noAutofit/>
          </a:bodyPr>
          <a:lstStyle/>
          <a:p>
            <a:pPr algn="ctr"/>
            <a:r>
              <a:rPr lang="en-US" sz="2500" cap="small" spc="320" dirty="0" err="1" smtClean="0">
                <a:solidFill>
                  <a:schemeClr val="tx1"/>
                </a:solidFill>
                <a:latin typeface="Futura Medium"/>
              </a:rPr>
              <a:t>mla</a:t>
            </a:r>
            <a:r>
              <a:rPr lang="en-US" sz="2500" cap="small" spc="320" dirty="0" smtClean="0">
                <a:solidFill>
                  <a:schemeClr val="tx1"/>
                </a:solidFill>
                <a:latin typeface="Futura Medium"/>
              </a:rPr>
              <a:t> </a:t>
            </a:r>
            <a:r>
              <a:rPr lang="en-US" sz="2500" cap="small" spc="320" dirty="0">
                <a:solidFill>
                  <a:schemeClr val="tx1"/>
                </a:solidFill>
                <a:latin typeface="Futura Medium"/>
              </a:rPr>
              <a:t>report cards </a:t>
            </a:r>
          </a:p>
        </p:txBody>
      </p:sp>
    </p:spTree>
    <p:extLst>
      <p:ext uri="{BB962C8B-B14F-4D97-AF65-F5344CB8AC3E}">
        <p14:creationId xmlns:p14="http://schemas.microsoft.com/office/powerpoint/2010/main" val="1861291837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Rot="1" noChangeArrowheads="1"/>
          </p:cNvSpPr>
          <p:nvPr/>
        </p:nvSpPr>
        <p:spPr bwMode="auto">
          <a:xfrm>
            <a:off x="4572000" y="2819400"/>
            <a:ext cx="41910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sz="4000">
                <a:effectLst>
                  <a:outerShdw blurRad="38100" dist="38100" dir="2700000" algn="tl">
                    <a:srgbClr val="000000"/>
                  </a:outerShdw>
                </a:effectLst>
              </a:rPr>
              <a:t>  Delhi MLA Report Card in Hindustan</a:t>
            </a:r>
            <a:br>
              <a:rPr lang="en-US" sz="400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400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400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4000">
                <a:effectLst>
                  <a:outerShdw blurRad="38100" dist="38100" dir="2700000" algn="tl">
                    <a:srgbClr val="000000"/>
                  </a:outerShdw>
                </a:effectLst>
              </a:rPr>
              <a:t>(Delhi 2008)</a:t>
            </a:r>
            <a:endParaRPr lang="en-IN" sz="40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41846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66835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lass Layers">
  <a:themeElements>
    <a:clrScheme name="Glass Layers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Glass Layers">
      <a:majorFont>
        <a:latin typeface="Arial Black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Glass Layers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ass Layers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Glass Layers</Template>
  <TotalTime>2318</TotalTime>
  <Words>685</Words>
  <Application>Microsoft Office PowerPoint</Application>
  <PresentationFormat>On-screen Show (4:3)</PresentationFormat>
  <Paragraphs>106</Paragraphs>
  <Slides>25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Glass Layers</vt:lpstr>
      <vt:lpstr>Satark Nagrik Sangathan</vt:lpstr>
      <vt:lpstr>Satark Nagrik Sangathan (SNS) </vt:lpstr>
      <vt:lpstr>Accountability of elected representatives</vt:lpstr>
      <vt:lpstr>Lack of information on elected representatives</vt:lpstr>
      <vt:lpstr>PowerPoint Presentation</vt:lpstr>
      <vt:lpstr>Roles and responsibilities of elected representatives</vt:lpstr>
      <vt:lpstr>Report Cards of Elected Representatives</vt:lpstr>
      <vt:lpstr>mla report cards </vt:lpstr>
      <vt:lpstr>PowerPoint Presentation</vt:lpstr>
      <vt:lpstr>PowerPoint Presentation</vt:lpstr>
      <vt:lpstr>PowerPoint Presentation</vt:lpstr>
      <vt:lpstr>Report Cards of Elected Representatives </vt:lpstr>
      <vt:lpstr>Performance of MLAs of Delhi</vt:lpstr>
      <vt:lpstr>Impact </vt:lpstr>
      <vt:lpstr>PowerPoint Presentation</vt:lpstr>
      <vt:lpstr>Proactive disclosure </vt:lpstr>
      <vt:lpstr>Jan Sunwai in September 2010</vt:lpstr>
      <vt:lpstr>Board displaying details of LAD Funds</vt:lpstr>
      <vt:lpstr>Board displaying details of LAD Funds</vt:lpstr>
      <vt:lpstr>Live webcast of Delhi Assembly proceedings</vt:lpstr>
      <vt:lpstr>Social Audit</vt:lpstr>
      <vt:lpstr>PowerPoint Presentation</vt:lpstr>
      <vt:lpstr>Fountain constructed using MLALADS</vt:lpstr>
      <vt:lpstr>Pavement constructed from Development Funds</vt:lpstr>
      <vt:lpstr>  Satark Nagrik Sangathan </vt:lpstr>
    </vt:vector>
  </TitlesOfParts>
  <Company>IIPA DELHI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Ethics and Administration</dc:title>
  <dc:creator>IIPA</dc:creator>
  <cp:lastModifiedBy>Rachel Glennerster</cp:lastModifiedBy>
  <cp:revision>117</cp:revision>
  <dcterms:created xsi:type="dcterms:W3CDTF">2000-10-24T10:32:56Z</dcterms:created>
  <dcterms:modified xsi:type="dcterms:W3CDTF">2014-02-25T14:39:38Z</dcterms:modified>
</cp:coreProperties>
</file>