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777" r:id="rId3"/>
    <p:sldId id="773" r:id="rId4"/>
    <p:sldId id="774" r:id="rId5"/>
    <p:sldId id="775" r:id="rId6"/>
    <p:sldId id="776" r:id="rId7"/>
    <p:sldId id="766" r:id="rId8"/>
    <p:sldId id="768" r:id="rId9"/>
    <p:sldId id="767" r:id="rId10"/>
    <p:sldId id="769" r:id="rId11"/>
    <p:sldId id="770" r:id="rId12"/>
    <p:sldId id="771" r:id="rId13"/>
    <p:sldId id="772" r:id="rId14"/>
    <p:sldId id="778" r:id="rId15"/>
    <p:sldId id="779" r:id="rId16"/>
    <p:sldId id="780" r:id="rId17"/>
    <p:sldId id="781" r:id="rId18"/>
    <p:sldId id="782" r:id="rId19"/>
    <p:sldId id="783" r:id="rId20"/>
    <p:sldId id="784" r:id="rId21"/>
    <p:sldId id="786" r:id="rId22"/>
    <p:sldId id="787" r:id="rId23"/>
    <p:sldId id="788" r:id="rId24"/>
    <p:sldId id="789" r:id="rId25"/>
    <p:sldId id="402" r:id="rId26"/>
    <p:sldId id="407" r:id="rId27"/>
    <p:sldId id="791" r:id="rId28"/>
    <p:sldId id="790" r:id="rId29"/>
    <p:sldId id="792" r:id="rId30"/>
    <p:sldId id="793" r:id="rId31"/>
  </p:sldIdLst>
  <p:sldSz cx="12192000" cy="6858000"/>
  <p:notesSz cx="6985000" cy="92837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Franklin Gothic Book" panose="020B0503020102020204" pitchFamily="34" charset="0"/>
      <p:regular r:id="rId41"/>
      <p:italic r:id="rId42"/>
    </p:embeddedFont>
    <p:embeddedFont>
      <p:font typeface="Franklin Gothic Medium" panose="020B0603020102020204" pitchFamily="34" charset="0"/>
      <p:regular r:id="rId43"/>
      <p: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62" roundtripDataSignature="AMtx7mhy9l5FQ2FdhfWoo82LAbHegheq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lennerster" initials="RG" lastIdx="1" clrIdx="0">
    <p:extLst>
      <p:ext uri="{19B8F6BF-5375-455C-9EA6-DF929625EA0E}">
        <p15:presenceInfo xmlns:p15="http://schemas.microsoft.com/office/powerpoint/2012/main" userId="S::rglennerster@UCHICAGO.EDU::22b29f2c-3762-428c-af7d-34ec02830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D00"/>
    <a:srgbClr val="FFCC00"/>
    <a:srgbClr val="5D895D"/>
    <a:srgbClr val="527840"/>
    <a:srgbClr val="255469"/>
    <a:srgbClr val="669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E0237-FE74-46C9-B044-59379522D86A}" v="95" dt="2021-11-17T03:51:15.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64"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1704A-DF73-4B32-8CFD-FEF2ACF3A68F}"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en-US"/>
        </a:p>
      </dgm:t>
    </dgm:pt>
    <dgm:pt modelId="{ACF3AF21-91DD-48FA-979C-034219BBA11A}">
      <dgm:prSet phldrT="[Text]"/>
      <dgm:spPr/>
      <dgm:t>
        <a:bodyPr/>
        <a:lstStyle/>
        <a:p>
          <a:r>
            <a:rPr lang="en-US" dirty="0"/>
            <a:t>Providing small food incentives linked to vaccines </a:t>
          </a:r>
        </a:p>
      </dgm:t>
    </dgm:pt>
    <dgm:pt modelId="{B70F2E6B-15A5-4084-86A1-CBBECF704A3C}" type="parTrans" cxnId="{2198997F-8F93-4192-9A9B-47117232AC5C}">
      <dgm:prSet/>
      <dgm:spPr/>
      <dgm:t>
        <a:bodyPr/>
        <a:lstStyle/>
        <a:p>
          <a:endParaRPr lang="en-US"/>
        </a:p>
      </dgm:t>
    </dgm:pt>
    <dgm:pt modelId="{80C893D6-2FCF-4830-870B-BE13F6BE7DC8}" type="sibTrans" cxnId="{2198997F-8F93-4192-9A9B-47117232AC5C}">
      <dgm:prSet/>
      <dgm:spPr/>
      <dgm:t>
        <a:bodyPr/>
        <a:lstStyle/>
        <a:p>
          <a:endParaRPr lang="en-US"/>
        </a:p>
      </dgm:t>
    </dgm:pt>
    <dgm:pt modelId="{06EA8BCA-3ED0-479A-80D8-EC8212986A7B}">
      <dgm:prSet phldrT="[Text]"/>
      <dgm:spPr/>
      <dgm:t>
        <a:bodyPr/>
        <a:lstStyle/>
        <a:p>
          <a:r>
            <a:rPr lang="en-US" dirty="0"/>
            <a:t>Increase in immunization rates</a:t>
          </a:r>
        </a:p>
      </dgm:t>
    </dgm:pt>
    <dgm:pt modelId="{74C92937-5196-41F7-AAAC-B8FDE90AD57D}" type="parTrans" cxnId="{3DA0DA9B-85A5-4286-92BD-3D5CF5A875C7}">
      <dgm:prSet/>
      <dgm:spPr/>
      <dgm:t>
        <a:bodyPr/>
        <a:lstStyle/>
        <a:p>
          <a:endParaRPr lang="en-US"/>
        </a:p>
      </dgm:t>
    </dgm:pt>
    <dgm:pt modelId="{A820B682-4FD6-4ACB-BF32-8117480E7452}" type="sibTrans" cxnId="{3DA0DA9B-85A5-4286-92BD-3D5CF5A875C7}">
      <dgm:prSet/>
      <dgm:spPr/>
      <dgm:t>
        <a:bodyPr/>
        <a:lstStyle/>
        <a:p>
          <a:endParaRPr lang="en-US"/>
        </a:p>
      </dgm:t>
    </dgm:pt>
    <dgm:pt modelId="{009DB1BC-68AB-4A98-8BE1-9EB741C155C8}" type="pres">
      <dgm:prSet presAssocID="{BE11704A-DF73-4B32-8CFD-FEF2ACF3A68F}" presName="Name0" presStyleCnt="0">
        <dgm:presLayoutVars>
          <dgm:dir/>
          <dgm:animLvl val="lvl"/>
          <dgm:resizeHandles val="exact"/>
        </dgm:presLayoutVars>
      </dgm:prSet>
      <dgm:spPr/>
    </dgm:pt>
    <dgm:pt modelId="{AA3402ED-6F1E-42E3-B74B-12E6C95DA988}" type="pres">
      <dgm:prSet presAssocID="{06EA8BCA-3ED0-479A-80D8-EC8212986A7B}" presName="boxAndChildren" presStyleCnt="0"/>
      <dgm:spPr/>
    </dgm:pt>
    <dgm:pt modelId="{F0C99D14-8E2C-4E08-AEEE-D3A2C998E3BC}" type="pres">
      <dgm:prSet presAssocID="{06EA8BCA-3ED0-479A-80D8-EC8212986A7B}" presName="parentTextBox" presStyleLbl="node1" presStyleIdx="0" presStyleCnt="2"/>
      <dgm:spPr/>
    </dgm:pt>
    <dgm:pt modelId="{76AF0817-2671-4492-8915-B8CC37DF8398}" type="pres">
      <dgm:prSet presAssocID="{80C893D6-2FCF-4830-870B-BE13F6BE7DC8}" presName="sp" presStyleCnt="0"/>
      <dgm:spPr/>
    </dgm:pt>
    <dgm:pt modelId="{2BE2441A-AA50-43D2-ACA7-A234C6722AD3}" type="pres">
      <dgm:prSet presAssocID="{ACF3AF21-91DD-48FA-979C-034219BBA11A}" presName="arrowAndChildren" presStyleCnt="0"/>
      <dgm:spPr/>
    </dgm:pt>
    <dgm:pt modelId="{E76E2586-1998-455E-84A0-1B081006AAA7}" type="pres">
      <dgm:prSet presAssocID="{ACF3AF21-91DD-48FA-979C-034219BBA11A}" presName="parentTextArrow" presStyleLbl="node1" presStyleIdx="1" presStyleCnt="2" custLinFactNeighborX="306" custLinFactNeighborY="-248"/>
      <dgm:spPr/>
    </dgm:pt>
  </dgm:ptLst>
  <dgm:cxnLst>
    <dgm:cxn modelId="{4923FD16-18A0-41E2-8473-A6B934E8F365}" type="presOf" srcId="{ACF3AF21-91DD-48FA-979C-034219BBA11A}" destId="{E76E2586-1998-455E-84A0-1B081006AAA7}" srcOrd="0" destOrd="0" presId="urn:microsoft.com/office/officeart/2005/8/layout/process4"/>
    <dgm:cxn modelId="{2198997F-8F93-4192-9A9B-47117232AC5C}" srcId="{BE11704A-DF73-4B32-8CFD-FEF2ACF3A68F}" destId="{ACF3AF21-91DD-48FA-979C-034219BBA11A}" srcOrd="0" destOrd="0" parTransId="{B70F2E6B-15A5-4084-86A1-CBBECF704A3C}" sibTransId="{80C893D6-2FCF-4830-870B-BE13F6BE7DC8}"/>
    <dgm:cxn modelId="{3DA0DA9B-85A5-4286-92BD-3D5CF5A875C7}" srcId="{BE11704A-DF73-4B32-8CFD-FEF2ACF3A68F}" destId="{06EA8BCA-3ED0-479A-80D8-EC8212986A7B}" srcOrd="1" destOrd="0" parTransId="{74C92937-5196-41F7-AAAC-B8FDE90AD57D}" sibTransId="{A820B682-4FD6-4ACB-BF32-8117480E7452}"/>
    <dgm:cxn modelId="{F8CE68AB-A280-43E2-A44B-7D5C2BB97C19}" type="presOf" srcId="{BE11704A-DF73-4B32-8CFD-FEF2ACF3A68F}" destId="{009DB1BC-68AB-4A98-8BE1-9EB741C155C8}" srcOrd="0" destOrd="0" presId="urn:microsoft.com/office/officeart/2005/8/layout/process4"/>
    <dgm:cxn modelId="{A3C119FD-8F44-4150-BEB2-01A538FDFC5A}" type="presOf" srcId="{06EA8BCA-3ED0-479A-80D8-EC8212986A7B}" destId="{F0C99D14-8E2C-4E08-AEEE-D3A2C998E3BC}" srcOrd="0" destOrd="0" presId="urn:microsoft.com/office/officeart/2005/8/layout/process4"/>
    <dgm:cxn modelId="{EDAA07D8-2AF9-4112-90BD-D2F54ACABBD6}" type="presParOf" srcId="{009DB1BC-68AB-4A98-8BE1-9EB741C155C8}" destId="{AA3402ED-6F1E-42E3-B74B-12E6C95DA988}" srcOrd="0" destOrd="0" presId="urn:microsoft.com/office/officeart/2005/8/layout/process4"/>
    <dgm:cxn modelId="{7EFBA3CD-4475-469F-82FF-6104F5DE6CB5}" type="presParOf" srcId="{AA3402ED-6F1E-42E3-B74B-12E6C95DA988}" destId="{F0C99D14-8E2C-4E08-AEEE-D3A2C998E3BC}" srcOrd="0" destOrd="0" presId="urn:microsoft.com/office/officeart/2005/8/layout/process4"/>
    <dgm:cxn modelId="{87959E73-7A81-4438-9E86-F06EBEDE077D}" type="presParOf" srcId="{009DB1BC-68AB-4A98-8BE1-9EB741C155C8}" destId="{76AF0817-2671-4492-8915-B8CC37DF8398}" srcOrd="1" destOrd="0" presId="urn:microsoft.com/office/officeart/2005/8/layout/process4"/>
    <dgm:cxn modelId="{DAF46307-6407-4BF2-813F-7D601DC2A9C6}" type="presParOf" srcId="{009DB1BC-68AB-4A98-8BE1-9EB741C155C8}" destId="{2BE2441A-AA50-43D2-ACA7-A234C6722AD3}" srcOrd="2" destOrd="0" presId="urn:microsoft.com/office/officeart/2005/8/layout/process4"/>
    <dgm:cxn modelId="{662AA9D1-AC25-402A-B506-5FCA654881D7}" type="presParOf" srcId="{2BE2441A-AA50-43D2-ACA7-A234C6722AD3}" destId="{E76E2586-1998-455E-84A0-1B081006AAA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9D14-8E2C-4E08-AEEE-D3A2C998E3BC}">
      <dsp:nvSpPr>
        <dsp:cNvPr id="0" name=""/>
        <dsp:cNvSpPr/>
      </dsp:nvSpPr>
      <dsp:spPr>
        <a:xfrm>
          <a:off x="0" y="832510"/>
          <a:ext cx="6403584" cy="54621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Increase in immunization rates</a:t>
          </a:r>
        </a:p>
      </dsp:txBody>
      <dsp:txXfrm>
        <a:off x="0" y="832510"/>
        <a:ext cx="6403584" cy="546216"/>
      </dsp:txXfrm>
    </dsp:sp>
    <dsp:sp modelId="{E76E2586-1998-455E-84A0-1B081006AAA7}">
      <dsp:nvSpPr>
        <dsp:cNvPr id="0" name=""/>
        <dsp:cNvSpPr/>
      </dsp:nvSpPr>
      <dsp:spPr>
        <a:xfrm rot="10800000">
          <a:off x="0" y="0"/>
          <a:ext cx="6403584" cy="840081"/>
        </a:xfrm>
        <a:prstGeom prst="upArrowCallou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Providing small food incentives linked to vaccines </a:t>
          </a:r>
        </a:p>
      </dsp:txBody>
      <dsp:txXfrm rot="10800000">
        <a:off x="0" y="0"/>
        <a:ext cx="6403584" cy="5458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4dffceba_0_0:notes"/>
          <p:cNvSpPr txBox="1">
            <a:spLocks noGrp="1"/>
          </p:cNvSpPr>
          <p:nvPr>
            <p:ph type="body" idx="1"/>
          </p:nvPr>
        </p:nvSpPr>
        <p:spPr>
          <a:xfrm>
            <a:off x="698500" y="4467225"/>
            <a:ext cx="5588100" cy="36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5f4dffceba_0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27"/>
        <p:cNvGrpSpPr/>
        <p:nvPr/>
      </p:nvGrpSpPr>
      <p:grpSpPr>
        <a:xfrm>
          <a:off x="0" y="0"/>
          <a:ext cx="0" cy="0"/>
          <a:chOff x="0" y="0"/>
          <a:chExt cx="0" cy="0"/>
        </a:xfrm>
      </p:grpSpPr>
      <p:sp>
        <p:nvSpPr>
          <p:cNvPr id="128" name="Google Shape;128;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9" name="Google Shape;129;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33"/>
        <p:cNvGrpSpPr/>
        <p:nvPr/>
      </p:nvGrpSpPr>
      <p:grpSpPr>
        <a:xfrm>
          <a:off x="0" y="0"/>
          <a:ext cx="0" cy="0"/>
          <a:chOff x="0" y="0"/>
          <a:chExt cx="0" cy="0"/>
        </a:xfrm>
      </p:grpSpPr>
      <p:sp>
        <p:nvSpPr>
          <p:cNvPr id="134" name="Google Shape;134;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38"/>
        <p:cNvGrpSpPr/>
        <p:nvPr/>
      </p:nvGrpSpPr>
      <p:grpSpPr>
        <a:xfrm>
          <a:off x="0" y="0"/>
          <a:ext cx="0" cy="0"/>
          <a:chOff x="0" y="0"/>
          <a:chExt cx="0" cy="0"/>
        </a:xfrm>
      </p:grpSpPr>
      <p:sp>
        <p:nvSpPr>
          <p:cNvPr id="139" name="Google Shape;139;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0" name="Google Shape;140;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45"/>
        <p:cNvGrpSpPr/>
        <p:nvPr/>
      </p:nvGrpSpPr>
      <p:grpSpPr>
        <a:xfrm>
          <a:off x="0" y="0"/>
          <a:ext cx="0" cy="0"/>
          <a:chOff x="0" y="0"/>
          <a:chExt cx="0" cy="0"/>
        </a:xfrm>
      </p:grpSpPr>
      <p:sp>
        <p:nvSpPr>
          <p:cNvPr id="146" name="Google Shape;146;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7" name="Google Shape;147;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Header Line)" type="blank">
  <p:cSld name="BLANK">
    <p:spTree>
      <p:nvGrpSpPr>
        <p:cNvPr id="1" name="Shape 148"/>
        <p:cNvGrpSpPr/>
        <p:nvPr/>
      </p:nvGrpSpPr>
      <p:grpSpPr>
        <a:xfrm>
          <a:off x="0" y="0"/>
          <a:ext cx="0" cy="0"/>
          <a:chOff x="0" y="0"/>
          <a:chExt cx="0" cy="0"/>
        </a:xfrm>
      </p:grpSpPr>
      <p:sp>
        <p:nvSpPr>
          <p:cNvPr id="149" name="Google Shape;149;p2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50"/>
        <p:cNvGrpSpPr/>
        <p:nvPr/>
      </p:nvGrpSpPr>
      <p:grpSpPr>
        <a:xfrm>
          <a:off x="0" y="0"/>
          <a:ext cx="0" cy="0"/>
          <a:chOff x="0" y="0"/>
          <a:chExt cx="0" cy="0"/>
        </a:xfrm>
      </p:grpSpPr>
      <p:sp>
        <p:nvSpPr>
          <p:cNvPr id="151" name="Google Shape;151;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30200" algn="l">
              <a:spcBef>
                <a:spcPts val="320"/>
              </a:spcBef>
              <a:spcAft>
                <a:spcPts val="0"/>
              </a:spcAft>
              <a:buClr>
                <a:schemeClr val="dk1"/>
              </a:buClr>
              <a:buSzPts val="1600"/>
              <a:buChar char="–"/>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4" name="Google Shape;154;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55"/>
        <p:cNvGrpSpPr/>
        <p:nvPr/>
      </p:nvGrpSpPr>
      <p:grpSpPr>
        <a:xfrm>
          <a:off x="0" y="0"/>
          <a:ext cx="0" cy="0"/>
          <a:chOff x="0" y="0"/>
          <a:chExt cx="0" cy="0"/>
        </a:xfrm>
      </p:grpSpPr>
      <p:sp>
        <p:nvSpPr>
          <p:cNvPr id="156" name="Google Shape;156;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7" name="Google Shape;157;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a:spLocks noGrp="1"/>
          </p:cNvSpPr>
          <p:nvPr>
            <p:ph type="pic" idx="2"/>
          </p:nvPr>
        </p:nvSpPr>
        <p:spPr>
          <a:xfrm>
            <a:off x="2389717" y="314199"/>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B (No Header Line)" type="secHead">
  <p:cSld name="Title Slide B (No Header Line)">
    <p:spTree>
      <p:nvGrpSpPr>
        <p:cNvPr id="1" name="Shape 32"/>
        <p:cNvGrpSpPr/>
        <p:nvPr/>
      </p:nvGrpSpPr>
      <p:grpSpPr>
        <a:xfrm>
          <a:off x="0" y="0"/>
          <a:ext cx="0" cy="0"/>
          <a:chOff x="0" y="0"/>
          <a:chExt cx="0" cy="0"/>
        </a:xfrm>
      </p:grpSpPr>
      <p:sp>
        <p:nvSpPr>
          <p:cNvPr id="33" name="Google Shape;33;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extLst>
      <p:ext uri="{BB962C8B-B14F-4D97-AF65-F5344CB8AC3E}">
        <p14:creationId xmlns:p14="http://schemas.microsoft.com/office/powerpoint/2010/main" val="23389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hart Layout">
    <p:spTree>
      <p:nvGrpSpPr>
        <p:cNvPr id="1" name=""/>
        <p:cNvGrpSpPr/>
        <p:nvPr/>
      </p:nvGrpSpPr>
      <p:grpSpPr>
        <a:xfrm>
          <a:off x="0" y="0"/>
          <a:ext cx="0" cy="0"/>
          <a:chOff x="0" y="0"/>
          <a:chExt cx="0" cy="0"/>
        </a:xfrm>
      </p:grpSpPr>
      <p:sp>
        <p:nvSpPr>
          <p:cNvPr id="5" name="Slide Number Placeholder 20"/>
          <p:cNvSpPr>
            <a:spLocks noGrp="1"/>
          </p:cNvSpPr>
          <p:nvPr>
            <p:ph type="sldNum" sz="quarter" idx="4"/>
          </p:nvPr>
        </p:nvSpPr>
        <p:spPr>
          <a:xfrm>
            <a:off x="9753600" y="6340476"/>
            <a:ext cx="1828800" cy="365125"/>
          </a:xfrm>
          <a:prstGeom prst="rect">
            <a:avLst/>
          </a:prstGeom>
        </p:spPr>
        <p:txBody>
          <a:bodyPr/>
          <a:lstStyle/>
          <a:p>
            <a:pPr algn="ctr"/>
            <a:fld id="{B6F15528-21DE-4FAA-801E-634DDDAF4B2B}" type="slidenum">
              <a:rPr lang="en-US" smtClean="0">
                <a:solidFill>
                  <a:schemeClr val="tx1"/>
                </a:solidFill>
                <a:latin typeface="Franklin Gothic Book" panose="020B0503020102020204" pitchFamily="34" charset="0"/>
                <a:cs typeface="Franklin Gothic Book"/>
              </a:rPr>
              <a:pPr algn="ctr"/>
              <a:t>‹#›</a:t>
            </a:fld>
            <a:endParaRPr lang="en-US" dirty="0">
              <a:solidFill>
                <a:schemeClr val="tx1"/>
              </a:solidFill>
              <a:latin typeface="Franklin Gothic Book" panose="020B0503020102020204" pitchFamily="34" charset="0"/>
              <a:cs typeface="Franklin Gothic Book"/>
            </a:endParaRPr>
          </a:p>
        </p:txBody>
      </p:sp>
      <p:sp>
        <p:nvSpPr>
          <p:cNvPr id="2" name="Rectangle 1"/>
          <p:cNvSpPr/>
          <p:nvPr userDrawn="1"/>
        </p:nvSpPr>
        <p:spPr>
          <a:xfrm>
            <a:off x="0" y="5562600"/>
            <a:ext cx="121920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 name="Title 1"/>
          <p:cNvSpPr>
            <a:spLocks noGrp="1"/>
          </p:cNvSpPr>
          <p:nvPr>
            <p:ph type="title"/>
          </p:nvPr>
        </p:nvSpPr>
        <p:spPr>
          <a:xfrm>
            <a:off x="609600" y="274638"/>
            <a:ext cx="10972800" cy="1143000"/>
          </a:xfrm>
        </p:spPr>
        <p:txBody>
          <a:bodyPr/>
          <a:lstStyle/>
          <a:p>
            <a:r>
              <a:rPr lang="en-US" dirty="0"/>
              <a:t>Click to edit Master title style</a:t>
            </a:r>
          </a:p>
        </p:txBody>
      </p:sp>
    </p:spTree>
    <p:extLst>
      <p:ext uri="{BB962C8B-B14F-4D97-AF65-F5344CB8AC3E}">
        <p14:creationId xmlns:p14="http://schemas.microsoft.com/office/powerpoint/2010/main" val="175614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8" name="Google Shape;38;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9" name="Google Shape;39;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0" name="Google Shape;40;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41" name="Google Shape;41;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42" name="Google Shape;42;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7" name="Google Shape;57;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8" name="Google Shape;58;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9" name="Google Shape;59;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0" name="Google Shape;60;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1" name="Google Shape;61;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62" name="Google Shape;62;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7" name="Google Shape;67;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8" name="Google Shape;68;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9" name="Google Shape;69;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0" name="Google Shape;70;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1" name="Google Shape;71;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72" name="Google Shape;72;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8" name="Google Shape;78;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9" name="Google Shape;79;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0" name="Google Shape;80;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1" name="Google Shape;81;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2" name="Google Shape;82;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83" name="Google Shape;83;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8" name="Google Shape;88;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9" name="Google Shape;89;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90" name="Google Shape;90;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91" name="Google Shape;91;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92" name="Google Shape;92;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3" name="Google Shape;93;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pic>
        <p:nvPicPr>
          <p:cNvPr id="107" name="Google Shape;107;p13"/>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108" name="Google Shape;108;p13"/>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109" name="Google Shape;109;p13"/>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110" name="Google Shape;110;p13"/>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11" name="Google Shape;111;p13"/>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112" name="Google Shape;112;p1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117"/>
        <p:cNvGrpSpPr/>
        <p:nvPr/>
      </p:nvGrpSpPr>
      <p:grpSpPr>
        <a:xfrm>
          <a:off x="0" y="0"/>
          <a:ext cx="0" cy="0"/>
          <a:chOff x="0" y="0"/>
          <a:chExt cx="0" cy="0"/>
        </a:xfrm>
      </p:grpSpPr>
      <p:sp>
        <p:nvSpPr>
          <p:cNvPr id="118" name="Google Shape;118;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9" name="Google Shape;119;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122"/>
        <p:cNvGrpSpPr/>
        <p:nvPr/>
      </p:nvGrpSpPr>
      <p:grpSpPr>
        <a:xfrm>
          <a:off x="0" y="0"/>
          <a:ext cx="0" cy="0"/>
          <a:chOff x="0" y="0"/>
          <a:chExt cx="0" cy="0"/>
        </a:xfrm>
      </p:grpSpPr>
      <p:sp>
        <p:nvSpPr>
          <p:cNvPr id="123" name="Google Shape;123;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4" name="Google Shape;124;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612650" y="1308173"/>
            <a:ext cx="10972800" cy="3818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userDrawn="1"/>
        </p:nvPicPr>
        <p:blipFill rotWithShape="1">
          <a:blip r:embed="rId20">
            <a:alphaModFix/>
          </a:blip>
          <a:srcRect t="1" r="57212" b="5679"/>
          <a:stretch/>
        </p:blipFill>
        <p:spPr>
          <a:xfrm>
            <a:off x="168733" y="6051300"/>
            <a:ext cx="2787531" cy="770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60"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4dffceba_0_0"/>
          <p:cNvSpPr txBox="1">
            <a:spLocks noGrp="1"/>
          </p:cNvSpPr>
          <p:nvPr>
            <p:ph type="ctrTitle"/>
          </p:nvPr>
        </p:nvSpPr>
        <p:spPr>
          <a:xfrm>
            <a:off x="914400" y="2561590"/>
            <a:ext cx="10363200" cy="1086486"/>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The Practicalities of Running Randomized Trials:</a:t>
            </a:r>
            <a:br>
              <a:rPr lang="en-US" dirty="0"/>
            </a:br>
            <a:r>
              <a:rPr lang="en-US" dirty="0"/>
              <a:t>Lecture 16: Generalizability </a:t>
            </a:r>
            <a:br>
              <a:rPr lang="en-US" dirty="0"/>
            </a:br>
            <a:br>
              <a:rPr lang="en-US" dirty="0"/>
            </a:br>
            <a:r>
              <a:rPr lang="en-US" sz="2400" dirty="0"/>
              <a:t>(plus concluding thoughts on meta analysis and cost-effectiveness)</a:t>
            </a:r>
            <a:endParaRPr dirty="0"/>
          </a:p>
        </p:txBody>
      </p:sp>
      <p:sp>
        <p:nvSpPr>
          <p:cNvPr id="166" name="Google Shape;166;g5f4dffceba_0_0"/>
          <p:cNvSpPr txBox="1">
            <a:spLocks noGrp="1"/>
          </p:cNvSpPr>
          <p:nvPr>
            <p:ph type="subTitle" idx="1"/>
          </p:nvPr>
        </p:nvSpPr>
        <p:spPr>
          <a:xfrm>
            <a:off x="1910080" y="4105276"/>
            <a:ext cx="8534400" cy="17526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dirty="0"/>
              <a:t>Rachel Glennerster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5E91-2654-45E9-BA8A-3C603D42CA39}"/>
              </a:ext>
            </a:extLst>
          </p:cNvPr>
          <p:cNvSpPr>
            <a:spLocks noGrp="1"/>
          </p:cNvSpPr>
          <p:nvPr>
            <p:ph type="title"/>
          </p:nvPr>
        </p:nvSpPr>
        <p:spPr/>
        <p:txBody>
          <a:bodyPr/>
          <a:lstStyle/>
          <a:p>
            <a:r>
              <a:rPr lang="en-US"/>
              <a:t>Challenges in doing cost-effectiveness</a:t>
            </a:r>
          </a:p>
        </p:txBody>
      </p:sp>
      <p:sp>
        <p:nvSpPr>
          <p:cNvPr id="3" name="Text Placeholder 2">
            <a:extLst>
              <a:ext uri="{FF2B5EF4-FFF2-40B4-BE49-F238E27FC236}">
                <a16:creationId xmlns:a16="http://schemas.microsoft.com/office/drawing/2014/main" id="{A3B7D182-8ED0-40F5-9245-0F7A8C35F54B}"/>
              </a:ext>
            </a:extLst>
          </p:cNvPr>
          <p:cNvSpPr>
            <a:spLocks noGrp="1"/>
          </p:cNvSpPr>
          <p:nvPr>
            <p:ph type="body" idx="1"/>
          </p:nvPr>
        </p:nvSpPr>
        <p:spPr>
          <a:xfrm>
            <a:off x="714103" y="1212669"/>
            <a:ext cx="11234057" cy="4595948"/>
          </a:xfrm>
        </p:spPr>
        <p:txBody>
          <a:bodyPr/>
          <a:lstStyle/>
          <a:p>
            <a:r>
              <a:rPr lang="en-US" sz="2000"/>
              <a:t>Collect cost data at the time, always hard to recover costs after the event</a:t>
            </a:r>
          </a:p>
          <a:p>
            <a:pPr marL="114300" indent="0">
              <a:buNone/>
            </a:pPr>
            <a:endParaRPr lang="en-US" sz="600"/>
          </a:p>
          <a:p>
            <a:r>
              <a:rPr lang="en-US" sz="2000"/>
              <a:t>Cost-effectiveness from whose perspective?</a:t>
            </a:r>
          </a:p>
          <a:p>
            <a:pPr lvl="1"/>
            <a:r>
              <a:rPr lang="en-US" sz="2000"/>
              <a:t>To the government, ministry, society, donor? </a:t>
            </a:r>
          </a:p>
          <a:p>
            <a:pPr lvl="1"/>
            <a:r>
              <a:rPr lang="en-US" sz="2000"/>
              <a:t>Answer influences choices on how to do the analysis </a:t>
            </a:r>
            <a:r>
              <a:rPr lang="en-US" sz="2000" err="1"/>
              <a:t>eg</a:t>
            </a:r>
            <a:r>
              <a:rPr lang="en-US" sz="2000"/>
              <a:t> whether to include participant time cost</a:t>
            </a:r>
          </a:p>
          <a:p>
            <a:pPr marL="571500" lvl="1" indent="0">
              <a:buNone/>
            </a:pPr>
            <a:endParaRPr lang="en-US" sz="600"/>
          </a:p>
          <a:p>
            <a:r>
              <a:rPr lang="en-US" sz="2000"/>
              <a:t>Be comprehensive in measuring costs</a:t>
            </a:r>
          </a:p>
          <a:p>
            <a:pPr lvl="1"/>
            <a:r>
              <a:rPr lang="en-US" sz="2000"/>
              <a:t>Participant and govt costs: </a:t>
            </a:r>
            <a:r>
              <a:rPr lang="en-US" sz="2000" err="1"/>
              <a:t>eg</a:t>
            </a:r>
            <a:r>
              <a:rPr lang="en-US" sz="2000"/>
              <a:t> increasing contraception use increases costs to govt</a:t>
            </a:r>
          </a:p>
          <a:p>
            <a:pPr lvl="1"/>
            <a:r>
              <a:rPr lang="en-US" sz="2000"/>
              <a:t>Value donations, headquarter staff time (look at IRC and JPAL checklists)</a:t>
            </a:r>
          </a:p>
          <a:p>
            <a:endParaRPr lang="en-US" sz="400"/>
          </a:p>
          <a:p>
            <a:r>
              <a:rPr lang="en-US" sz="2000"/>
              <a:t>Q: What exchange rate to use? PPP or market rate?</a:t>
            </a:r>
          </a:p>
          <a:p>
            <a:pPr lvl="1"/>
            <a:r>
              <a:rPr lang="en-US" sz="2000"/>
              <a:t>PPP helps adjust goods basket across countries, but opportunity cost for donor requires market exchange rate</a:t>
            </a:r>
          </a:p>
          <a:p>
            <a:endParaRPr lang="en-US"/>
          </a:p>
          <a:p>
            <a:endParaRPr lang="en-US"/>
          </a:p>
        </p:txBody>
      </p:sp>
    </p:spTree>
    <p:extLst>
      <p:ext uri="{BB962C8B-B14F-4D97-AF65-F5344CB8AC3E}">
        <p14:creationId xmlns:p14="http://schemas.microsoft.com/office/powerpoint/2010/main" val="11247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5E91-2654-45E9-BA8A-3C603D42CA39}"/>
              </a:ext>
            </a:extLst>
          </p:cNvPr>
          <p:cNvSpPr>
            <a:spLocks noGrp="1"/>
          </p:cNvSpPr>
          <p:nvPr>
            <p:ph type="title"/>
          </p:nvPr>
        </p:nvSpPr>
        <p:spPr/>
        <p:txBody>
          <a:bodyPr/>
          <a:lstStyle/>
          <a:p>
            <a:r>
              <a:rPr lang="en-US"/>
              <a:t>Challenges in doing cost-effectiveness</a:t>
            </a:r>
          </a:p>
        </p:txBody>
      </p:sp>
      <p:sp>
        <p:nvSpPr>
          <p:cNvPr id="3" name="Text Placeholder 2">
            <a:extLst>
              <a:ext uri="{FF2B5EF4-FFF2-40B4-BE49-F238E27FC236}">
                <a16:creationId xmlns:a16="http://schemas.microsoft.com/office/drawing/2014/main" id="{A3B7D182-8ED0-40F5-9245-0F7A8C35F54B}"/>
              </a:ext>
            </a:extLst>
          </p:cNvPr>
          <p:cNvSpPr>
            <a:spLocks noGrp="1"/>
          </p:cNvSpPr>
          <p:nvPr>
            <p:ph type="body" idx="1"/>
          </p:nvPr>
        </p:nvSpPr>
        <p:spPr>
          <a:xfrm>
            <a:off x="612647" y="1212669"/>
            <a:ext cx="11579353" cy="4778828"/>
          </a:xfrm>
        </p:spPr>
        <p:txBody>
          <a:bodyPr/>
          <a:lstStyle/>
          <a:p>
            <a:pPr marL="571500" lvl="1" indent="0">
              <a:buNone/>
            </a:pPr>
            <a:endParaRPr lang="en-US" sz="400"/>
          </a:p>
          <a:p>
            <a:r>
              <a:rPr lang="en-US" sz="2000"/>
              <a:t>What discount rate to use? Depends on our question</a:t>
            </a:r>
          </a:p>
          <a:p>
            <a:pPr lvl="1"/>
            <a:r>
              <a:rPr lang="en-US" sz="2000"/>
              <a:t>Trading off two programs different profile of benefits use Social Time Preference, </a:t>
            </a:r>
          </a:p>
          <a:p>
            <a:pPr lvl="1"/>
            <a:r>
              <a:rPr lang="en-US" sz="2000"/>
              <a:t>different profile of costs use donors borrowing costs (note rarely makes much difference)</a:t>
            </a:r>
          </a:p>
          <a:p>
            <a:pPr marL="571500" lvl="1" indent="0">
              <a:buNone/>
            </a:pPr>
            <a:endParaRPr lang="en-US" sz="400"/>
          </a:p>
          <a:p>
            <a:r>
              <a:rPr lang="en-US" sz="2000"/>
              <a:t>How do we treat transfers?</a:t>
            </a:r>
          </a:p>
          <a:p>
            <a:pPr lvl="1"/>
            <a:r>
              <a:rPr lang="en-US" sz="2000"/>
              <a:t>Not an economic cost to society, but govts face budget constrains, could discount transfer by distortion cost of taxes</a:t>
            </a:r>
          </a:p>
          <a:p>
            <a:endParaRPr lang="en-US" sz="400"/>
          </a:p>
          <a:p>
            <a:r>
              <a:rPr lang="en-US" sz="2000"/>
              <a:t>Is it valid to do comparative cost-effectiveness across countries? Q: What are the issues?</a:t>
            </a:r>
          </a:p>
          <a:p>
            <a:pPr lvl="1"/>
            <a:r>
              <a:rPr lang="en-US" sz="2000"/>
              <a:t>Effectiveness may vary across countries</a:t>
            </a:r>
          </a:p>
          <a:p>
            <a:pPr lvl="1"/>
            <a:r>
              <a:rPr lang="en-US" sz="2000"/>
              <a:t>Relative costs might vary a lot across countries</a:t>
            </a:r>
          </a:p>
          <a:p>
            <a:pPr lvl="1"/>
            <a:r>
              <a:rPr lang="en-US" sz="2000"/>
              <a:t>Sensitivity analysis tell us what cost-effectiveness is sensitive to—</a:t>
            </a:r>
            <a:r>
              <a:rPr lang="en-US" sz="2000" err="1"/>
              <a:t>eg</a:t>
            </a:r>
            <a:r>
              <a:rPr lang="en-US" sz="2000"/>
              <a:t> population density</a:t>
            </a:r>
          </a:p>
          <a:p>
            <a:pPr lvl="1"/>
            <a:r>
              <a:rPr lang="en-US" sz="2000"/>
              <a:t>Often relative cost-effectiveness is so different not very sensitive to different assumptions</a:t>
            </a:r>
          </a:p>
          <a:p>
            <a:pPr lvl="1"/>
            <a:endParaRPr lang="en-US" sz="2000"/>
          </a:p>
          <a:p>
            <a:pPr lvl="1"/>
            <a:endParaRPr lang="en-US" sz="2000"/>
          </a:p>
          <a:p>
            <a:endParaRPr lang="en-US" sz="2000"/>
          </a:p>
          <a:p>
            <a:pPr lvl="1"/>
            <a:endParaRPr lang="en-US" sz="2000"/>
          </a:p>
          <a:p>
            <a:endParaRPr lang="en-US"/>
          </a:p>
          <a:p>
            <a:endParaRPr lang="en-US"/>
          </a:p>
        </p:txBody>
      </p:sp>
    </p:spTree>
    <p:extLst>
      <p:ext uri="{BB962C8B-B14F-4D97-AF65-F5344CB8AC3E}">
        <p14:creationId xmlns:p14="http://schemas.microsoft.com/office/powerpoint/2010/main" val="385543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1F1A-EB98-46C9-971A-64A3A256B64F}"/>
              </a:ext>
            </a:extLst>
          </p:cNvPr>
          <p:cNvSpPr>
            <a:spLocks noGrp="1"/>
          </p:cNvSpPr>
          <p:nvPr>
            <p:ph type="title"/>
          </p:nvPr>
        </p:nvSpPr>
        <p:spPr/>
        <p:txBody>
          <a:bodyPr/>
          <a:lstStyle/>
          <a:p>
            <a:r>
              <a:rPr lang="en-US"/>
              <a:t>Cost-benefit analysis</a:t>
            </a:r>
          </a:p>
        </p:txBody>
      </p:sp>
      <p:sp>
        <p:nvSpPr>
          <p:cNvPr id="3" name="Text Placeholder 2">
            <a:extLst>
              <a:ext uri="{FF2B5EF4-FFF2-40B4-BE49-F238E27FC236}">
                <a16:creationId xmlns:a16="http://schemas.microsoft.com/office/drawing/2014/main" id="{4BCCE94C-CFF5-4DBD-8C52-FAEA1A0B4F59}"/>
              </a:ext>
            </a:extLst>
          </p:cNvPr>
          <p:cNvSpPr>
            <a:spLocks noGrp="1"/>
          </p:cNvSpPr>
          <p:nvPr>
            <p:ph type="body" idx="1"/>
          </p:nvPr>
        </p:nvSpPr>
        <p:spPr>
          <a:xfrm>
            <a:off x="612648" y="1437920"/>
            <a:ext cx="10377569" cy="4231360"/>
          </a:xfrm>
        </p:spPr>
        <p:txBody>
          <a:bodyPr/>
          <a:lstStyle/>
          <a:p>
            <a:r>
              <a:rPr lang="en-US"/>
              <a:t>Cost-effectiveness is helpful for a Ministry of Health to know what to prioritize, does not help donor who wants to know what sector to prioritize or which program to fund across sectors</a:t>
            </a:r>
          </a:p>
          <a:p>
            <a:pPr marL="114300" indent="0">
              <a:buNone/>
            </a:pPr>
            <a:endParaRPr lang="en-US" sz="400"/>
          </a:p>
          <a:p>
            <a:r>
              <a:rPr lang="en-US"/>
              <a:t>Cost-benefit puts all outcomes on same basis (usually money) to enable comparisons across outcomes</a:t>
            </a:r>
          </a:p>
          <a:p>
            <a:pPr marL="114300" indent="0">
              <a:buNone/>
            </a:pPr>
            <a:endParaRPr lang="en-US" sz="400"/>
          </a:p>
          <a:p>
            <a:r>
              <a:rPr lang="en-US"/>
              <a:t>Challenge is valuing say life saved vs more autonomy for women</a:t>
            </a:r>
          </a:p>
          <a:p>
            <a:pPr marL="114300" indent="0">
              <a:buNone/>
            </a:pPr>
            <a:endParaRPr lang="en-US" sz="400"/>
          </a:p>
          <a:p>
            <a:r>
              <a:rPr lang="en-US"/>
              <a:t>Reveal preference can be used to value (</a:t>
            </a:r>
            <a:r>
              <a:rPr lang="en-US" err="1"/>
              <a:t>eg</a:t>
            </a:r>
            <a:r>
              <a:rPr lang="en-US"/>
              <a:t> value of parks from house prices near parks, value of life from choices people make about risky jobs)</a:t>
            </a:r>
          </a:p>
          <a:p>
            <a:pPr lvl="1"/>
            <a:r>
              <a:rPr lang="en-US"/>
              <a:t>Gives higher weight to preference of those with more money, not value of average person</a:t>
            </a:r>
          </a:p>
          <a:p>
            <a:endParaRPr lang="en-US"/>
          </a:p>
          <a:p>
            <a:endParaRPr lang="en-US"/>
          </a:p>
          <a:p>
            <a:endParaRPr lang="en-US"/>
          </a:p>
        </p:txBody>
      </p:sp>
    </p:spTree>
    <p:extLst>
      <p:ext uri="{BB962C8B-B14F-4D97-AF65-F5344CB8AC3E}">
        <p14:creationId xmlns:p14="http://schemas.microsoft.com/office/powerpoint/2010/main" val="144923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1F1A-EB98-46C9-971A-64A3A256B64F}"/>
              </a:ext>
            </a:extLst>
          </p:cNvPr>
          <p:cNvSpPr>
            <a:spLocks noGrp="1"/>
          </p:cNvSpPr>
          <p:nvPr>
            <p:ph type="title"/>
          </p:nvPr>
        </p:nvSpPr>
        <p:spPr/>
        <p:txBody>
          <a:bodyPr/>
          <a:lstStyle/>
          <a:p>
            <a:r>
              <a:rPr lang="en-US"/>
              <a:t>Cost-benefit analysis</a:t>
            </a:r>
          </a:p>
        </p:txBody>
      </p:sp>
      <p:sp>
        <p:nvSpPr>
          <p:cNvPr id="3" name="Text Placeholder 2">
            <a:extLst>
              <a:ext uri="{FF2B5EF4-FFF2-40B4-BE49-F238E27FC236}">
                <a16:creationId xmlns:a16="http://schemas.microsoft.com/office/drawing/2014/main" id="{4BCCE94C-CFF5-4DBD-8C52-FAEA1A0B4F59}"/>
              </a:ext>
            </a:extLst>
          </p:cNvPr>
          <p:cNvSpPr>
            <a:spLocks noGrp="1"/>
          </p:cNvSpPr>
          <p:nvPr>
            <p:ph type="body" idx="1"/>
          </p:nvPr>
        </p:nvSpPr>
        <p:spPr>
          <a:xfrm>
            <a:off x="612648" y="1437920"/>
            <a:ext cx="10972800" cy="3982160"/>
          </a:xfrm>
        </p:spPr>
        <p:txBody>
          <a:bodyPr/>
          <a:lstStyle/>
          <a:p>
            <a:r>
              <a:rPr lang="en-US"/>
              <a:t>Where data on future income (</a:t>
            </a:r>
            <a:r>
              <a:rPr lang="en-US" err="1"/>
              <a:t>eg</a:t>
            </a:r>
            <a:r>
              <a:rPr lang="en-US"/>
              <a:t> case of education) this can be used to value good</a:t>
            </a:r>
          </a:p>
          <a:p>
            <a:pPr lvl="1"/>
            <a:r>
              <a:rPr lang="en-US"/>
              <a:t>But assumes no intrinsic value</a:t>
            </a:r>
          </a:p>
          <a:p>
            <a:pPr marL="571500" lvl="1" indent="0">
              <a:buNone/>
            </a:pPr>
            <a:endParaRPr lang="en-US" sz="400"/>
          </a:p>
          <a:p>
            <a:r>
              <a:rPr lang="en-US"/>
              <a:t>Good for making explicit assumptions which are otherwise implicit</a:t>
            </a:r>
          </a:p>
          <a:p>
            <a:pPr marL="114300" indent="0">
              <a:buNone/>
            </a:pPr>
            <a:endParaRPr lang="en-US" sz="400"/>
          </a:p>
          <a:p>
            <a:r>
              <a:rPr lang="en-US"/>
              <a:t>But error bands around preference weights often swamp carefully estimated impacts</a:t>
            </a:r>
          </a:p>
          <a:p>
            <a:pPr marL="114300" indent="0">
              <a:buNone/>
            </a:pPr>
            <a:endParaRPr lang="en-US" sz="400"/>
          </a:p>
          <a:p>
            <a:r>
              <a:rPr lang="en-US"/>
              <a:t>Try and include cost-effectiveness when cost data, only do cost-benefit when relatively simple assumptions</a:t>
            </a:r>
          </a:p>
          <a:p>
            <a:endParaRPr lang="en-US"/>
          </a:p>
          <a:p>
            <a:endParaRPr lang="en-US"/>
          </a:p>
          <a:p>
            <a:endParaRPr lang="en-US"/>
          </a:p>
        </p:txBody>
      </p:sp>
    </p:spTree>
    <p:extLst>
      <p:ext uri="{BB962C8B-B14F-4D97-AF65-F5344CB8AC3E}">
        <p14:creationId xmlns:p14="http://schemas.microsoft.com/office/powerpoint/2010/main" val="31836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dirty="0"/>
              <a:t>Generalizability</a:t>
            </a:r>
          </a:p>
        </p:txBody>
      </p:sp>
    </p:spTree>
    <p:extLst>
      <p:ext uri="{BB962C8B-B14F-4D97-AF65-F5344CB8AC3E}">
        <p14:creationId xmlns:p14="http://schemas.microsoft.com/office/powerpoint/2010/main" val="728825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327D-8616-4F6A-9F2B-DB2E48143856}"/>
              </a:ext>
            </a:extLst>
          </p:cNvPr>
          <p:cNvSpPr>
            <a:spLocks noGrp="1"/>
          </p:cNvSpPr>
          <p:nvPr>
            <p:ph type="title"/>
          </p:nvPr>
        </p:nvSpPr>
        <p:spPr/>
        <p:txBody>
          <a:bodyPr/>
          <a:lstStyle/>
          <a:p>
            <a:r>
              <a:rPr lang="en-US" dirty="0"/>
              <a:t>The Challenge of Using Evidence </a:t>
            </a:r>
          </a:p>
        </p:txBody>
      </p:sp>
      <p:sp>
        <p:nvSpPr>
          <p:cNvPr id="4" name="Content Placeholder 4">
            <a:extLst>
              <a:ext uri="{FF2B5EF4-FFF2-40B4-BE49-F238E27FC236}">
                <a16:creationId xmlns:a16="http://schemas.microsoft.com/office/drawing/2014/main" id="{526EE847-AD07-477C-BBAF-EB66FF6C74CC}"/>
              </a:ext>
            </a:extLst>
          </p:cNvPr>
          <p:cNvSpPr txBox="1">
            <a:spLocks noGrp="1"/>
          </p:cNvSpPr>
          <p:nvPr>
            <p:ph type="body" idx="1"/>
          </p:nvPr>
        </p:nvSpPr>
        <p:spPr bwMode="auto">
          <a:xfrm>
            <a:off x="609600" y="1347923"/>
            <a:ext cx="10972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rgbClr val="787978"/>
              </a:buClr>
              <a:buSzPct val="85000"/>
              <a:buFont typeface="Arial" charset="0"/>
              <a:buChar char="•"/>
              <a:defRPr sz="2400" kern="1200">
                <a:solidFill>
                  <a:srgbClr val="141313"/>
                </a:solidFill>
                <a:latin typeface="Franklin Gothic Book"/>
                <a:ea typeface="ＭＳ Ｐゴシック" charset="0"/>
                <a:cs typeface="Franklin Gothic Book"/>
              </a:defRPr>
            </a:lvl1pPr>
            <a:lvl2pPr marL="457200" indent="-182563" algn="l" rtl="0" eaLnBrk="1" fontAlgn="base" hangingPunct="1">
              <a:spcBef>
                <a:spcPct val="20000"/>
              </a:spcBef>
              <a:spcAft>
                <a:spcPct val="0"/>
              </a:spcAft>
              <a:buClr>
                <a:srgbClr val="787978"/>
              </a:buClr>
              <a:buSzPct val="85000"/>
              <a:buFont typeface="Arial" charset="0"/>
              <a:buChar char="•"/>
              <a:defRPr sz="2000" kern="1200">
                <a:solidFill>
                  <a:srgbClr val="141313"/>
                </a:solidFill>
                <a:latin typeface="Franklin Gothic Book"/>
                <a:ea typeface="ＭＳ Ｐゴシック" charset="0"/>
                <a:cs typeface="Franklin Gothic Book"/>
              </a:defRPr>
            </a:lvl2pPr>
            <a:lvl3pPr marL="730250" indent="-182563" algn="l" rtl="0" eaLnBrk="1" fontAlgn="base" hangingPunct="1">
              <a:spcBef>
                <a:spcPct val="20000"/>
              </a:spcBef>
              <a:spcAft>
                <a:spcPct val="0"/>
              </a:spcAft>
              <a:buClr>
                <a:srgbClr val="787978"/>
              </a:buClr>
              <a:buSzPct val="90000"/>
              <a:buFont typeface="Arial" charset="0"/>
              <a:buChar char="•"/>
              <a:defRPr kern="1200">
                <a:solidFill>
                  <a:srgbClr val="141313"/>
                </a:solidFill>
                <a:latin typeface="Franklin Gothic Book"/>
                <a:ea typeface="ＭＳ Ｐゴシック" charset="0"/>
                <a:cs typeface="Franklin Gothic Book"/>
              </a:defRPr>
            </a:lvl3pPr>
            <a:lvl4pPr marL="1004888" indent="-182563" algn="l" rtl="0" eaLnBrk="1" fontAlgn="base" hangingPunct="1">
              <a:spcBef>
                <a:spcPct val="20000"/>
              </a:spcBef>
              <a:spcAft>
                <a:spcPct val="0"/>
              </a:spcAft>
              <a:buClr>
                <a:srgbClr val="787978"/>
              </a:buClr>
              <a:buFont typeface="Arial" charset="0"/>
              <a:buChar char="•"/>
              <a:defRPr sz="1600" kern="1200">
                <a:solidFill>
                  <a:srgbClr val="141313"/>
                </a:solidFill>
                <a:latin typeface="Franklin Gothic Book"/>
                <a:ea typeface="ＭＳ Ｐゴシック" charset="0"/>
                <a:cs typeface="Franklin Gothic Book"/>
              </a:defRPr>
            </a:lvl4pPr>
            <a:lvl5pPr marL="1187450" indent="-136525" algn="l" rtl="0" eaLnBrk="1" fontAlgn="base" hangingPunct="1">
              <a:spcBef>
                <a:spcPct val="20000"/>
              </a:spcBef>
              <a:spcAft>
                <a:spcPct val="0"/>
              </a:spcAft>
              <a:buClr>
                <a:srgbClr val="787978"/>
              </a:buClr>
              <a:buSzPct val="100000"/>
              <a:buFont typeface="Arial" charset="0"/>
              <a:buChar char="•"/>
              <a:defRPr sz="1400" kern="1200">
                <a:solidFill>
                  <a:srgbClr val="141313"/>
                </a:solidFill>
                <a:latin typeface="Franklin Gothic Book"/>
                <a:ea typeface="ＭＳ Ｐゴシック" charset="0"/>
                <a:cs typeface="Franklin Gothic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sz="2000" dirty="0">
                <a:latin typeface="+mn-lt"/>
              </a:rPr>
              <a:t>Dramatic rise in the number of rigorous impact evaluations of policy programs in last 20 years</a:t>
            </a:r>
          </a:p>
          <a:p>
            <a:pPr marL="0" indent="0">
              <a:buNone/>
              <a:defRPr/>
            </a:pPr>
            <a:endParaRPr lang="en-US" sz="800" dirty="0">
              <a:latin typeface="+mn-lt"/>
            </a:endParaRPr>
          </a:p>
          <a:p>
            <a:pPr>
              <a:defRPr/>
            </a:pPr>
            <a:r>
              <a:rPr lang="en-US" sz="2000" dirty="0">
                <a:latin typeface="+mn-lt"/>
              </a:rPr>
              <a:t>Unlikely to be rigorous evaluation of the program policy makers want to introduce in exactly same location</a:t>
            </a:r>
          </a:p>
          <a:p>
            <a:pPr>
              <a:defRPr/>
            </a:pPr>
            <a:endParaRPr lang="en-US" sz="800" dirty="0">
              <a:latin typeface="+mn-lt"/>
            </a:endParaRPr>
          </a:p>
          <a:p>
            <a:pPr>
              <a:defRPr/>
            </a:pPr>
            <a:r>
              <a:rPr lang="en-US" sz="2000" dirty="0">
                <a:latin typeface="+mn-lt"/>
              </a:rPr>
              <a:t>How should we respond?</a:t>
            </a:r>
          </a:p>
          <a:p>
            <a:pPr lvl="1">
              <a:defRPr/>
            </a:pPr>
            <a:r>
              <a:rPr lang="en-US" dirty="0">
                <a:latin typeface="+mn-lt"/>
              </a:rPr>
              <a:t>Wait to act until there is more evidence? </a:t>
            </a:r>
          </a:p>
          <a:p>
            <a:pPr lvl="1">
              <a:defRPr/>
            </a:pPr>
            <a:r>
              <a:rPr lang="en-US" dirty="0">
                <a:latin typeface="+mn-lt"/>
              </a:rPr>
              <a:t>Always do new RCT before introducing in new context?</a:t>
            </a:r>
          </a:p>
          <a:p>
            <a:pPr lvl="1">
              <a:defRPr/>
            </a:pPr>
            <a:r>
              <a:rPr lang="en-US" dirty="0">
                <a:latin typeface="+mn-lt"/>
              </a:rPr>
              <a:t>Only use less rigorous local evidence? </a:t>
            </a:r>
          </a:p>
          <a:p>
            <a:pPr lvl="1">
              <a:defRPr/>
            </a:pPr>
            <a:r>
              <a:rPr lang="en-US" dirty="0">
                <a:latin typeface="+mn-lt"/>
              </a:rPr>
              <a:t>Use results from study conducted in another context?</a:t>
            </a:r>
          </a:p>
          <a:p>
            <a:pPr lvl="1">
              <a:defRPr/>
            </a:pPr>
            <a:r>
              <a:rPr lang="en-US" dirty="0">
                <a:latin typeface="+mn-lt"/>
              </a:rPr>
              <a:t>Only use evidence from other countries if at least X replications or if replicated in a similar enough context?</a:t>
            </a:r>
          </a:p>
          <a:p>
            <a:pPr>
              <a:defRPr/>
            </a:pPr>
            <a:endParaRPr lang="en-US" sz="800" dirty="0">
              <a:latin typeface="+mn-lt"/>
            </a:endParaRPr>
          </a:p>
          <a:p>
            <a:pPr>
              <a:defRPr/>
            </a:pPr>
            <a:r>
              <a:rPr lang="en-US" sz="2000" dirty="0">
                <a:latin typeface="+mn-lt"/>
              </a:rPr>
              <a:t>What counts as a “new” or “similar” context?</a:t>
            </a:r>
          </a:p>
          <a:p>
            <a:pPr>
              <a:defRPr/>
            </a:pPr>
            <a:endParaRPr lang="en-US" sz="2000" dirty="0">
              <a:latin typeface="+mn-lt"/>
            </a:endParaRPr>
          </a:p>
        </p:txBody>
      </p:sp>
    </p:spTree>
    <p:extLst>
      <p:ext uri="{BB962C8B-B14F-4D97-AF65-F5344CB8AC3E}">
        <p14:creationId xmlns:p14="http://schemas.microsoft.com/office/powerpoint/2010/main" val="2018370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667D-33E6-4D3B-9698-85E987D12755}"/>
              </a:ext>
            </a:extLst>
          </p:cNvPr>
          <p:cNvSpPr>
            <a:spLocks noGrp="1"/>
          </p:cNvSpPr>
          <p:nvPr>
            <p:ph type="title"/>
          </p:nvPr>
        </p:nvSpPr>
        <p:spPr/>
        <p:txBody>
          <a:bodyPr/>
          <a:lstStyle/>
          <a:p>
            <a:r>
              <a:rPr lang="en-US" dirty="0"/>
              <a:t>The Challenge of Using Evidence II</a:t>
            </a:r>
          </a:p>
        </p:txBody>
      </p:sp>
      <p:sp>
        <p:nvSpPr>
          <p:cNvPr id="4" name="Subtitle 2">
            <a:extLst>
              <a:ext uri="{FF2B5EF4-FFF2-40B4-BE49-F238E27FC236}">
                <a16:creationId xmlns:a16="http://schemas.microsoft.com/office/drawing/2014/main" id="{0FF5998D-D2EE-419A-B9A7-6F0C6DB4CC50}"/>
              </a:ext>
            </a:extLst>
          </p:cNvPr>
          <p:cNvSpPr>
            <a:spLocks noGrp="1"/>
          </p:cNvSpPr>
          <p:nvPr>
            <p:ph type="body" idx="1"/>
          </p:nvPr>
        </p:nvSpPr>
        <p:spPr>
          <a:xfrm>
            <a:off x="612775" y="1704975"/>
            <a:ext cx="10972800" cy="3981450"/>
          </a:xfrm>
        </p:spPr>
        <p:txBody>
          <a:bodyPr>
            <a:normAutofit fontScale="92500"/>
          </a:bodyPr>
          <a:lstStyle/>
          <a:p>
            <a:pPr lvl="0"/>
            <a:r>
              <a:rPr lang="en-US" sz="2400" dirty="0"/>
              <a:t>Rigorous impact evaluations are hard to do well and we underutilize their potential if we only learn about the precise program and context they evaluate</a:t>
            </a:r>
          </a:p>
          <a:p>
            <a:pPr lvl="0"/>
            <a:endParaRPr lang="en-US" sz="900" dirty="0"/>
          </a:p>
          <a:p>
            <a:pPr lvl="0"/>
            <a:r>
              <a:rPr lang="en-US" sz="2400" dirty="0"/>
              <a:t>But understanding local needs, and informal and formal institutions is critical to good policy </a:t>
            </a:r>
          </a:p>
          <a:p>
            <a:pPr lvl="0"/>
            <a:endParaRPr lang="en-US" sz="900" dirty="0"/>
          </a:p>
          <a:p>
            <a:pPr lvl="0"/>
            <a:r>
              <a:rPr lang="en-US" sz="2400" dirty="0"/>
              <a:t>We should do more replications of RCTs of similar programs in different contexts  but there are limits</a:t>
            </a:r>
          </a:p>
          <a:p>
            <a:pPr lvl="0"/>
            <a:endParaRPr lang="en-US" sz="900" dirty="0"/>
          </a:p>
          <a:p>
            <a:pPr lvl="0"/>
            <a:r>
              <a:rPr lang="en-US" sz="2400" dirty="0"/>
              <a:t>Policy makers never have 100% certainty</a:t>
            </a:r>
          </a:p>
          <a:p>
            <a:pPr lvl="1"/>
            <a:r>
              <a:rPr lang="en-US" sz="2400" dirty="0" err="1"/>
              <a:t>Basu</a:t>
            </a:r>
            <a:r>
              <a:rPr lang="en-US" sz="2400" dirty="0"/>
              <a:t> (2014) tomorrow is a new context</a:t>
            </a:r>
          </a:p>
          <a:p>
            <a:pPr lvl="1"/>
            <a:r>
              <a:rPr lang="en-US" sz="2400" dirty="0"/>
              <a:t>Is imperfect evidence likely to be worse than no global evidence?</a:t>
            </a:r>
          </a:p>
          <a:p>
            <a:endParaRPr lang="en-ZA" dirty="0"/>
          </a:p>
        </p:txBody>
      </p:sp>
    </p:spTree>
    <p:extLst>
      <p:ext uri="{BB962C8B-B14F-4D97-AF65-F5344CB8AC3E}">
        <p14:creationId xmlns:p14="http://schemas.microsoft.com/office/powerpoint/2010/main" val="168077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DFAB2-A78E-4E67-B9D3-7320D11589DC}"/>
              </a:ext>
            </a:extLst>
          </p:cNvPr>
          <p:cNvSpPr>
            <a:spLocks noGrp="1"/>
          </p:cNvSpPr>
          <p:nvPr>
            <p:ph type="title"/>
          </p:nvPr>
        </p:nvSpPr>
        <p:spPr/>
        <p:txBody>
          <a:bodyPr/>
          <a:lstStyle/>
          <a:p>
            <a:r>
              <a:rPr lang="en-US" dirty="0"/>
              <a:t>Structured Approach to Using Evidence</a:t>
            </a:r>
          </a:p>
        </p:txBody>
      </p:sp>
      <p:sp>
        <p:nvSpPr>
          <p:cNvPr id="4" name="Subtitle 2">
            <a:extLst>
              <a:ext uri="{FF2B5EF4-FFF2-40B4-BE49-F238E27FC236}">
                <a16:creationId xmlns:a16="http://schemas.microsoft.com/office/drawing/2014/main" id="{AB48162A-7DA2-45DE-A87D-8375BD6DC331}"/>
              </a:ext>
            </a:extLst>
          </p:cNvPr>
          <p:cNvSpPr>
            <a:spLocks noGrp="1"/>
          </p:cNvSpPr>
          <p:nvPr>
            <p:ph type="body" idx="1"/>
          </p:nvPr>
        </p:nvSpPr>
        <p:spPr>
          <a:xfrm>
            <a:off x="612775" y="1704975"/>
            <a:ext cx="10972800" cy="3981450"/>
          </a:xfrm>
        </p:spPr>
        <p:txBody>
          <a:bodyPr>
            <a:normAutofit/>
          </a:bodyPr>
          <a:lstStyle/>
          <a:p>
            <a:pPr lvl="0"/>
            <a:r>
              <a:rPr lang="en-US" dirty="0"/>
              <a:t>Evidence from single study just one part of the puzzle</a:t>
            </a:r>
          </a:p>
          <a:p>
            <a:pPr lvl="1"/>
            <a:r>
              <a:rPr lang="en-US" dirty="0"/>
              <a:t>We weigh the evidence based on quality and adjust priors</a:t>
            </a:r>
          </a:p>
          <a:p>
            <a:pPr lvl="0"/>
            <a:endParaRPr lang="en-US" sz="800" dirty="0"/>
          </a:p>
          <a:p>
            <a:pPr lvl="0"/>
            <a:r>
              <a:rPr lang="en-US" dirty="0"/>
              <a:t>Combine, theory, descriptive evidence, and results of rigorous impact evaluations to answer:</a:t>
            </a:r>
          </a:p>
          <a:p>
            <a:pPr lvl="1"/>
            <a:r>
              <a:rPr lang="en-US" dirty="0"/>
              <a:t>Whether results from one country likely to replicate in another</a:t>
            </a:r>
          </a:p>
          <a:p>
            <a:pPr lvl="1"/>
            <a:r>
              <a:rPr lang="en-US" dirty="0"/>
              <a:t>When we need more evaluation and when we don’t</a:t>
            </a:r>
          </a:p>
          <a:p>
            <a:pPr lvl="1"/>
            <a:endParaRPr lang="en-US" sz="800" dirty="0"/>
          </a:p>
          <a:p>
            <a:pPr lvl="0"/>
            <a:r>
              <a:rPr lang="en-US" dirty="0"/>
              <a:t>Draw on a theory based review of 70+ RCTs on health econ in dev countries (Kremer and Glennerster, 2012)</a:t>
            </a:r>
          </a:p>
          <a:p>
            <a:pPr marL="114300" lvl="0" indent="0">
              <a:buNone/>
            </a:pPr>
            <a:endParaRPr lang="en-US" sz="400" dirty="0"/>
          </a:p>
          <a:p>
            <a:pPr lvl="0"/>
            <a:r>
              <a:rPr lang="en-US" dirty="0"/>
              <a:t>Uses framework set out in Bates and Glennerster</a:t>
            </a:r>
          </a:p>
        </p:txBody>
      </p:sp>
    </p:spTree>
    <p:extLst>
      <p:ext uri="{BB962C8B-B14F-4D97-AF65-F5344CB8AC3E}">
        <p14:creationId xmlns:p14="http://schemas.microsoft.com/office/powerpoint/2010/main" val="209451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871C-8E91-4DA6-8D53-6DDCF38FFEEF}"/>
              </a:ext>
            </a:extLst>
          </p:cNvPr>
          <p:cNvSpPr>
            <a:spLocks noGrp="1"/>
          </p:cNvSpPr>
          <p:nvPr>
            <p:ph type="title"/>
          </p:nvPr>
        </p:nvSpPr>
        <p:spPr/>
        <p:txBody>
          <a:bodyPr/>
          <a:lstStyle/>
          <a:p>
            <a:r>
              <a:rPr lang="en-US" dirty="0"/>
              <a:t>Immunization in India</a:t>
            </a:r>
          </a:p>
        </p:txBody>
      </p:sp>
      <p:sp>
        <p:nvSpPr>
          <p:cNvPr id="4" name="Content Placeholder 4">
            <a:extLst>
              <a:ext uri="{FF2B5EF4-FFF2-40B4-BE49-F238E27FC236}">
                <a16:creationId xmlns:a16="http://schemas.microsoft.com/office/drawing/2014/main" id="{F87F798B-CEE7-424B-BE3B-C590CB364B62}"/>
              </a:ext>
            </a:extLst>
          </p:cNvPr>
          <p:cNvSpPr txBox="1">
            <a:spLocks noGrp="1"/>
          </p:cNvSpPr>
          <p:nvPr>
            <p:ph type="body" idx="1"/>
          </p:nvPr>
        </p:nvSpPr>
        <p:spPr bwMode="auto">
          <a:xfrm>
            <a:off x="612775" y="1704975"/>
            <a:ext cx="10972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rgbClr val="787978"/>
              </a:buClr>
              <a:buSzPct val="85000"/>
              <a:buFont typeface="Arial" charset="0"/>
              <a:buChar char="•"/>
              <a:defRPr sz="2400" kern="1200">
                <a:solidFill>
                  <a:srgbClr val="141313"/>
                </a:solidFill>
                <a:latin typeface="Franklin Gothic Book"/>
                <a:ea typeface="ＭＳ Ｐゴシック" charset="0"/>
                <a:cs typeface="Franklin Gothic Book"/>
              </a:defRPr>
            </a:lvl1pPr>
            <a:lvl2pPr marL="457200" indent="-182563" algn="l" rtl="0" eaLnBrk="1" fontAlgn="base" hangingPunct="1">
              <a:spcBef>
                <a:spcPct val="20000"/>
              </a:spcBef>
              <a:spcAft>
                <a:spcPct val="0"/>
              </a:spcAft>
              <a:buClr>
                <a:srgbClr val="787978"/>
              </a:buClr>
              <a:buSzPct val="85000"/>
              <a:buFont typeface="Arial" charset="0"/>
              <a:buChar char="•"/>
              <a:defRPr sz="2000" kern="1200">
                <a:solidFill>
                  <a:srgbClr val="141313"/>
                </a:solidFill>
                <a:latin typeface="Franklin Gothic Book"/>
                <a:ea typeface="ＭＳ Ｐゴシック" charset="0"/>
                <a:cs typeface="Franklin Gothic Book"/>
              </a:defRPr>
            </a:lvl2pPr>
            <a:lvl3pPr marL="730250" indent="-182563" algn="l" rtl="0" eaLnBrk="1" fontAlgn="base" hangingPunct="1">
              <a:spcBef>
                <a:spcPct val="20000"/>
              </a:spcBef>
              <a:spcAft>
                <a:spcPct val="0"/>
              </a:spcAft>
              <a:buClr>
                <a:srgbClr val="787978"/>
              </a:buClr>
              <a:buSzPct val="90000"/>
              <a:buFont typeface="Arial" charset="0"/>
              <a:buChar char="•"/>
              <a:defRPr kern="1200">
                <a:solidFill>
                  <a:srgbClr val="141313"/>
                </a:solidFill>
                <a:latin typeface="Franklin Gothic Book"/>
                <a:ea typeface="ＭＳ Ｐゴシック" charset="0"/>
                <a:cs typeface="Franklin Gothic Book"/>
              </a:defRPr>
            </a:lvl3pPr>
            <a:lvl4pPr marL="1004888" indent="-182563" algn="l" rtl="0" eaLnBrk="1" fontAlgn="base" hangingPunct="1">
              <a:spcBef>
                <a:spcPct val="20000"/>
              </a:spcBef>
              <a:spcAft>
                <a:spcPct val="0"/>
              </a:spcAft>
              <a:buClr>
                <a:srgbClr val="787978"/>
              </a:buClr>
              <a:buFont typeface="Arial" charset="0"/>
              <a:buChar char="•"/>
              <a:defRPr sz="1600" kern="1200">
                <a:solidFill>
                  <a:srgbClr val="141313"/>
                </a:solidFill>
                <a:latin typeface="Franklin Gothic Book"/>
                <a:ea typeface="ＭＳ Ｐゴシック" charset="0"/>
                <a:cs typeface="Franklin Gothic Book"/>
              </a:defRPr>
            </a:lvl4pPr>
            <a:lvl5pPr marL="1187450" indent="-136525" algn="l" rtl="0" eaLnBrk="1" fontAlgn="base" hangingPunct="1">
              <a:spcBef>
                <a:spcPct val="20000"/>
              </a:spcBef>
              <a:spcAft>
                <a:spcPct val="0"/>
              </a:spcAft>
              <a:buClr>
                <a:srgbClr val="787978"/>
              </a:buClr>
              <a:buSzPct val="100000"/>
              <a:buFont typeface="Arial" charset="0"/>
              <a:buChar char="•"/>
              <a:defRPr sz="1400" kern="1200">
                <a:solidFill>
                  <a:srgbClr val="141313"/>
                </a:solidFill>
                <a:latin typeface="Franklin Gothic Book"/>
                <a:ea typeface="ＭＳ Ｐゴシック" charset="0"/>
                <a:cs typeface="Franklin Gothic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dirty="0" err="1">
                <a:latin typeface="+mn-lt"/>
              </a:rPr>
              <a:t>Seva</a:t>
            </a:r>
            <a:r>
              <a:rPr lang="en-US" dirty="0">
                <a:latin typeface="+mn-lt"/>
              </a:rPr>
              <a:t> </a:t>
            </a:r>
            <a:r>
              <a:rPr lang="en-US" dirty="0" err="1">
                <a:latin typeface="+mn-lt"/>
              </a:rPr>
              <a:t>Mandir</a:t>
            </a:r>
            <a:r>
              <a:rPr lang="en-US" dirty="0">
                <a:latin typeface="+mn-lt"/>
              </a:rPr>
              <a:t> program to increase immunization rates in rural Rajasthan, tested with RCT </a:t>
            </a:r>
          </a:p>
          <a:p>
            <a:pPr lvl="1">
              <a:defRPr/>
            </a:pPr>
            <a:r>
              <a:rPr lang="en-US" sz="2400" dirty="0">
                <a:latin typeface="+mn-lt"/>
              </a:rPr>
              <a:t>Banerjee, </a:t>
            </a:r>
            <a:r>
              <a:rPr lang="en-US" sz="2400" dirty="0" err="1">
                <a:latin typeface="+mn-lt"/>
              </a:rPr>
              <a:t>Duflo</a:t>
            </a:r>
            <a:r>
              <a:rPr lang="en-US" sz="2400" dirty="0">
                <a:latin typeface="+mn-lt"/>
              </a:rPr>
              <a:t>, </a:t>
            </a:r>
            <a:r>
              <a:rPr lang="en-US" sz="2400" dirty="0" err="1">
                <a:latin typeface="+mn-lt"/>
              </a:rPr>
              <a:t>Glennerster</a:t>
            </a:r>
            <a:r>
              <a:rPr lang="en-US" sz="2400" dirty="0">
                <a:latin typeface="+mn-lt"/>
              </a:rPr>
              <a:t>, Kothari, 2010</a:t>
            </a:r>
          </a:p>
          <a:p>
            <a:pPr lvl="1">
              <a:defRPr/>
            </a:pPr>
            <a:endParaRPr lang="en-US" sz="800" dirty="0">
              <a:latin typeface="+mn-lt"/>
            </a:endParaRPr>
          </a:p>
          <a:p>
            <a:pPr>
              <a:defRPr/>
            </a:pPr>
            <a:r>
              <a:rPr lang="en-US" dirty="0">
                <a:latin typeface="+mn-lt"/>
              </a:rPr>
              <a:t>Fixing supply: regular monthly immunization camps with nurse present without fail</a:t>
            </a:r>
          </a:p>
          <a:p>
            <a:pPr>
              <a:defRPr/>
            </a:pPr>
            <a:endParaRPr lang="en-US" sz="800" dirty="0">
              <a:latin typeface="+mn-lt"/>
            </a:endParaRPr>
          </a:p>
          <a:p>
            <a:pPr>
              <a:defRPr/>
            </a:pPr>
            <a:r>
              <a:rPr lang="en-US" dirty="0">
                <a:latin typeface="+mn-lt"/>
              </a:rPr>
              <a:t>Incentive: 1kg dahl for every vaccination, set of plates on completed immunization schedule</a:t>
            </a:r>
          </a:p>
          <a:p>
            <a:pPr>
              <a:defRPr/>
            </a:pPr>
            <a:endParaRPr lang="en-US" sz="2200" dirty="0"/>
          </a:p>
        </p:txBody>
      </p:sp>
    </p:spTree>
    <p:extLst>
      <p:ext uri="{BB962C8B-B14F-4D97-AF65-F5344CB8AC3E}">
        <p14:creationId xmlns:p14="http://schemas.microsoft.com/office/powerpoint/2010/main" val="401754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8AC0-0E2A-4F17-B16F-AF3B7F1BFA90}"/>
              </a:ext>
            </a:extLst>
          </p:cNvPr>
          <p:cNvSpPr>
            <a:spLocks noGrp="1"/>
          </p:cNvSpPr>
          <p:nvPr>
            <p:ph type="title"/>
          </p:nvPr>
        </p:nvSpPr>
        <p:spPr/>
        <p:txBody>
          <a:bodyPr/>
          <a:lstStyle/>
          <a:p>
            <a:r>
              <a:rPr lang="en-US" dirty="0"/>
              <a:t>Number of Immunizations per Child</a:t>
            </a:r>
          </a:p>
        </p:txBody>
      </p:sp>
      <p:pic>
        <p:nvPicPr>
          <p:cNvPr id="4" name="Content Placeholder 5" descr="Immunizations-05.png">
            <a:extLst>
              <a:ext uri="{FF2B5EF4-FFF2-40B4-BE49-F238E27FC236}">
                <a16:creationId xmlns:a16="http://schemas.microsoft.com/office/drawing/2014/main" id="{DA7A6E7B-466E-49CC-BDDF-E2D773D5615D}"/>
              </a:ext>
            </a:extLst>
          </p:cNvPr>
          <p:cNvPicPr>
            <a:picLocks noGrp="1" noChangeAspect="1"/>
          </p:cNvPicPr>
          <p:nvPr>
            <p:ph sz="quarter" idx="14"/>
          </p:nvPr>
        </p:nvPicPr>
        <p:blipFill rotWithShape="1">
          <a:blip r:embed="rId2" cstate="print">
            <a:extLst>
              <a:ext uri="{28A0092B-C50C-407E-A947-70E740481C1C}">
                <a14:useLocalDpi xmlns:a14="http://schemas.microsoft.com/office/drawing/2010/main" val="0"/>
              </a:ext>
            </a:extLst>
          </a:blip>
          <a:srcRect l="4292" t="20707" r="4546" b="5724"/>
          <a:stretch/>
        </p:blipFill>
        <p:spPr>
          <a:xfrm>
            <a:off x="1981199" y="1266120"/>
            <a:ext cx="7781960" cy="4710112"/>
          </a:xfrm>
          <a:prstGeom prst="rect">
            <a:avLst/>
          </a:prstGeom>
        </p:spPr>
      </p:pic>
    </p:spTree>
    <p:extLst>
      <p:ext uri="{BB962C8B-B14F-4D97-AF65-F5344CB8AC3E}">
        <p14:creationId xmlns:p14="http://schemas.microsoft.com/office/powerpoint/2010/main" val="9481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80B5-BCDB-4F28-BCD3-E13E34B7718D}"/>
              </a:ext>
            </a:extLst>
          </p:cNvPr>
          <p:cNvSpPr>
            <a:spLocks noGrp="1"/>
          </p:cNvSpPr>
          <p:nvPr>
            <p:ph type="title"/>
          </p:nvPr>
        </p:nvSpPr>
        <p:spPr/>
        <p:txBody>
          <a:bodyPr/>
          <a:lstStyle/>
          <a:p>
            <a:r>
              <a:rPr lang="en-US" dirty="0"/>
              <a:t>Outline</a:t>
            </a:r>
          </a:p>
        </p:txBody>
      </p:sp>
      <p:sp>
        <p:nvSpPr>
          <p:cNvPr id="3" name="Text Placeholder 2">
            <a:extLst>
              <a:ext uri="{FF2B5EF4-FFF2-40B4-BE49-F238E27FC236}">
                <a16:creationId xmlns:a16="http://schemas.microsoft.com/office/drawing/2014/main" id="{563AD678-27CF-4B0B-B3BE-55C8879D8CA3}"/>
              </a:ext>
            </a:extLst>
          </p:cNvPr>
          <p:cNvSpPr>
            <a:spLocks noGrp="1"/>
          </p:cNvSpPr>
          <p:nvPr>
            <p:ph type="body" idx="1"/>
          </p:nvPr>
        </p:nvSpPr>
        <p:spPr/>
        <p:txBody>
          <a:bodyPr/>
          <a:lstStyle/>
          <a:p>
            <a:r>
              <a:rPr lang="en-US" sz="2400" dirty="0"/>
              <a:t>Wrap up on meta analysis</a:t>
            </a:r>
          </a:p>
          <a:p>
            <a:pPr marL="114300" indent="0">
              <a:buNone/>
            </a:pPr>
            <a:endParaRPr lang="en-US" sz="2400" dirty="0"/>
          </a:p>
          <a:p>
            <a:r>
              <a:rPr lang="en-US" sz="2400" dirty="0"/>
              <a:t>Cost-effectiveness and cost benefit</a:t>
            </a:r>
          </a:p>
          <a:p>
            <a:pPr marL="114300" indent="0">
              <a:buNone/>
            </a:pPr>
            <a:endParaRPr lang="en-US" sz="2400" dirty="0"/>
          </a:p>
          <a:p>
            <a:r>
              <a:rPr lang="en-US" sz="2400" dirty="0"/>
              <a:t>Generalizability</a:t>
            </a:r>
          </a:p>
        </p:txBody>
      </p:sp>
    </p:spTree>
    <p:extLst>
      <p:ext uri="{BB962C8B-B14F-4D97-AF65-F5344CB8AC3E}">
        <p14:creationId xmlns:p14="http://schemas.microsoft.com/office/powerpoint/2010/main" val="426322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DD41-FF48-4B5C-91AE-1E3E25B7E228}"/>
              </a:ext>
            </a:extLst>
          </p:cNvPr>
          <p:cNvSpPr>
            <a:spLocks noGrp="1"/>
          </p:cNvSpPr>
          <p:nvPr>
            <p:ph type="title"/>
          </p:nvPr>
        </p:nvSpPr>
        <p:spPr/>
        <p:txBody>
          <a:bodyPr/>
          <a:lstStyle/>
          <a:p>
            <a:r>
              <a:rPr lang="en-US" dirty="0"/>
              <a:t>Viewing Evidence in Isolation</a:t>
            </a:r>
          </a:p>
        </p:txBody>
      </p:sp>
      <p:sp>
        <p:nvSpPr>
          <p:cNvPr id="4" name="Content Placeholder 4">
            <a:extLst>
              <a:ext uri="{FF2B5EF4-FFF2-40B4-BE49-F238E27FC236}">
                <a16:creationId xmlns:a16="http://schemas.microsoft.com/office/drawing/2014/main" id="{507FD8C2-2234-43E3-9499-4486D4D08A70}"/>
              </a:ext>
            </a:extLst>
          </p:cNvPr>
          <p:cNvSpPr txBox="1">
            <a:spLocks noGrp="1"/>
          </p:cNvSpPr>
          <p:nvPr>
            <p:ph type="body" idx="1"/>
          </p:nvPr>
        </p:nvSpPr>
        <p:spPr bwMode="auto">
          <a:xfrm>
            <a:off x="612775" y="1704974"/>
            <a:ext cx="7433945" cy="402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rgbClr val="787978"/>
              </a:buClr>
              <a:buSzPct val="85000"/>
              <a:buFont typeface="Arial" charset="0"/>
              <a:buChar char="•"/>
              <a:defRPr sz="2400" kern="1200">
                <a:solidFill>
                  <a:srgbClr val="141313"/>
                </a:solidFill>
                <a:latin typeface="Franklin Gothic Book"/>
                <a:ea typeface="ＭＳ Ｐゴシック" charset="0"/>
                <a:cs typeface="Franklin Gothic Book"/>
              </a:defRPr>
            </a:lvl1pPr>
            <a:lvl2pPr marL="457200" indent="-182563" algn="l" rtl="0" eaLnBrk="1" fontAlgn="base" hangingPunct="1">
              <a:spcBef>
                <a:spcPct val="20000"/>
              </a:spcBef>
              <a:spcAft>
                <a:spcPct val="0"/>
              </a:spcAft>
              <a:buClr>
                <a:srgbClr val="787978"/>
              </a:buClr>
              <a:buSzPct val="85000"/>
              <a:buFont typeface="Arial" charset="0"/>
              <a:buChar char="•"/>
              <a:defRPr sz="2000" kern="1200">
                <a:solidFill>
                  <a:srgbClr val="141313"/>
                </a:solidFill>
                <a:latin typeface="Franklin Gothic Book"/>
                <a:ea typeface="ＭＳ Ｐゴシック" charset="0"/>
                <a:cs typeface="Franklin Gothic Book"/>
              </a:defRPr>
            </a:lvl2pPr>
            <a:lvl3pPr marL="730250" indent="-182563" algn="l" rtl="0" eaLnBrk="1" fontAlgn="base" hangingPunct="1">
              <a:spcBef>
                <a:spcPct val="20000"/>
              </a:spcBef>
              <a:spcAft>
                <a:spcPct val="0"/>
              </a:spcAft>
              <a:buClr>
                <a:srgbClr val="787978"/>
              </a:buClr>
              <a:buSzPct val="90000"/>
              <a:buFont typeface="Arial" charset="0"/>
              <a:buChar char="•"/>
              <a:defRPr kern="1200">
                <a:solidFill>
                  <a:srgbClr val="141313"/>
                </a:solidFill>
                <a:latin typeface="Franklin Gothic Book"/>
                <a:ea typeface="ＭＳ Ｐゴシック" charset="0"/>
                <a:cs typeface="Franklin Gothic Book"/>
              </a:defRPr>
            </a:lvl3pPr>
            <a:lvl4pPr marL="1004888" indent="-182563" algn="l" rtl="0" eaLnBrk="1" fontAlgn="base" hangingPunct="1">
              <a:spcBef>
                <a:spcPct val="20000"/>
              </a:spcBef>
              <a:spcAft>
                <a:spcPct val="0"/>
              </a:spcAft>
              <a:buClr>
                <a:srgbClr val="787978"/>
              </a:buClr>
              <a:buFont typeface="Arial" charset="0"/>
              <a:buChar char="•"/>
              <a:defRPr sz="1600" kern="1200">
                <a:solidFill>
                  <a:srgbClr val="141313"/>
                </a:solidFill>
                <a:latin typeface="Franklin Gothic Book"/>
                <a:ea typeface="ＭＳ Ｐゴシック" charset="0"/>
                <a:cs typeface="Franklin Gothic Book"/>
              </a:defRPr>
            </a:lvl4pPr>
            <a:lvl5pPr marL="1187450" indent="-136525" algn="l" rtl="0" eaLnBrk="1" fontAlgn="base" hangingPunct="1">
              <a:spcBef>
                <a:spcPct val="20000"/>
              </a:spcBef>
              <a:spcAft>
                <a:spcPct val="0"/>
              </a:spcAft>
              <a:buClr>
                <a:srgbClr val="787978"/>
              </a:buClr>
              <a:buSzPct val="100000"/>
              <a:buFont typeface="Arial" charset="0"/>
              <a:buChar char="•"/>
              <a:defRPr sz="1400" kern="1200">
                <a:solidFill>
                  <a:srgbClr val="141313"/>
                </a:solidFill>
                <a:latin typeface="Franklin Gothic Book"/>
                <a:ea typeface="ＭＳ Ｐゴシック" charset="0"/>
                <a:cs typeface="Franklin Gothic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sz="2000" dirty="0">
                <a:latin typeface="+mn-lt"/>
              </a:rPr>
              <a:t>If </a:t>
            </a:r>
            <a:r>
              <a:rPr lang="en-US" sz="2000" dirty="0" err="1">
                <a:latin typeface="+mn-lt"/>
              </a:rPr>
              <a:t>Govt</a:t>
            </a:r>
            <a:r>
              <a:rPr lang="en-US" sz="2000" dirty="0">
                <a:latin typeface="+mn-lt"/>
              </a:rPr>
              <a:t> in West Africa wanted to improved immunization rate, should they consider noncash incentives?</a:t>
            </a:r>
          </a:p>
          <a:p>
            <a:pPr>
              <a:defRPr/>
            </a:pPr>
            <a:endParaRPr lang="en-US" sz="800" dirty="0">
              <a:latin typeface="+mn-lt"/>
            </a:endParaRPr>
          </a:p>
          <a:p>
            <a:pPr>
              <a:defRPr/>
            </a:pPr>
            <a:r>
              <a:rPr lang="en-US" sz="2000" dirty="0">
                <a:latin typeface="+mn-lt"/>
              </a:rPr>
              <a:t>Taking the evidence in isolation, how many times has the following been tested?</a:t>
            </a:r>
          </a:p>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endParaRPr lang="en-US" sz="2000" dirty="0">
              <a:latin typeface="+mn-lt"/>
            </a:endParaRPr>
          </a:p>
          <a:p>
            <a:pPr>
              <a:defRPr/>
            </a:pPr>
            <a:r>
              <a:rPr lang="en-US" sz="2000" dirty="0">
                <a:latin typeface="+mn-lt"/>
              </a:rPr>
              <a:t>Only one RCT in South Asia not Africa</a:t>
            </a:r>
          </a:p>
          <a:p>
            <a:pPr>
              <a:defRPr/>
            </a:pPr>
            <a:endParaRPr lang="en-US" sz="800" dirty="0">
              <a:latin typeface="+mn-lt"/>
            </a:endParaRPr>
          </a:p>
          <a:p>
            <a:pPr>
              <a:defRPr/>
            </a:pPr>
            <a:r>
              <a:rPr lang="en-US" sz="2000" dirty="0">
                <a:latin typeface="+mn-lt"/>
              </a:rPr>
              <a:t>Program conducted by NGO not government</a:t>
            </a:r>
          </a:p>
        </p:txBody>
      </p:sp>
      <p:graphicFrame>
        <p:nvGraphicFramePr>
          <p:cNvPr id="5" name="Content Placeholder 6">
            <a:extLst>
              <a:ext uri="{FF2B5EF4-FFF2-40B4-BE49-F238E27FC236}">
                <a16:creationId xmlns:a16="http://schemas.microsoft.com/office/drawing/2014/main" id="{CE2F6190-177D-450B-9F7C-AEB167958D74}"/>
              </a:ext>
            </a:extLst>
          </p:cNvPr>
          <p:cNvGraphicFramePr>
            <a:graphicFrameLocks/>
          </p:cNvGraphicFramePr>
          <p:nvPr>
            <p:extLst>
              <p:ext uri="{D42A27DB-BD31-4B8C-83A1-F6EECF244321}">
                <p14:modId xmlns:p14="http://schemas.microsoft.com/office/powerpoint/2010/main" val="2792743855"/>
              </p:ext>
            </p:extLst>
          </p:nvPr>
        </p:nvGraphicFramePr>
        <p:xfrm>
          <a:off x="720154" y="3260402"/>
          <a:ext cx="6403584" cy="1379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hape 169">
            <a:extLst>
              <a:ext uri="{FF2B5EF4-FFF2-40B4-BE49-F238E27FC236}">
                <a16:creationId xmlns:a16="http://schemas.microsoft.com/office/drawing/2014/main" id="{F32AD5F9-AC78-4BC8-9AB6-5BF670339D1B}"/>
              </a:ext>
            </a:extLst>
          </p:cNvPr>
          <p:cNvPicPr preferRelativeResize="0"/>
          <p:nvPr/>
        </p:nvPicPr>
        <p:blipFill rotWithShape="1">
          <a:blip r:embed="rId7">
            <a:alphaModFix/>
          </a:blip>
          <a:srcRect/>
          <a:stretch/>
        </p:blipFill>
        <p:spPr>
          <a:xfrm>
            <a:off x="8499565" y="978568"/>
            <a:ext cx="2595153" cy="5170600"/>
          </a:xfrm>
          <a:prstGeom prst="rect">
            <a:avLst/>
          </a:prstGeom>
          <a:noFill/>
          <a:ln>
            <a:noFill/>
          </a:ln>
        </p:spPr>
      </p:pic>
    </p:spTree>
    <p:extLst>
      <p:ext uri="{BB962C8B-B14F-4D97-AF65-F5344CB8AC3E}">
        <p14:creationId xmlns:p14="http://schemas.microsoft.com/office/powerpoint/2010/main" val="270584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76">
            <a:extLst>
              <a:ext uri="{FF2B5EF4-FFF2-40B4-BE49-F238E27FC236}">
                <a16:creationId xmlns:a16="http://schemas.microsoft.com/office/drawing/2014/main" id="{A924493F-8F66-47D7-A813-6013E2668B6D}"/>
              </a:ext>
            </a:extLst>
          </p:cNvPr>
          <p:cNvPicPr preferRelativeResize="0"/>
          <p:nvPr/>
        </p:nvPicPr>
        <p:blipFill rotWithShape="1">
          <a:blip r:embed="rId2">
            <a:alphaModFix/>
          </a:blip>
          <a:srcRect/>
          <a:stretch/>
        </p:blipFill>
        <p:spPr>
          <a:xfrm>
            <a:off x="4853607" y="-73794"/>
            <a:ext cx="2484785" cy="6093644"/>
          </a:xfrm>
          <a:prstGeom prst="rect">
            <a:avLst/>
          </a:prstGeom>
          <a:noFill/>
          <a:ln>
            <a:noFill/>
          </a:ln>
        </p:spPr>
      </p:pic>
      <p:sp>
        <p:nvSpPr>
          <p:cNvPr id="3" name="Shape 177">
            <a:extLst>
              <a:ext uri="{FF2B5EF4-FFF2-40B4-BE49-F238E27FC236}">
                <a16:creationId xmlns:a16="http://schemas.microsoft.com/office/drawing/2014/main" id="{D5E9D2E6-EE32-4228-8A5C-806E84FBC1B9}"/>
              </a:ext>
            </a:extLst>
          </p:cNvPr>
          <p:cNvSpPr/>
          <p:nvPr/>
        </p:nvSpPr>
        <p:spPr>
          <a:xfrm>
            <a:off x="7386156" y="764920"/>
            <a:ext cx="3200399" cy="2406966"/>
          </a:xfrm>
          <a:prstGeom prst="rect">
            <a:avLst/>
          </a:prstGeom>
          <a:solidFill>
            <a:srgbClr val="5D895D"/>
          </a:solidFill>
          <a:ln>
            <a:noFill/>
          </a:ln>
        </p:spPr>
        <p:txBody>
          <a:bodyPr lIns="91425" tIns="68575" rIns="91425" bIns="68575" anchor="ctr" anchorCtr="0">
            <a:noAutofit/>
          </a:bodyPr>
          <a:lstStyle/>
          <a:p>
            <a:pPr marL="175022" indent="-175022">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Parents want to vaccinate.</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Parents can access clinic</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Provider presence is sufficient.</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Full immunization schedule is salient.</a:t>
            </a:r>
          </a:p>
        </p:txBody>
      </p:sp>
      <p:sp>
        <p:nvSpPr>
          <p:cNvPr id="4" name="Shape 178">
            <a:extLst>
              <a:ext uri="{FF2B5EF4-FFF2-40B4-BE49-F238E27FC236}">
                <a16:creationId xmlns:a16="http://schemas.microsoft.com/office/drawing/2014/main" id="{16C70C9C-35AA-40B0-8A67-7F4E01E968CD}"/>
              </a:ext>
            </a:extLst>
          </p:cNvPr>
          <p:cNvSpPr/>
          <p:nvPr/>
        </p:nvSpPr>
        <p:spPr>
          <a:xfrm>
            <a:off x="1483809" y="1725754"/>
            <a:ext cx="3187904" cy="2494548"/>
          </a:xfrm>
          <a:prstGeom prst="rect">
            <a:avLst/>
          </a:prstGeom>
          <a:solidFill>
            <a:srgbClr val="255469"/>
          </a:solidFill>
          <a:ln>
            <a:noFill/>
          </a:ln>
        </p:spPr>
        <p:txBody>
          <a:bodyPr lIns="91425" tIns="68575" rIns="91425" bIns="68575" anchor="ctr" anchorCtr="0">
            <a:noAutofit/>
          </a:bodyPr>
          <a:lstStyle/>
          <a:p>
            <a:pPr marL="175022" indent="-175022">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Minimal risk from over-vaccination.</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People fail to persist with preventative health.</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People are highly sensitive to price of preventative health.</a:t>
            </a:r>
          </a:p>
        </p:txBody>
      </p:sp>
      <p:sp>
        <p:nvSpPr>
          <p:cNvPr id="5" name="Shape 179">
            <a:extLst>
              <a:ext uri="{FF2B5EF4-FFF2-40B4-BE49-F238E27FC236}">
                <a16:creationId xmlns:a16="http://schemas.microsoft.com/office/drawing/2014/main" id="{87586EFC-832A-4EFF-B3D5-4EA3B5E0B794}"/>
              </a:ext>
            </a:extLst>
          </p:cNvPr>
          <p:cNvSpPr/>
          <p:nvPr/>
        </p:nvSpPr>
        <p:spPr>
          <a:xfrm>
            <a:off x="7398651" y="4750591"/>
            <a:ext cx="3187904" cy="1156647"/>
          </a:xfrm>
          <a:prstGeom prst="rect">
            <a:avLst/>
          </a:prstGeom>
          <a:solidFill>
            <a:srgbClr val="EABD00"/>
          </a:solidFill>
          <a:ln>
            <a:noFill/>
          </a:ln>
        </p:spPr>
        <p:txBody>
          <a:bodyPr lIns="91425" tIns="68575" rIns="91425" bIns="68575" anchor="ctr" anchorCtr="0">
            <a:noAutofit/>
          </a:bodyPr>
          <a:lstStyle/>
          <a:p>
            <a:pPr marL="175022" indent="-175022">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Incentives get to clinics.</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Incentives delivered to parents.</a:t>
            </a:r>
          </a:p>
        </p:txBody>
      </p:sp>
    </p:spTree>
    <p:extLst>
      <p:ext uri="{BB962C8B-B14F-4D97-AF65-F5344CB8AC3E}">
        <p14:creationId xmlns:p14="http://schemas.microsoft.com/office/powerpoint/2010/main" val="292335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1046-67CE-4D5C-B22A-B3FE89201561}"/>
              </a:ext>
            </a:extLst>
          </p:cNvPr>
          <p:cNvSpPr>
            <a:spLocks noGrp="1"/>
          </p:cNvSpPr>
          <p:nvPr>
            <p:ph type="title"/>
          </p:nvPr>
        </p:nvSpPr>
        <p:spPr/>
        <p:txBody>
          <a:bodyPr/>
          <a:lstStyle/>
          <a:p>
            <a:r>
              <a:rPr lang="en-US" dirty="0"/>
              <a:t>Descriptive Local Evidence Informs our Hypothesis of Local Drivers</a:t>
            </a:r>
          </a:p>
        </p:txBody>
      </p:sp>
      <p:sp>
        <p:nvSpPr>
          <p:cNvPr id="4" name="Subtitle 2">
            <a:extLst>
              <a:ext uri="{FF2B5EF4-FFF2-40B4-BE49-F238E27FC236}">
                <a16:creationId xmlns:a16="http://schemas.microsoft.com/office/drawing/2014/main" id="{360C35AA-4247-4487-A7A8-3A0692D4F955}"/>
              </a:ext>
            </a:extLst>
          </p:cNvPr>
          <p:cNvSpPr>
            <a:spLocks noGrp="1"/>
          </p:cNvSpPr>
          <p:nvPr>
            <p:ph type="body" idx="1"/>
          </p:nvPr>
        </p:nvSpPr>
        <p:spPr>
          <a:xfrm>
            <a:off x="358775" y="1426527"/>
            <a:ext cx="5249545" cy="4004945"/>
          </a:xfrm>
        </p:spPr>
        <p:txBody>
          <a:bodyPr>
            <a:noAutofit/>
          </a:bodyPr>
          <a:lstStyle/>
          <a:p>
            <a:pPr marL="457200" lvl="1" indent="0">
              <a:buNone/>
            </a:pPr>
            <a:endParaRPr lang="en-ZA" sz="2200" dirty="0"/>
          </a:p>
          <a:p>
            <a:pPr lvl="0"/>
            <a:r>
              <a:rPr lang="en-US" dirty="0"/>
              <a:t>Descriptive evidence:</a:t>
            </a:r>
          </a:p>
          <a:p>
            <a:pPr lvl="1"/>
            <a:r>
              <a:rPr lang="en-US" sz="2200" dirty="0"/>
              <a:t>54% of households within 1 hour walk of clinic</a:t>
            </a:r>
          </a:p>
          <a:p>
            <a:pPr lvl="1"/>
            <a:r>
              <a:rPr lang="en-US" sz="2200" dirty="0"/>
              <a:t>Health worker absenteeism 44%</a:t>
            </a:r>
          </a:p>
          <a:p>
            <a:pPr lvl="1"/>
            <a:r>
              <a:rPr lang="en-US" sz="2200" dirty="0"/>
              <a:t>84% of children receive DPT1</a:t>
            </a:r>
          </a:p>
          <a:p>
            <a:pPr lvl="1"/>
            <a:endParaRPr lang="en-US" sz="800" dirty="0"/>
          </a:p>
          <a:p>
            <a:pPr lvl="0"/>
            <a:r>
              <a:rPr lang="en-US" dirty="0"/>
              <a:t>Institutional knowledge:</a:t>
            </a:r>
          </a:p>
          <a:p>
            <a:pPr lvl="1"/>
            <a:r>
              <a:rPr lang="en-US" sz="2200" dirty="0"/>
              <a:t>unlike India, clinics often have multiple workers, only closed 12%. Immunizations on specific days when absenteeism is lower  </a:t>
            </a:r>
          </a:p>
        </p:txBody>
      </p:sp>
      <p:pic>
        <p:nvPicPr>
          <p:cNvPr id="5" name="Picture 4">
            <a:extLst>
              <a:ext uri="{FF2B5EF4-FFF2-40B4-BE49-F238E27FC236}">
                <a16:creationId xmlns:a16="http://schemas.microsoft.com/office/drawing/2014/main" id="{A4315A4C-26A9-44DB-A923-5678B315A15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22911" y="2255520"/>
            <a:ext cx="6140790" cy="329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196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C645-F94D-4E99-AF05-675B8CB15E12}"/>
              </a:ext>
            </a:extLst>
          </p:cNvPr>
          <p:cNvSpPr>
            <a:spLocks noGrp="1"/>
          </p:cNvSpPr>
          <p:nvPr>
            <p:ph type="title"/>
          </p:nvPr>
        </p:nvSpPr>
        <p:spPr/>
        <p:txBody>
          <a:bodyPr/>
          <a:lstStyle/>
          <a:p>
            <a:r>
              <a:rPr lang="en-US" dirty="0"/>
              <a:t>Generalized Evidence: People Suffer from Present Bias</a:t>
            </a:r>
          </a:p>
        </p:txBody>
      </p:sp>
      <p:sp>
        <p:nvSpPr>
          <p:cNvPr id="4" name="Subtitle 2">
            <a:extLst>
              <a:ext uri="{FF2B5EF4-FFF2-40B4-BE49-F238E27FC236}">
                <a16:creationId xmlns:a16="http://schemas.microsoft.com/office/drawing/2014/main" id="{52104885-E645-4862-BC91-C2CDA6816974}"/>
              </a:ext>
            </a:extLst>
          </p:cNvPr>
          <p:cNvSpPr>
            <a:spLocks noGrp="1"/>
          </p:cNvSpPr>
          <p:nvPr>
            <p:ph type="body" idx="1"/>
          </p:nvPr>
        </p:nvSpPr>
        <p:spPr>
          <a:xfrm>
            <a:off x="612775" y="1704975"/>
            <a:ext cx="10972800" cy="3981450"/>
          </a:xfrm>
        </p:spPr>
        <p:txBody>
          <a:bodyPr/>
          <a:lstStyle/>
          <a:p>
            <a:pPr lvl="1"/>
            <a:endParaRPr lang="en-ZA" dirty="0"/>
          </a:p>
          <a:p>
            <a:pPr lvl="0"/>
            <a:r>
              <a:rPr lang="en-US" dirty="0"/>
              <a:t>People procrastinate and find hard to stick with behavior they believe is good for them and their children</a:t>
            </a:r>
          </a:p>
          <a:p>
            <a:pPr lvl="1"/>
            <a:r>
              <a:rPr lang="en-US" dirty="0"/>
              <a:t>Good theoretical work showing how small changes to a standard discounting model produces series of testable conclusions and can explain many stylized facts (e.g. </a:t>
            </a:r>
            <a:r>
              <a:rPr lang="en-US" dirty="0" err="1"/>
              <a:t>Laibson</a:t>
            </a:r>
            <a:r>
              <a:rPr lang="en-US" dirty="0"/>
              <a:t>, 1997)</a:t>
            </a:r>
          </a:p>
          <a:p>
            <a:pPr lvl="1"/>
            <a:r>
              <a:rPr lang="en-US" dirty="0"/>
              <a:t>People are willing to pay to tie their own hands with commitment savings products: difficult to explain unless people know they are present biased (e.g. </a:t>
            </a:r>
            <a:r>
              <a:rPr lang="en-US" dirty="0" err="1"/>
              <a:t>Gine</a:t>
            </a:r>
            <a:r>
              <a:rPr lang="en-US" dirty="0"/>
              <a:t> et al. 2010)</a:t>
            </a:r>
          </a:p>
        </p:txBody>
      </p:sp>
    </p:spTree>
    <p:extLst>
      <p:ext uri="{BB962C8B-B14F-4D97-AF65-F5344CB8AC3E}">
        <p14:creationId xmlns:p14="http://schemas.microsoft.com/office/powerpoint/2010/main" val="266588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BD68-696F-4181-A8C5-1663B64609B0}"/>
              </a:ext>
            </a:extLst>
          </p:cNvPr>
          <p:cNvSpPr>
            <a:spLocks noGrp="1"/>
          </p:cNvSpPr>
          <p:nvPr>
            <p:ph type="title"/>
          </p:nvPr>
        </p:nvSpPr>
        <p:spPr/>
        <p:txBody>
          <a:bodyPr/>
          <a:lstStyle/>
          <a:p>
            <a:r>
              <a:rPr lang="en-US" dirty="0"/>
              <a:t>Small Incentives Have Large Effects</a:t>
            </a:r>
          </a:p>
        </p:txBody>
      </p:sp>
      <p:sp>
        <p:nvSpPr>
          <p:cNvPr id="4" name="Subtitle 2">
            <a:extLst>
              <a:ext uri="{FF2B5EF4-FFF2-40B4-BE49-F238E27FC236}">
                <a16:creationId xmlns:a16="http://schemas.microsoft.com/office/drawing/2014/main" id="{61873A45-E385-4600-8399-5D7F6A6A8E8A}"/>
              </a:ext>
            </a:extLst>
          </p:cNvPr>
          <p:cNvSpPr>
            <a:spLocks noGrp="1"/>
          </p:cNvSpPr>
          <p:nvPr>
            <p:ph type="body" idx="1"/>
          </p:nvPr>
        </p:nvSpPr>
        <p:spPr>
          <a:xfrm>
            <a:off x="612775" y="1704975"/>
            <a:ext cx="10972800" cy="3981450"/>
          </a:xfrm>
        </p:spPr>
        <p:txBody>
          <a:bodyPr>
            <a:normAutofit/>
          </a:bodyPr>
          <a:lstStyle/>
          <a:p>
            <a:pPr lvl="1"/>
            <a:endParaRPr lang="en-ZA" dirty="0"/>
          </a:p>
          <a:p>
            <a:pPr lvl="0"/>
            <a:r>
              <a:rPr lang="en-US" sz="2000" dirty="0"/>
              <a:t>Small incentives can have big impacts on behavior</a:t>
            </a:r>
          </a:p>
          <a:p>
            <a:pPr lvl="0"/>
            <a:endParaRPr lang="en-US" sz="900" dirty="0"/>
          </a:p>
          <a:p>
            <a:pPr lvl="0"/>
            <a:r>
              <a:rPr lang="en-US" sz="2000" dirty="0"/>
              <a:t>30+ RCTs of CCTs but usually much bigger incentives (</a:t>
            </a:r>
            <a:r>
              <a:rPr lang="en-US" sz="2000" dirty="0" err="1"/>
              <a:t>Fiszbein</a:t>
            </a:r>
            <a:r>
              <a:rPr lang="en-US" sz="2000" dirty="0"/>
              <a:t> and </a:t>
            </a:r>
            <a:r>
              <a:rPr lang="en-US" sz="2000" dirty="0" err="1"/>
              <a:t>Schady</a:t>
            </a:r>
            <a:r>
              <a:rPr lang="en-US" sz="2000" dirty="0"/>
              <a:t>, 2009)</a:t>
            </a:r>
          </a:p>
          <a:p>
            <a:pPr lvl="0"/>
            <a:endParaRPr lang="en-US" sz="900" dirty="0"/>
          </a:p>
          <a:p>
            <a:pPr lvl="0"/>
            <a:r>
              <a:rPr lang="en-US" sz="2000" dirty="0"/>
              <a:t>Malawi: smaller CCT same impact as bigger CCT (Baird et al 2010)</a:t>
            </a:r>
          </a:p>
          <a:p>
            <a:pPr lvl="0"/>
            <a:endParaRPr lang="en-US" sz="900" dirty="0"/>
          </a:p>
          <a:p>
            <a:pPr lvl="0"/>
            <a:r>
              <a:rPr lang="en-US" sz="2000" dirty="0"/>
              <a:t>Small incentives for HIV testing (Thornton 2008 Malawi), age of marriage (Field et al, in progress Bangladesh)</a:t>
            </a:r>
          </a:p>
          <a:p>
            <a:pPr marL="114300" lvl="0" indent="0">
              <a:buNone/>
            </a:pPr>
            <a:endParaRPr lang="en-US" sz="2000" dirty="0"/>
          </a:p>
          <a:p>
            <a:pPr lvl="0"/>
            <a:r>
              <a:rPr lang="en-US" sz="2000" dirty="0"/>
              <a:t>Note: recently more evidence on small incentives</a:t>
            </a:r>
          </a:p>
          <a:p>
            <a:pPr marL="114300" lvl="0" indent="0">
              <a:buNone/>
            </a:pPr>
            <a:endParaRPr lang="en-US" dirty="0"/>
          </a:p>
        </p:txBody>
      </p:sp>
    </p:spTree>
    <p:extLst>
      <p:ext uri="{BB962C8B-B14F-4D97-AF65-F5344CB8AC3E}">
        <p14:creationId xmlns:p14="http://schemas.microsoft.com/office/powerpoint/2010/main" val="3069345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 Products-03.png"/>
          <p:cNvPicPr>
            <a:picLocks noChangeAspect="1"/>
          </p:cNvPicPr>
          <p:nvPr/>
        </p:nvPicPr>
        <p:blipFill rotWithShape="1">
          <a:blip r:embed="rId2" cstate="print">
            <a:extLst>
              <a:ext uri="{28A0092B-C50C-407E-A947-70E740481C1C}">
                <a14:useLocalDpi xmlns:a14="http://schemas.microsoft.com/office/drawing/2010/main" val="0"/>
              </a:ext>
            </a:extLst>
          </a:blip>
          <a:srcRect l="4304" t="18470" r="7589" b="4966"/>
          <a:stretch/>
        </p:blipFill>
        <p:spPr>
          <a:xfrm>
            <a:off x="2057401" y="1344177"/>
            <a:ext cx="7659955" cy="4992255"/>
          </a:xfrm>
          <a:prstGeom prst="rect">
            <a:avLst/>
          </a:prstGeom>
        </p:spPr>
      </p:pic>
      <p:sp>
        <p:nvSpPr>
          <p:cNvPr id="5" name="Title 3"/>
          <p:cNvSpPr txBox="1">
            <a:spLocks/>
          </p:cNvSpPr>
          <p:nvPr/>
        </p:nvSpPr>
        <p:spPr>
          <a:xfrm>
            <a:off x="2057400" y="6262968"/>
            <a:ext cx="8458200" cy="342900"/>
          </a:xfrm>
          <a:prstGeom prst="rect">
            <a:avLst/>
          </a:prstGeom>
        </p:spPr>
        <p:txBody>
          <a:bodyPr/>
          <a:lstStyle>
            <a:lvl1pPr algn="l" defTabSz="9144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100" dirty="0">
                <a:latin typeface="Franklin Gothic Book"/>
                <a:cs typeface="Franklin Gothic Book"/>
              </a:rPr>
              <a:t>Source: Kremer and Miguel 2007, Ashraf et al 2010, Spears 2010, </a:t>
            </a:r>
            <a:r>
              <a:rPr lang="en-US" sz="1100" dirty="0" err="1">
                <a:latin typeface="Franklin Gothic Book"/>
                <a:cs typeface="Franklin Gothic Book"/>
              </a:rPr>
              <a:t>Dupas</a:t>
            </a:r>
            <a:r>
              <a:rPr lang="en-US" sz="1100" dirty="0">
                <a:latin typeface="Franklin Gothic Book"/>
                <a:cs typeface="Franklin Gothic Book"/>
              </a:rPr>
              <a:t> et al in process, &amp;  </a:t>
            </a:r>
            <a:r>
              <a:rPr lang="en-US" sz="1100" dirty="0" err="1">
                <a:latin typeface="Franklin Gothic Book"/>
                <a:cs typeface="Franklin Gothic Book"/>
              </a:rPr>
              <a:t>Dupas</a:t>
            </a:r>
            <a:r>
              <a:rPr lang="en-US" sz="1100" dirty="0">
                <a:latin typeface="Franklin Gothic Book"/>
                <a:cs typeface="Franklin Gothic Book"/>
              </a:rPr>
              <a:t> 2013. All as summarized in  J-PAL Policy Bulletin. 2011..</a:t>
            </a:r>
          </a:p>
          <a:p>
            <a:r>
              <a:rPr lang="en-US" sz="1100" dirty="0">
                <a:latin typeface="Franklin Gothic Book"/>
                <a:cs typeface="Franklin Gothic Book"/>
              </a:rPr>
              <a:t>    </a:t>
            </a:r>
            <a:endParaRPr lang="en-US" sz="1100" dirty="0">
              <a:solidFill>
                <a:schemeClr val="bg1">
                  <a:lumMod val="65000"/>
                </a:schemeClr>
              </a:solidFill>
              <a:latin typeface="Franklin Gothic Book"/>
              <a:cs typeface="Franklin Gothic Book"/>
            </a:endParaRPr>
          </a:p>
        </p:txBody>
      </p:sp>
      <p:sp>
        <p:nvSpPr>
          <p:cNvPr id="2" name="Title 1"/>
          <p:cNvSpPr>
            <a:spLocks noGrp="1"/>
          </p:cNvSpPr>
          <p:nvPr>
            <p:ph type="title"/>
          </p:nvPr>
        </p:nvSpPr>
        <p:spPr>
          <a:xfrm>
            <a:off x="2057400" y="202277"/>
            <a:ext cx="8229600" cy="1143000"/>
          </a:xfrm>
        </p:spPr>
        <p:txBody>
          <a:bodyPr/>
          <a:lstStyle/>
          <a:p>
            <a:r>
              <a:rPr lang="en-US" dirty="0"/>
              <a:t>Price Sensitivity of Preventative Health</a:t>
            </a:r>
          </a:p>
        </p:txBody>
      </p:sp>
    </p:spTree>
    <p:extLst>
      <p:ext uri="{BB962C8B-B14F-4D97-AF65-F5344CB8AC3E}">
        <p14:creationId xmlns:p14="http://schemas.microsoft.com/office/powerpoint/2010/main" val="1515241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0" y="4172606"/>
            <a:ext cx="1524000" cy="1313794"/>
            <a:chOff x="3810000" y="3867806"/>
            <a:chExt cx="1524000" cy="1313794"/>
          </a:xfrm>
        </p:grpSpPr>
        <p:sp>
          <p:nvSpPr>
            <p:cNvPr id="18" name="Freeform 17"/>
            <p:cNvSpPr/>
            <p:nvPr/>
          </p:nvSpPr>
          <p:spPr>
            <a:xfrm>
              <a:off x="4572000" y="3886200"/>
              <a:ext cx="762000" cy="1295400"/>
            </a:xfrm>
            <a:custGeom>
              <a:avLst/>
              <a:gdLst>
                <a:gd name="connsiteX0" fmla="*/ 0 w 762000"/>
                <a:gd name="connsiteY0" fmla="*/ 0 h 1329764"/>
                <a:gd name="connsiteX1" fmla="*/ 762000 w 762000"/>
                <a:gd name="connsiteY1" fmla="*/ 1150470 h 1329764"/>
                <a:gd name="connsiteX2" fmla="*/ 754529 w 762000"/>
                <a:gd name="connsiteY2" fmla="*/ 1329764 h 1329764"/>
                <a:gd name="connsiteX3" fmla="*/ 0 w 762000"/>
                <a:gd name="connsiteY3" fmla="*/ 0 h 1329764"/>
              </a:gdLst>
              <a:ahLst/>
              <a:cxnLst>
                <a:cxn ang="0">
                  <a:pos x="connsiteX0" y="connsiteY0"/>
                </a:cxn>
                <a:cxn ang="0">
                  <a:pos x="connsiteX1" y="connsiteY1"/>
                </a:cxn>
                <a:cxn ang="0">
                  <a:pos x="connsiteX2" y="connsiteY2"/>
                </a:cxn>
                <a:cxn ang="0">
                  <a:pos x="connsiteX3" y="connsiteY3"/>
                </a:cxn>
              </a:cxnLst>
              <a:rect l="l" t="t" r="r" b="b"/>
              <a:pathLst>
                <a:path w="762000" h="1329764">
                  <a:moveTo>
                    <a:pt x="0" y="0"/>
                  </a:moveTo>
                  <a:lnTo>
                    <a:pt x="762000" y="1150470"/>
                  </a:lnTo>
                  <a:lnTo>
                    <a:pt x="754529" y="1329764"/>
                  </a:lnTo>
                  <a:lnTo>
                    <a:pt x="0" y="0"/>
                  </a:lnTo>
                  <a:close/>
                </a:path>
              </a:pathLst>
            </a:cu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a:off x="3810000" y="3867806"/>
              <a:ext cx="1524000" cy="1313794"/>
            </a:xfrm>
            <a:prstGeom prst="triangle">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grpSp>
      <p:grpSp>
        <p:nvGrpSpPr>
          <p:cNvPr id="3" name="Group 2"/>
          <p:cNvGrpSpPr/>
          <p:nvPr/>
        </p:nvGrpSpPr>
        <p:grpSpPr>
          <a:xfrm>
            <a:off x="2819400" y="2514600"/>
            <a:ext cx="6705600" cy="2438400"/>
            <a:chOff x="1295400" y="2514600"/>
            <a:chExt cx="6705600" cy="2438400"/>
          </a:xfrm>
          <a:scene3d>
            <a:camera prst="orthographicFront">
              <a:rot lat="0" lon="0" rev="20999999"/>
            </a:camera>
            <a:lightRig rig="threePt" dir="t"/>
          </a:scene3d>
        </p:grpSpPr>
        <p:grpSp>
          <p:nvGrpSpPr>
            <p:cNvPr id="20" name="Group 19"/>
            <p:cNvGrpSpPr/>
            <p:nvPr/>
          </p:nvGrpSpPr>
          <p:grpSpPr>
            <a:xfrm>
              <a:off x="1295400" y="4032258"/>
              <a:ext cx="6705600" cy="304800"/>
              <a:chOff x="1293312" y="4032258"/>
              <a:chExt cx="6705600" cy="304800"/>
            </a:xfrm>
            <a:effectLst>
              <a:outerShdw blurRad="50800" dist="38100" dir="2700000" algn="tl" rotWithShape="0">
                <a:prstClr val="black">
                  <a:alpha val="22000"/>
                </a:prstClr>
              </a:outerShdw>
            </a:effectLst>
          </p:grpSpPr>
          <p:sp>
            <p:nvSpPr>
              <p:cNvPr id="21" name="Rectangle 20"/>
              <p:cNvSpPr/>
              <p:nvPr/>
            </p:nvSpPr>
            <p:spPr>
              <a:xfrm>
                <a:off x="1293312" y="4184658"/>
                <a:ext cx="6705600" cy="152400"/>
              </a:xfrm>
              <a:prstGeom prst="rect">
                <a:avLst/>
              </a:prstGeom>
              <a:solidFill>
                <a:schemeClr val="bg1">
                  <a:lumMod val="7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2" name="Trapezoid 21"/>
              <p:cNvSpPr/>
              <p:nvPr/>
            </p:nvSpPr>
            <p:spPr>
              <a:xfrm>
                <a:off x="1293312" y="4032258"/>
                <a:ext cx="6705600" cy="152400"/>
              </a:xfrm>
              <a:prstGeom prst="trapezoid">
                <a:avLst>
                  <a:gd name="adj" fmla="val 207870"/>
                </a:avLst>
              </a:prstGeom>
              <a:solidFill>
                <a:schemeClr val="bg1">
                  <a:lumMod val="8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grpSp>
        <p:sp>
          <p:nvSpPr>
            <p:cNvPr id="23" name="Title 1"/>
            <p:cNvSpPr txBox="1">
              <a:spLocks/>
            </p:cNvSpPr>
            <p:nvPr/>
          </p:nvSpPr>
          <p:spPr>
            <a:xfrm>
              <a:off x="5867400" y="4191000"/>
              <a:ext cx="15240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Franklin Gothic Medium"/>
                  <a:ea typeface="+mj-ea"/>
                  <a:cs typeface="Franklin Gothic Medium"/>
                </a:defRPr>
              </a:lvl1pPr>
            </a:lstStyle>
            <a:p>
              <a:pPr algn="ctr"/>
              <a:r>
                <a:rPr lang="en-US" sz="3600" dirty="0">
                  <a:solidFill>
                    <a:srgbClr val="299B8E"/>
                  </a:solidFill>
                </a:rPr>
                <a:t>COST</a:t>
              </a:r>
            </a:p>
          </p:txBody>
        </p:sp>
        <p:sp>
          <p:nvSpPr>
            <p:cNvPr id="24" name="Title 1"/>
            <p:cNvSpPr txBox="1">
              <a:spLocks/>
            </p:cNvSpPr>
            <p:nvPr/>
          </p:nvSpPr>
          <p:spPr>
            <a:xfrm>
              <a:off x="1526088" y="4191000"/>
              <a:ext cx="2209800" cy="762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75000"/>
                      <a:lumOff val="25000"/>
                    </a:schemeClr>
                  </a:solidFill>
                  <a:latin typeface="Franklin Gothic Medium"/>
                  <a:ea typeface="+mj-ea"/>
                  <a:cs typeface="Franklin Gothic Medium"/>
                </a:defRPr>
              </a:lvl1pPr>
            </a:lstStyle>
            <a:p>
              <a:pPr algn="ctr"/>
              <a:r>
                <a:rPr lang="en-US" sz="3600" dirty="0">
                  <a:solidFill>
                    <a:srgbClr val="F0B208"/>
                  </a:solidFill>
                </a:rPr>
                <a:t>BENEFIT</a:t>
              </a:r>
            </a:p>
          </p:txBody>
        </p:sp>
        <p:sp>
          <p:nvSpPr>
            <p:cNvPr id="25" name="Oval 24"/>
            <p:cNvSpPr/>
            <p:nvPr/>
          </p:nvSpPr>
          <p:spPr>
            <a:xfrm>
              <a:off x="1828800" y="2514600"/>
              <a:ext cx="1600200" cy="1600200"/>
            </a:xfrm>
            <a:prstGeom prst="ellipse">
              <a:avLst/>
            </a:prstGeom>
            <a:solidFill>
              <a:srgbClr val="F0B208"/>
            </a:solidFill>
            <a:ln>
              <a:noFill/>
            </a:ln>
            <a:effectLst>
              <a:innerShdw blurRad="127000" dist="38100" dir="8100000">
                <a:prstClr val="black">
                  <a:alpha val="25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Franklin Gothic Medium"/>
                  <a:cs typeface="Franklin Gothic Medium"/>
                </a:rPr>
                <a:t>$142</a:t>
              </a:r>
            </a:p>
          </p:txBody>
        </p:sp>
        <p:sp>
          <p:nvSpPr>
            <p:cNvPr id="26" name="Oval 25"/>
            <p:cNvSpPr/>
            <p:nvPr/>
          </p:nvSpPr>
          <p:spPr>
            <a:xfrm>
              <a:off x="5867400" y="2514600"/>
              <a:ext cx="1600200" cy="1600200"/>
            </a:xfrm>
            <a:prstGeom prst="ellipse">
              <a:avLst/>
            </a:prstGeom>
            <a:solidFill>
              <a:srgbClr val="299B8E"/>
            </a:solidFill>
            <a:ln>
              <a:noFill/>
            </a:ln>
            <a:effectLst>
              <a:innerShdw blurRad="127000" dist="38100" dir="8100000">
                <a:prstClr val="black">
                  <a:alpha val="25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8" name="Oval 27"/>
          <p:cNvSpPr/>
          <p:nvPr/>
        </p:nvSpPr>
        <p:spPr>
          <a:xfrm>
            <a:off x="3460223" y="2207559"/>
            <a:ext cx="1600200" cy="1600200"/>
          </a:xfrm>
          <a:prstGeom prst="ellipse">
            <a:avLst/>
          </a:prstGeom>
          <a:solidFill>
            <a:srgbClr val="F0B208"/>
          </a:solidFill>
          <a:ln>
            <a:noFill/>
          </a:ln>
          <a:effectLst>
            <a:innerShdw blurRad="127000" dist="38100" dir="8100000">
              <a:prstClr val="black">
                <a:alpha val="25000"/>
              </a:prstClr>
            </a:innerShdw>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Franklin Gothic Medium"/>
                <a:cs typeface="Franklin Gothic Medium"/>
              </a:rPr>
              <a:t>$142</a:t>
            </a:r>
          </a:p>
        </p:txBody>
      </p:sp>
      <p:sp>
        <p:nvSpPr>
          <p:cNvPr id="2" name="Title 1"/>
          <p:cNvSpPr>
            <a:spLocks noGrp="1"/>
          </p:cNvSpPr>
          <p:nvPr>
            <p:ph type="title"/>
          </p:nvPr>
        </p:nvSpPr>
        <p:spPr>
          <a:xfrm>
            <a:off x="1981200" y="274638"/>
            <a:ext cx="8686800" cy="1205659"/>
          </a:xfrm>
        </p:spPr>
        <p:txBody>
          <a:bodyPr/>
          <a:lstStyle/>
          <a:p>
            <a:r>
              <a:rPr lang="en-US" dirty="0"/>
              <a:t>Price Sensitivity Suggests Behavioral Bias</a:t>
            </a:r>
          </a:p>
        </p:txBody>
      </p:sp>
      <p:sp>
        <p:nvSpPr>
          <p:cNvPr id="27" name="Oval 26"/>
          <p:cNvSpPr>
            <a:spLocks noChangeAspect="1"/>
          </p:cNvSpPr>
          <p:nvPr/>
        </p:nvSpPr>
        <p:spPr>
          <a:xfrm>
            <a:off x="7848600" y="2819400"/>
            <a:ext cx="457200" cy="457200"/>
          </a:xfrm>
          <a:prstGeom prst="ellipse">
            <a:avLst/>
          </a:prstGeom>
          <a:solidFill>
            <a:srgbClr val="299B8E"/>
          </a:solidFill>
          <a:ln>
            <a:noFill/>
          </a:ln>
          <a:effectLst>
            <a:innerShdw blurRad="127000" dist="38100" dir="8100000">
              <a:prstClr val="black">
                <a:alpha val="25000"/>
              </a:prstClr>
            </a:innerShdw>
          </a:effectLst>
          <a:scene3d>
            <a:camera prst="orthographicFront">
              <a:rot lat="0" lon="0" rev="209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7394448" y="2788920"/>
            <a:ext cx="1691640" cy="1691640"/>
          </a:xfrm>
          <a:prstGeom prst="ellipse">
            <a:avLst/>
          </a:prstGeom>
          <a:solidFill>
            <a:srgbClr val="299B8E"/>
          </a:solidFill>
          <a:ln>
            <a:noFill/>
          </a:ln>
          <a:effectLst>
            <a:innerShdw blurRad="127000" dist="38100" dir="8100000">
              <a:prstClr val="black">
                <a:alpha val="25000"/>
              </a:prstClr>
            </a:innerShdw>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Franklin Gothic Medium"/>
              <a:cs typeface="Franklin Gothic Medium"/>
            </a:endParaRPr>
          </a:p>
        </p:txBody>
      </p:sp>
      <p:sp>
        <p:nvSpPr>
          <p:cNvPr id="29" name="Title 3"/>
          <p:cNvSpPr txBox="1">
            <a:spLocks/>
          </p:cNvSpPr>
          <p:nvPr/>
        </p:nvSpPr>
        <p:spPr>
          <a:xfrm>
            <a:off x="1981200" y="6292103"/>
            <a:ext cx="8077200" cy="342900"/>
          </a:xfrm>
          <a:prstGeom prst="rect">
            <a:avLst/>
          </a:prstGeom>
        </p:spPr>
        <p:txBody>
          <a:bodyPr/>
          <a:lstStyle>
            <a:lvl1pPr algn="l" defTabSz="914400" rtl="0" eaLnBrk="1" latinLnBrk="0" hangingPunct="1">
              <a:spcBef>
                <a:spcPct val="0"/>
              </a:spcBef>
              <a:buNone/>
              <a:defRPr sz="4400" kern="1200">
                <a:solidFill>
                  <a:schemeClr val="tx1"/>
                </a:solidFill>
                <a:latin typeface="Franklin Gothic Medium"/>
                <a:ea typeface="+mj-ea"/>
                <a:cs typeface="Franklin Gothic Medium"/>
              </a:defRPr>
            </a:lvl1pPr>
          </a:lstStyle>
          <a:p>
            <a:r>
              <a:rPr lang="en-US" sz="1600" dirty="0">
                <a:latin typeface="Franklin Gothic Book"/>
                <a:cs typeface="Franklin Gothic Book"/>
              </a:rPr>
              <a:t>Source: Kremer and </a:t>
            </a:r>
            <a:r>
              <a:rPr lang="en-US" sz="1600" dirty="0" err="1">
                <a:latin typeface="Franklin Gothic Book"/>
                <a:cs typeface="Franklin Gothic Book"/>
              </a:rPr>
              <a:t>Glennerster</a:t>
            </a:r>
            <a:r>
              <a:rPr lang="en-US" sz="1600" dirty="0">
                <a:latin typeface="Franklin Gothic Book"/>
                <a:cs typeface="Franklin Gothic Book"/>
              </a:rPr>
              <a:t>, 2010 &amp; Baird et al, ongoing</a:t>
            </a:r>
            <a:r>
              <a:rPr lang="en-US" sz="1100" dirty="0">
                <a:latin typeface="Franklin Gothic Book"/>
                <a:cs typeface="Franklin Gothic Book"/>
              </a:rPr>
              <a:t>, </a:t>
            </a:r>
          </a:p>
        </p:txBody>
      </p:sp>
    </p:spTree>
    <p:extLst>
      <p:ext uri="{BB962C8B-B14F-4D97-AF65-F5344CB8AC3E}">
        <p14:creationId xmlns:p14="http://schemas.microsoft.com/office/powerpoint/2010/main" val="2738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xit" presetSubtype="0" fill="hold" grpId="0" nodeType="clickEffect">
                                  <p:stCondLst>
                                    <p:cond delay="0"/>
                                  </p:stCondLst>
                                  <p:childTnLst>
                                    <p:animEffect transition="out" filter="wipe(down)">
                                      <p:cBhvr>
                                        <p:cTn id="18" dur="450" accel="50000">
                                          <p:stCondLst>
                                            <p:cond delay="4550"/>
                                          </p:stCondLst>
                                        </p:cTn>
                                        <p:tgtEl>
                                          <p:spTgt spid="27"/>
                                        </p:tgtEl>
                                      </p:cBhvr>
                                    </p:animEffect>
                                    <p:anim calcmode="lin" valueType="num">
                                      <p:cBhvr>
                                        <p:cTn id="19" dur="4555" tmFilter="0,0; 0.14,0.31; 0.43,0.73; 0.71,0.91; 1.0,1.0">
                                          <p:stCondLst>
                                            <p:cond delay="0"/>
                                          </p:stCondLst>
                                        </p:cTn>
                                        <p:tgtEl>
                                          <p:spTgt spid="27"/>
                                        </p:tgtEl>
                                        <p:attrNameLst>
                                          <p:attrName>ppt_x</p:attrName>
                                        </p:attrNameLst>
                                      </p:cBhvr>
                                      <p:tavLst>
                                        <p:tav tm="0">
                                          <p:val>
                                            <p:strVal val="ppt_x"/>
                                          </p:val>
                                        </p:tav>
                                        <p:tav tm="100000">
                                          <p:val>
                                            <p:strVal val="#ppt_x+0.25"/>
                                          </p:val>
                                        </p:tav>
                                      </p:tavLst>
                                    </p:anim>
                                    <p:anim calcmode="lin" valueType="num">
                                      <p:cBhvr>
                                        <p:cTn id="20" dur="445">
                                          <p:stCondLst>
                                            <p:cond delay="4555"/>
                                          </p:stCondLst>
                                        </p:cTn>
                                        <p:tgtEl>
                                          <p:spTgt spid="27"/>
                                        </p:tgtEl>
                                        <p:attrNameLst>
                                          <p:attrName>ppt_x</p:attrName>
                                        </p:attrNameLst>
                                      </p:cBhvr>
                                      <p:tavLst>
                                        <p:tav tm="0">
                                          <p:val>
                                            <p:strVal val="ppt_x"/>
                                          </p:val>
                                        </p:tav>
                                        <p:tav tm="100000">
                                          <p:val>
                                            <p:strVal val="ppt_x"/>
                                          </p:val>
                                        </p:tav>
                                      </p:tavLst>
                                    </p:anim>
                                    <p:anim calcmode="lin" valueType="num">
                                      <p:cBhvr>
                                        <p:cTn id="21" dur="1660" tmFilter="0.0,0.0;0.25,0.07;0.50,0.2;0.75,0.467;1.0,1.0">
                                          <p:stCondLst>
                                            <p:cond delay="0"/>
                                          </p:stCondLst>
                                        </p:cTn>
                                        <p:tgtEl>
                                          <p:spTgt spid="2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1660" tmFilter="0, 0; 0.125,0.2665; 0.25,0.4; 0.375,0.465; 0.5,0.5;  0.625,0.535; 0.75,0.6; 0.875,0.7335; 1,1">
                                          <p:stCondLst>
                                            <p:cond delay="1660"/>
                                          </p:stCondLst>
                                        </p:cTn>
                                        <p:tgtEl>
                                          <p:spTgt spid="2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830" tmFilter="0, 0; 0.125,0.2665; 0.25,0.4; 0.375,0.465; 0.5,0.5;  0.625,0.535; 0.75,0.6; 0.875,0.7335; 1,1">
                                          <p:stCondLst>
                                            <p:cond delay="3310"/>
                                          </p:stCondLst>
                                        </p:cTn>
                                        <p:tgtEl>
                                          <p:spTgt spid="2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410" tmFilter="0, 0; 0.125,0.2665; 0.25,0.4; 0.375,0.465; 0.5,0.5;  0.625,0.535; 0.75,0.6; 0.875,0.7335; 1,1">
                                          <p:stCondLst>
                                            <p:cond delay="4140"/>
                                          </p:stCondLst>
                                        </p:cTn>
                                        <p:tgtEl>
                                          <p:spTgt spid="2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450" accel="50000">
                                          <p:stCondLst>
                                            <p:cond delay="4550"/>
                                          </p:stCondLst>
                                        </p:cTn>
                                        <p:tgtEl>
                                          <p:spTgt spid="27"/>
                                        </p:tgtEl>
                                        <p:attrNameLst>
                                          <p:attrName>ppt_y</p:attrName>
                                        </p:attrNameLst>
                                      </p:cBhvr>
                                      <p:tavLst>
                                        <p:tav tm="0">
                                          <p:val>
                                            <p:strVal val="ppt_y"/>
                                          </p:val>
                                        </p:tav>
                                        <p:tav tm="100000">
                                          <p:val>
                                            <p:strVal val="ppt_y+ppt_h"/>
                                          </p:val>
                                        </p:tav>
                                      </p:tavLst>
                                    </p:anim>
                                    <p:animScale>
                                      <p:cBhvr>
                                        <p:cTn id="26" dur="65">
                                          <p:stCondLst>
                                            <p:cond delay="1550"/>
                                          </p:stCondLst>
                                        </p:cTn>
                                        <p:tgtEl>
                                          <p:spTgt spid="27"/>
                                        </p:tgtEl>
                                      </p:cBhvr>
                                      <p:to x="100000" y="60000"/>
                                    </p:animScale>
                                    <p:animScale>
                                      <p:cBhvr>
                                        <p:cTn id="27" dur="415" decel="50000">
                                          <p:stCondLst>
                                            <p:cond delay="1615"/>
                                          </p:stCondLst>
                                        </p:cTn>
                                        <p:tgtEl>
                                          <p:spTgt spid="27"/>
                                        </p:tgtEl>
                                      </p:cBhvr>
                                      <p:to x="100000" y="100000"/>
                                    </p:animScale>
                                    <p:animScale>
                                      <p:cBhvr>
                                        <p:cTn id="28" dur="65">
                                          <p:stCondLst>
                                            <p:cond delay="3280"/>
                                          </p:stCondLst>
                                        </p:cTn>
                                        <p:tgtEl>
                                          <p:spTgt spid="27"/>
                                        </p:tgtEl>
                                      </p:cBhvr>
                                      <p:to x="100000" y="80000"/>
                                    </p:animScale>
                                    <p:animScale>
                                      <p:cBhvr>
                                        <p:cTn id="29" dur="415" decel="50000">
                                          <p:stCondLst>
                                            <p:cond delay="3345"/>
                                          </p:stCondLst>
                                        </p:cTn>
                                        <p:tgtEl>
                                          <p:spTgt spid="27"/>
                                        </p:tgtEl>
                                      </p:cBhvr>
                                      <p:to x="100000" y="100000"/>
                                    </p:animScale>
                                    <p:animScale>
                                      <p:cBhvr>
                                        <p:cTn id="30" dur="65">
                                          <p:stCondLst>
                                            <p:cond delay="4105"/>
                                          </p:stCondLst>
                                        </p:cTn>
                                        <p:tgtEl>
                                          <p:spTgt spid="27"/>
                                        </p:tgtEl>
                                      </p:cBhvr>
                                      <p:to x="100000" y="90000"/>
                                    </p:animScale>
                                    <p:animScale>
                                      <p:cBhvr>
                                        <p:cTn id="31" dur="415" decel="50000">
                                          <p:stCondLst>
                                            <p:cond delay="4170"/>
                                          </p:stCondLst>
                                        </p:cTn>
                                        <p:tgtEl>
                                          <p:spTgt spid="27"/>
                                        </p:tgtEl>
                                      </p:cBhvr>
                                      <p:to x="100000" y="100000"/>
                                    </p:animScale>
                                    <p:animScale>
                                      <p:cBhvr>
                                        <p:cTn id="32" dur="65">
                                          <p:stCondLst>
                                            <p:cond delay="4520"/>
                                          </p:stCondLst>
                                        </p:cTn>
                                        <p:tgtEl>
                                          <p:spTgt spid="27"/>
                                        </p:tgtEl>
                                      </p:cBhvr>
                                      <p:to x="100000" y="95000"/>
                                    </p:animScale>
                                    <p:animScale>
                                      <p:cBhvr>
                                        <p:cTn id="33" dur="415" decel="50000">
                                          <p:stCondLst>
                                            <p:cond delay="4585"/>
                                          </p:stCondLst>
                                        </p:cTn>
                                        <p:tgtEl>
                                          <p:spTgt spid="27"/>
                                        </p:tgtEl>
                                      </p:cBhvr>
                                      <p:to x="100000" y="100000"/>
                                    </p:animScale>
                                    <p:set>
                                      <p:cBhvr>
                                        <p:cTn id="34" dur="1" fill="hold">
                                          <p:stCondLst>
                                            <p:cond delay="4999"/>
                                          </p:stCondLst>
                                        </p:cTn>
                                        <p:tgtEl>
                                          <p:spTgt spid="27"/>
                                        </p:tgtEl>
                                        <p:attrNameLst>
                                          <p:attrName>style.visibility</p:attrName>
                                        </p:attrNameLst>
                                      </p:cBhvr>
                                      <p:to>
                                        <p:strVal val="hidden"/>
                                      </p:to>
                                    </p:set>
                                  </p:childTnLst>
                                </p:cTn>
                              </p:par>
                              <p:par>
                                <p:cTn id="35" presetID="6" presetClass="exit" presetSubtype="16" fill="hold" grpId="0" nodeType="withEffect">
                                  <p:stCondLst>
                                    <p:cond delay="1000"/>
                                  </p:stCondLst>
                                  <p:childTnLst>
                                    <p:animEffect transition="out" filter="circle(in)">
                                      <p:cBhvr>
                                        <p:cTn id="36" dur="10000"/>
                                        <p:tgtEl>
                                          <p:spTgt spid="17"/>
                                        </p:tgtEl>
                                      </p:cBhvr>
                                    </p:animEffect>
                                    <p:set>
                                      <p:cBhvr>
                                        <p:cTn id="37" dur="1" fill="hold">
                                          <p:stCondLst>
                                            <p:cond delay="99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Rot by="-1200000">
                                      <p:cBhvr>
                                        <p:cTn id="42" dur="3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7" grpId="1" animBg="1"/>
      <p:bldP spid="17" grpId="0" animBg="1"/>
      <p:bldP spid="1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2765-53B5-4517-AED4-D44C93569425}"/>
              </a:ext>
            </a:extLst>
          </p:cNvPr>
          <p:cNvSpPr>
            <a:spLocks noGrp="1"/>
          </p:cNvSpPr>
          <p:nvPr>
            <p:ph type="title"/>
          </p:nvPr>
        </p:nvSpPr>
        <p:spPr/>
        <p:txBody>
          <a:bodyPr/>
          <a:lstStyle/>
          <a:p>
            <a:r>
              <a:rPr lang="en-US" dirty="0"/>
              <a:t>Local Implementation Methods will Vary</a:t>
            </a:r>
          </a:p>
        </p:txBody>
      </p:sp>
      <p:sp>
        <p:nvSpPr>
          <p:cNvPr id="4" name="Subtitle 2">
            <a:extLst>
              <a:ext uri="{FF2B5EF4-FFF2-40B4-BE49-F238E27FC236}">
                <a16:creationId xmlns:a16="http://schemas.microsoft.com/office/drawing/2014/main" id="{56D5DE98-7661-4054-A031-E184A8E9822B}"/>
              </a:ext>
            </a:extLst>
          </p:cNvPr>
          <p:cNvSpPr>
            <a:spLocks noGrp="1"/>
          </p:cNvSpPr>
          <p:nvPr>
            <p:ph type="body" idx="1"/>
          </p:nvPr>
        </p:nvSpPr>
        <p:spPr>
          <a:xfrm>
            <a:off x="508000" y="1442720"/>
            <a:ext cx="5256695" cy="4317999"/>
          </a:xfrm>
        </p:spPr>
        <p:txBody>
          <a:bodyPr>
            <a:noAutofit/>
          </a:bodyPr>
          <a:lstStyle/>
          <a:p>
            <a:pPr lvl="1"/>
            <a:endParaRPr lang="en-ZA" sz="2200" dirty="0"/>
          </a:p>
          <a:p>
            <a:pPr lvl="0"/>
            <a:r>
              <a:rPr lang="en-US" sz="2000" dirty="0"/>
              <a:t>This is where the switch from reliable NGO to government delivery will be critical</a:t>
            </a:r>
          </a:p>
          <a:p>
            <a:pPr marL="114300" lvl="0" indent="0">
              <a:buNone/>
            </a:pPr>
            <a:endParaRPr lang="en-US" sz="400" dirty="0"/>
          </a:p>
          <a:p>
            <a:pPr lvl="0"/>
            <a:r>
              <a:rPr lang="en-US" sz="2000" dirty="0"/>
              <a:t>Result with a government might be different than with NGO, should we do an RCT?</a:t>
            </a:r>
          </a:p>
          <a:p>
            <a:pPr marL="114300" lvl="0" indent="0">
              <a:buNone/>
            </a:pPr>
            <a:endParaRPr lang="en-US" sz="400" dirty="0"/>
          </a:p>
          <a:p>
            <a:pPr lvl="0"/>
            <a:r>
              <a:rPr lang="en-US" sz="2000" dirty="0"/>
              <a:t>What other information, evidence might be useful?</a:t>
            </a:r>
          </a:p>
          <a:p>
            <a:pPr marL="114300" lvl="0" indent="0">
              <a:buNone/>
            </a:pPr>
            <a:endParaRPr lang="en-US" sz="400" dirty="0"/>
          </a:p>
          <a:p>
            <a:pPr lvl="0"/>
            <a:r>
              <a:rPr lang="en-US" sz="2000" dirty="0"/>
              <a:t>Would be good to have more evidence on how to improve incentives for effective delivery within government</a:t>
            </a:r>
          </a:p>
        </p:txBody>
      </p:sp>
      <p:pic>
        <p:nvPicPr>
          <p:cNvPr id="5" name="Content Placeholder 3">
            <a:extLst>
              <a:ext uri="{FF2B5EF4-FFF2-40B4-BE49-F238E27FC236}">
                <a16:creationId xmlns:a16="http://schemas.microsoft.com/office/drawing/2014/main" id="{9D7B7FF5-B73D-47C5-A4EE-CC58EDD536C0}"/>
              </a:ext>
            </a:extLst>
          </p:cNvPr>
          <p:cNvPicPr>
            <a:picLocks noChangeAspect="1"/>
          </p:cNvPicPr>
          <p:nvPr/>
        </p:nvPicPr>
        <p:blipFill>
          <a:blip r:embed="rId2"/>
          <a:stretch>
            <a:fillRect/>
          </a:stretch>
        </p:blipFill>
        <p:spPr>
          <a:xfrm>
            <a:off x="5738099" y="2073523"/>
            <a:ext cx="2109146" cy="1661395"/>
          </a:xfrm>
          <a:prstGeom prst="rect">
            <a:avLst/>
          </a:prstGeom>
          <a:noFill/>
          <a:ln>
            <a:noFill/>
          </a:ln>
        </p:spPr>
      </p:pic>
      <p:sp>
        <p:nvSpPr>
          <p:cNvPr id="6" name="TextBox 5">
            <a:extLst>
              <a:ext uri="{FF2B5EF4-FFF2-40B4-BE49-F238E27FC236}">
                <a16:creationId xmlns:a16="http://schemas.microsoft.com/office/drawing/2014/main" id="{D2033216-2B87-4C70-A879-5F83F67E048D}"/>
              </a:ext>
            </a:extLst>
          </p:cNvPr>
          <p:cNvSpPr txBox="1"/>
          <p:nvPr/>
        </p:nvSpPr>
        <p:spPr>
          <a:xfrm>
            <a:off x="6096000" y="3734918"/>
            <a:ext cx="2425148" cy="369332"/>
          </a:xfrm>
          <a:prstGeom prst="rect">
            <a:avLst/>
          </a:prstGeom>
          <a:noFill/>
        </p:spPr>
        <p:txBody>
          <a:bodyPr wrap="square" rtlCol="0">
            <a:spAutoFit/>
          </a:bodyPr>
          <a:lstStyle/>
          <a:p>
            <a:r>
              <a:rPr lang="en-GB" dirty="0"/>
              <a:t>Gibson et al 2017</a:t>
            </a:r>
          </a:p>
        </p:txBody>
      </p:sp>
      <p:sp>
        <p:nvSpPr>
          <p:cNvPr id="7" name="TextBox 6">
            <a:extLst>
              <a:ext uri="{FF2B5EF4-FFF2-40B4-BE49-F238E27FC236}">
                <a16:creationId xmlns:a16="http://schemas.microsoft.com/office/drawing/2014/main" id="{2FC20E7D-AE2A-46B6-8C18-A6C63E2147BF}"/>
              </a:ext>
            </a:extLst>
          </p:cNvPr>
          <p:cNvSpPr txBox="1"/>
          <p:nvPr/>
        </p:nvSpPr>
        <p:spPr>
          <a:xfrm>
            <a:off x="6254001" y="1473358"/>
            <a:ext cx="2109146" cy="461665"/>
          </a:xfrm>
          <a:prstGeom prst="rect">
            <a:avLst/>
          </a:prstGeom>
          <a:noFill/>
        </p:spPr>
        <p:txBody>
          <a:bodyPr wrap="square" rtlCol="0">
            <a:spAutoFit/>
          </a:bodyPr>
          <a:lstStyle/>
          <a:p>
            <a:r>
              <a:rPr lang="en-GB" sz="2400" dirty="0"/>
              <a:t>Kenya</a:t>
            </a:r>
          </a:p>
        </p:txBody>
      </p:sp>
      <p:pic>
        <p:nvPicPr>
          <p:cNvPr id="8" name="Picture 7">
            <a:extLst>
              <a:ext uri="{FF2B5EF4-FFF2-40B4-BE49-F238E27FC236}">
                <a16:creationId xmlns:a16="http://schemas.microsoft.com/office/drawing/2014/main" id="{1F3ABA3B-B0BF-4E65-9CF8-4291BFD79849}"/>
              </a:ext>
            </a:extLst>
          </p:cNvPr>
          <p:cNvPicPr>
            <a:picLocks noChangeAspect="1"/>
          </p:cNvPicPr>
          <p:nvPr/>
        </p:nvPicPr>
        <p:blipFill>
          <a:blip r:embed="rId3"/>
          <a:stretch>
            <a:fillRect/>
          </a:stretch>
        </p:blipFill>
        <p:spPr>
          <a:xfrm>
            <a:off x="7036904" y="4590454"/>
            <a:ext cx="1987450" cy="1034940"/>
          </a:xfrm>
          <a:prstGeom prst="rect">
            <a:avLst/>
          </a:prstGeom>
        </p:spPr>
      </p:pic>
      <p:sp>
        <p:nvSpPr>
          <p:cNvPr id="9" name="TextBox 8">
            <a:extLst>
              <a:ext uri="{FF2B5EF4-FFF2-40B4-BE49-F238E27FC236}">
                <a16:creationId xmlns:a16="http://schemas.microsoft.com/office/drawing/2014/main" id="{6B4A098C-C48A-4572-9317-260877C3B7DC}"/>
              </a:ext>
            </a:extLst>
          </p:cNvPr>
          <p:cNvSpPr txBox="1"/>
          <p:nvPr/>
        </p:nvSpPr>
        <p:spPr>
          <a:xfrm>
            <a:off x="6787977" y="4166979"/>
            <a:ext cx="3166433" cy="461665"/>
          </a:xfrm>
          <a:prstGeom prst="rect">
            <a:avLst/>
          </a:prstGeom>
          <a:noFill/>
        </p:spPr>
        <p:txBody>
          <a:bodyPr wrap="square" rtlCol="0">
            <a:spAutoFit/>
          </a:bodyPr>
          <a:lstStyle/>
          <a:p>
            <a:r>
              <a:rPr lang="en-GB" sz="2400" dirty="0"/>
              <a:t>Sierra Leone</a:t>
            </a:r>
          </a:p>
        </p:txBody>
      </p:sp>
      <p:pic>
        <p:nvPicPr>
          <p:cNvPr id="10" name="Picture 9">
            <a:extLst>
              <a:ext uri="{FF2B5EF4-FFF2-40B4-BE49-F238E27FC236}">
                <a16:creationId xmlns:a16="http://schemas.microsoft.com/office/drawing/2014/main" id="{85E63923-4636-49AD-A4EB-B5986378F4B8}"/>
              </a:ext>
            </a:extLst>
          </p:cNvPr>
          <p:cNvPicPr>
            <a:picLocks noChangeAspect="1"/>
          </p:cNvPicPr>
          <p:nvPr/>
        </p:nvPicPr>
        <p:blipFill>
          <a:blip r:embed="rId4"/>
          <a:stretch>
            <a:fillRect/>
          </a:stretch>
        </p:blipFill>
        <p:spPr>
          <a:xfrm>
            <a:off x="9140907" y="1776436"/>
            <a:ext cx="2058022" cy="1953531"/>
          </a:xfrm>
          <a:prstGeom prst="rect">
            <a:avLst/>
          </a:prstGeom>
        </p:spPr>
      </p:pic>
      <p:sp>
        <p:nvSpPr>
          <p:cNvPr id="11" name="TextBox 10">
            <a:extLst>
              <a:ext uri="{FF2B5EF4-FFF2-40B4-BE49-F238E27FC236}">
                <a16:creationId xmlns:a16="http://schemas.microsoft.com/office/drawing/2014/main" id="{22CC2C89-2660-4B57-AB20-D3B40D7F1DC5}"/>
              </a:ext>
            </a:extLst>
          </p:cNvPr>
          <p:cNvSpPr txBox="1"/>
          <p:nvPr/>
        </p:nvSpPr>
        <p:spPr>
          <a:xfrm>
            <a:off x="9248205" y="3982313"/>
            <a:ext cx="2580644" cy="523220"/>
          </a:xfrm>
          <a:prstGeom prst="rect">
            <a:avLst/>
          </a:prstGeom>
          <a:noFill/>
        </p:spPr>
        <p:txBody>
          <a:bodyPr wrap="square" rtlCol="0">
            <a:spAutoFit/>
          </a:bodyPr>
          <a:lstStyle/>
          <a:p>
            <a:r>
              <a:rPr lang="en-GB" dirty="0" err="1"/>
              <a:t>Chandir</a:t>
            </a:r>
            <a:r>
              <a:rPr lang="en-GB" dirty="0"/>
              <a:t> et al, under review</a:t>
            </a:r>
          </a:p>
          <a:p>
            <a:r>
              <a:rPr lang="en-GB" dirty="0"/>
              <a:t>Banerjee et al, 2021</a:t>
            </a:r>
          </a:p>
        </p:txBody>
      </p:sp>
      <p:sp>
        <p:nvSpPr>
          <p:cNvPr id="12" name="TextBox 11">
            <a:extLst>
              <a:ext uri="{FF2B5EF4-FFF2-40B4-BE49-F238E27FC236}">
                <a16:creationId xmlns:a16="http://schemas.microsoft.com/office/drawing/2014/main" id="{8BE864C8-9FD9-4680-96FA-3FBBE170C14B}"/>
              </a:ext>
            </a:extLst>
          </p:cNvPr>
          <p:cNvSpPr txBox="1"/>
          <p:nvPr/>
        </p:nvSpPr>
        <p:spPr>
          <a:xfrm>
            <a:off x="8852452" y="1283406"/>
            <a:ext cx="3339548" cy="461665"/>
          </a:xfrm>
          <a:prstGeom prst="rect">
            <a:avLst/>
          </a:prstGeom>
          <a:noFill/>
        </p:spPr>
        <p:txBody>
          <a:bodyPr wrap="square" rtlCol="0">
            <a:spAutoFit/>
          </a:bodyPr>
          <a:lstStyle/>
          <a:p>
            <a:r>
              <a:rPr lang="en-GB" sz="2400" dirty="0"/>
              <a:t>Pakistan and India</a:t>
            </a:r>
          </a:p>
        </p:txBody>
      </p:sp>
      <p:sp>
        <p:nvSpPr>
          <p:cNvPr id="13" name="TextBox 12">
            <a:extLst>
              <a:ext uri="{FF2B5EF4-FFF2-40B4-BE49-F238E27FC236}">
                <a16:creationId xmlns:a16="http://schemas.microsoft.com/office/drawing/2014/main" id="{A3AEFFE7-DB95-46A9-A536-63428C208C2A}"/>
              </a:ext>
            </a:extLst>
          </p:cNvPr>
          <p:cNvSpPr txBox="1"/>
          <p:nvPr/>
        </p:nvSpPr>
        <p:spPr>
          <a:xfrm>
            <a:off x="6620486" y="5681119"/>
            <a:ext cx="3485322" cy="369332"/>
          </a:xfrm>
          <a:prstGeom prst="rect">
            <a:avLst/>
          </a:prstGeom>
          <a:noFill/>
        </p:spPr>
        <p:txBody>
          <a:bodyPr wrap="square" rtlCol="0">
            <a:spAutoFit/>
          </a:bodyPr>
          <a:lstStyle/>
          <a:p>
            <a:r>
              <a:rPr lang="en-GB" dirty="0"/>
              <a:t>World food program, J-PAL Africa </a:t>
            </a:r>
          </a:p>
        </p:txBody>
      </p:sp>
    </p:spTree>
    <p:extLst>
      <p:ext uri="{BB962C8B-B14F-4D97-AF65-F5344CB8AC3E}">
        <p14:creationId xmlns:p14="http://schemas.microsoft.com/office/powerpoint/2010/main" val="179625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76">
            <a:extLst>
              <a:ext uri="{FF2B5EF4-FFF2-40B4-BE49-F238E27FC236}">
                <a16:creationId xmlns:a16="http://schemas.microsoft.com/office/drawing/2014/main" id="{A924493F-8F66-47D7-A813-6013E2668B6D}"/>
              </a:ext>
            </a:extLst>
          </p:cNvPr>
          <p:cNvPicPr preferRelativeResize="0"/>
          <p:nvPr/>
        </p:nvPicPr>
        <p:blipFill rotWithShape="1">
          <a:blip r:embed="rId2">
            <a:alphaModFix/>
          </a:blip>
          <a:srcRect/>
          <a:stretch/>
        </p:blipFill>
        <p:spPr>
          <a:xfrm>
            <a:off x="4853607" y="-73794"/>
            <a:ext cx="2484785" cy="6093644"/>
          </a:xfrm>
          <a:prstGeom prst="rect">
            <a:avLst/>
          </a:prstGeom>
          <a:noFill/>
          <a:ln>
            <a:noFill/>
          </a:ln>
        </p:spPr>
      </p:pic>
      <p:sp>
        <p:nvSpPr>
          <p:cNvPr id="3" name="Shape 177">
            <a:extLst>
              <a:ext uri="{FF2B5EF4-FFF2-40B4-BE49-F238E27FC236}">
                <a16:creationId xmlns:a16="http://schemas.microsoft.com/office/drawing/2014/main" id="{D5E9D2E6-EE32-4228-8A5C-806E84FBC1B9}"/>
              </a:ext>
            </a:extLst>
          </p:cNvPr>
          <p:cNvSpPr/>
          <p:nvPr/>
        </p:nvSpPr>
        <p:spPr>
          <a:xfrm>
            <a:off x="7386156" y="764920"/>
            <a:ext cx="3200399" cy="2406966"/>
          </a:xfrm>
          <a:prstGeom prst="rect">
            <a:avLst/>
          </a:prstGeom>
          <a:solidFill>
            <a:srgbClr val="5D895D"/>
          </a:solidFill>
          <a:ln>
            <a:noFill/>
          </a:ln>
        </p:spPr>
        <p:txBody>
          <a:bodyPr lIns="91425" tIns="68575" rIns="91425" bIns="68575" anchor="ctr" anchorCtr="0">
            <a:noAutofit/>
          </a:bodyPr>
          <a:lstStyle/>
          <a:p>
            <a:pPr marL="175022" indent="-175022">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Parents want to vaccinate.</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Parents can access clinic</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Provider presence is sufficient.</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Full immunization schedule is salient.</a:t>
            </a:r>
          </a:p>
        </p:txBody>
      </p:sp>
      <p:sp>
        <p:nvSpPr>
          <p:cNvPr id="4" name="Shape 178">
            <a:extLst>
              <a:ext uri="{FF2B5EF4-FFF2-40B4-BE49-F238E27FC236}">
                <a16:creationId xmlns:a16="http://schemas.microsoft.com/office/drawing/2014/main" id="{16C70C9C-35AA-40B0-8A67-7F4E01E968CD}"/>
              </a:ext>
            </a:extLst>
          </p:cNvPr>
          <p:cNvSpPr/>
          <p:nvPr/>
        </p:nvSpPr>
        <p:spPr>
          <a:xfrm>
            <a:off x="1483809" y="1725754"/>
            <a:ext cx="3187904" cy="2494548"/>
          </a:xfrm>
          <a:prstGeom prst="rect">
            <a:avLst/>
          </a:prstGeom>
          <a:solidFill>
            <a:srgbClr val="255469"/>
          </a:solidFill>
          <a:ln>
            <a:noFill/>
          </a:ln>
        </p:spPr>
        <p:txBody>
          <a:bodyPr lIns="91425" tIns="68575" rIns="91425" bIns="68575" anchor="ctr" anchorCtr="0">
            <a:noAutofit/>
          </a:bodyPr>
          <a:lstStyle/>
          <a:p>
            <a:pPr marL="175022" indent="-175022">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Minimal risk from over-vaccination.</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People fail to persist with preventative health.</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People are highly sensitive to price of preventative health.</a:t>
            </a:r>
          </a:p>
        </p:txBody>
      </p:sp>
      <p:sp>
        <p:nvSpPr>
          <p:cNvPr id="5" name="Shape 179">
            <a:extLst>
              <a:ext uri="{FF2B5EF4-FFF2-40B4-BE49-F238E27FC236}">
                <a16:creationId xmlns:a16="http://schemas.microsoft.com/office/drawing/2014/main" id="{87586EFC-832A-4EFF-B3D5-4EA3B5E0B794}"/>
              </a:ext>
            </a:extLst>
          </p:cNvPr>
          <p:cNvSpPr/>
          <p:nvPr/>
        </p:nvSpPr>
        <p:spPr>
          <a:xfrm>
            <a:off x="7398651" y="4750591"/>
            <a:ext cx="3187904" cy="1156647"/>
          </a:xfrm>
          <a:prstGeom prst="rect">
            <a:avLst/>
          </a:prstGeom>
          <a:solidFill>
            <a:srgbClr val="EABD00"/>
          </a:solidFill>
          <a:ln>
            <a:noFill/>
          </a:ln>
        </p:spPr>
        <p:txBody>
          <a:bodyPr lIns="91425" tIns="68575" rIns="91425" bIns="68575" anchor="ctr" anchorCtr="0">
            <a:noAutofit/>
          </a:bodyPr>
          <a:lstStyle/>
          <a:p>
            <a:pPr marL="175022" indent="-175022">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Incentives get to clinics.</a:t>
            </a:r>
          </a:p>
          <a:p>
            <a:pPr marL="175022" indent="-175022">
              <a:spcBef>
                <a:spcPts val="750"/>
              </a:spcBef>
              <a:buClr>
                <a:schemeClr val="lt1"/>
              </a:buClr>
              <a:buSzPct val="100000"/>
              <a:buFont typeface="Century Gothic"/>
              <a:buAutoNum type="arabicPeriod"/>
            </a:pPr>
            <a:r>
              <a:rPr lang="en-US" sz="1800" dirty="0">
                <a:solidFill>
                  <a:schemeClr val="lt1"/>
                </a:solidFill>
                <a:latin typeface="Century Gothic"/>
                <a:ea typeface="Century Gothic"/>
                <a:cs typeface="Century Gothic"/>
                <a:sym typeface="Century Gothic"/>
              </a:rPr>
              <a:t>Incentives delivered to parents.</a:t>
            </a:r>
          </a:p>
        </p:txBody>
      </p:sp>
    </p:spTree>
    <p:extLst>
      <p:ext uri="{BB962C8B-B14F-4D97-AF65-F5344CB8AC3E}">
        <p14:creationId xmlns:p14="http://schemas.microsoft.com/office/powerpoint/2010/main" val="2397683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4684-8B89-4347-9953-521621CED922}"/>
              </a:ext>
            </a:extLst>
          </p:cNvPr>
          <p:cNvSpPr>
            <a:spLocks noGrp="1"/>
          </p:cNvSpPr>
          <p:nvPr>
            <p:ph type="title"/>
          </p:nvPr>
        </p:nvSpPr>
        <p:spPr/>
        <p:txBody>
          <a:bodyPr/>
          <a:lstStyle/>
          <a:p>
            <a:r>
              <a:rPr lang="en-US" dirty="0"/>
              <a:t>Conclusion on Generalizability</a:t>
            </a:r>
          </a:p>
        </p:txBody>
      </p:sp>
      <p:sp>
        <p:nvSpPr>
          <p:cNvPr id="4" name="Content Placeholder 4">
            <a:extLst>
              <a:ext uri="{FF2B5EF4-FFF2-40B4-BE49-F238E27FC236}">
                <a16:creationId xmlns:a16="http://schemas.microsoft.com/office/drawing/2014/main" id="{53B1D616-1FAC-4117-8BA6-E6183EA447DC}"/>
              </a:ext>
            </a:extLst>
          </p:cNvPr>
          <p:cNvSpPr txBox="1">
            <a:spLocks noGrp="1"/>
          </p:cNvSpPr>
          <p:nvPr>
            <p:ph type="body" idx="1"/>
          </p:nvPr>
        </p:nvSpPr>
        <p:spPr bwMode="auto">
          <a:xfrm>
            <a:off x="612775" y="1704975"/>
            <a:ext cx="10972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rgbClr val="787978"/>
              </a:buClr>
              <a:buSzPct val="85000"/>
              <a:buFont typeface="Arial" charset="0"/>
              <a:buChar char="•"/>
              <a:defRPr sz="2400" kern="1200">
                <a:solidFill>
                  <a:srgbClr val="141313"/>
                </a:solidFill>
                <a:latin typeface="Franklin Gothic Book"/>
                <a:ea typeface="ＭＳ Ｐゴシック" charset="0"/>
                <a:cs typeface="Franklin Gothic Book"/>
              </a:defRPr>
            </a:lvl1pPr>
            <a:lvl2pPr marL="457200" indent="-182563" algn="l" rtl="0" eaLnBrk="1" fontAlgn="base" hangingPunct="1">
              <a:spcBef>
                <a:spcPct val="20000"/>
              </a:spcBef>
              <a:spcAft>
                <a:spcPct val="0"/>
              </a:spcAft>
              <a:buClr>
                <a:srgbClr val="787978"/>
              </a:buClr>
              <a:buSzPct val="85000"/>
              <a:buFont typeface="Arial" charset="0"/>
              <a:buChar char="•"/>
              <a:defRPr sz="2000" kern="1200">
                <a:solidFill>
                  <a:srgbClr val="141313"/>
                </a:solidFill>
                <a:latin typeface="Franklin Gothic Book"/>
                <a:ea typeface="ＭＳ Ｐゴシック" charset="0"/>
                <a:cs typeface="Franklin Gothic Book"/>
              </a:defRPr>
            </a:lvl2pPr>
            <a:lvl3pPr marL="730250" indent="-182563" algn="l" rtl="0" eaLnBrk="1" fontAlgn="base" hangingPunct="1">
              <a:spcBef>
                <a:spcPct val="20000"/>
              </a:spcBef>
              <a:spcAft>
                <a:spcPct val="0"/>
              </a:spcAft>
              <a:buClr>
                <a:srgbClr val="787978"/>
              </a:buClr>
              <a:buSzPct val="90000"/>
              <a:buFont typeface="Arial" charset="0"/>
              <a:buChar char="•"/>
              <a:defRPr kern="1200">
                <a:solidFill>
                  <a:srgbClr val="141313"/>
                </a:solidFill>
                <a:latin typeface="Franklin Gothic Book"/>
                <a:ea typeface="ＭＳ Ｐゴシック" charset="0"/>
                <a:cs typeface="Franklin Gothic Book"/>
              </a:defRPr>
            </a:lvl3pPr>
            <a:lvl4pPr marL="1004888" indent="-182563" algn="l" rtl="0" eaLnBrk="1" fontAlgn="base" hangingPunct="1">
              <a:spcBef>
                <a:spcPct val="20000"/>
              </a:spcBef>
              <a:spcAft>
                <a:spcPct val="0"/>
              </a:spcAft>
              <a:buClr>
                <a:srgbClr val="787978"/>
              </a:buClr>
              <a:buFont typeface="Arial" charset="0"/>
              <a:buChar char="•"/>
              <a:defRPr sz="1600" kern="1200">
                <a:solidFill>
                  <a:srgbClr val="141313"/>
                </a:solidFill>
                <a:latin typeface="Franklin Gothic Book"/>
                <a:ea typeface="ＭＳ Ｐゴシック" charset="0"/>
                <a:cs typeface="Franklin Gothic Book"/>
              </a:defRPr>
            </a:lvl4pPr>
            <a:lvl5pPr marL="1187450" indent="-136525" algn="l" rtl="0" eaLnBrk="1" fontAlgn="base" hangingPunct="1">
              <a:spcBef>
                <a:spcPct val="20000"/>
              </a:spcBef>
              <a:spcAft>
                <a:spcPct val="0"/>
              </a:spcAft>
              <a:buClr>
                <a:srgbClr val="787978"/>
              </a:buClr>
              <a:buSzPct val="100000"/>
              <a:buFont typeface="Arial" charset="0"/>
              <a:buChar char="•"/>
              <a:defRPr sz="1400" kern="1200">
                <a:solidFill>
                  <a:srgbClr val="141313"/>
                </a:solidFill>
                <a:latin typeface="Franklin Gothic Book"/>
                <a:ea typeface="ＭＳ Ｐゴシック" charset="0"/>
                <a:cs typeface="Franklin Gothic Book"/>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latin typeface="+mn-lt"/>
              </a:rPr>
              <a:t>Does evidence from RCTs replicate to new context? Too big a question, need to break it down</a:t>
            </a:r>
          </a:p>
          <a:p>
            <a:pPr lvl="1"/>
            <a:r>
              <a:rPr lang="en-US" sz="2400" dirty="0">
                <a:latin typeface="+mn-lt"/>
              </a:rPr>
              <a:t>What is the theory of change behind the RCT?</a:t>
            </a:r>
          </a:p>
          <a:p>
            <a:pPr lvl="1"/>
            <a:r>
              <a:rPr lang="en-US" sz="2400" dirty="0">
                <a:latin typeface="+mn-lt"/>
              </a:rPr>
              <a:t>Do the local conditions hold for that theory to apply</a:t>
            </a:r>
          </a:p>
          <a:p>
            <a:pPr lvl="1"/>
            <a:r>
              <a:rPr lang="en-US" sz="2400" dirty="0">
                <a:latin typeface="+mn-lt"/>
              </a:rPr>
              <a:t>How strong is the evidence for the general behavioral change</a:t>
            </a:r>
          </a:p>
          <a:p>
            <a:pPr lvl="1"/>
            <a:r>
              <a:rPr lang="en-US" sz="2400" dirty="0">
                <a:latin typeface="+mn-lt"/>
              </a:rPr>
              <a:t>What is the evidence that the implementation process can be carried out well?</a:t>
            </a:r>
          </a:p>
        </p:txBody>
      </p:sp>
    </p:spTree>
    <p:extLst>
      <p:ext uri="{BB962C8B-B14F-4D97-AF65-F5344CB8AC3E}">
        <p14:creationId xmlns:p14="http://schemas.microsoft.com/office/powerpoint/2010/main" val="110402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AAD1-B16D-45EF-BF8D-ACB1E8AE706E}"/>
              </a:ext>
            </a:extLst>
          </p:cNvPr>
          <p:cNvSpPr>
            <a:spLocks noGrp="1"/>
          </p:cNvSpPr>
          <p:nvPr>
            <p:ph type="title"/>
          </p:nvPr>
        </p:nvSpPr>
        <p:spPr/>
        <p:txBody>
          <a:bodyPr/>
          <a:lstStyle/>
          <a:p>
            <a:r>
              <a:rPr lang="en-US" dirty="0"/>
              <a:t>Meta Analysis vs Literature Reviews</a:t>
            </a:r>
          </a:p>
        </p:txBody>
      </p:sp>
      <p:sp>
        <p:nvSpPr>
          <p:cNvPr id="3" name="Text Placeholder 2">
            <a:extLst>
              <a:ext uri="{FF2B5EF4-FFF2-40B4-BE49-F238E27FC236}">
                <a16:creationId xmlns:a16="http://schemas.microsoft.com/office/drawing/2014/main" id="{4AD5C2AD-A327-4014-BB44-D2ED5AFC697C}"/>
              </a:ext>
            </a:extLst>
          </p:cNvPr>
          <p:cNvSpPr>
            <a:spLocks noGrp="1"/>
          </p:cNvSpPr>
          <p:nvPr>
            <p:ph type="body" idx="1"/>
          </p:nvPr>
        </p:nvSpPr>
        <p:spPr>
          <a:xfrm>
            <a:off x="612648" y="1095102"/>
            <a:ext cx="11277600" cy="4667795"/>
          </a:xfrm>
        </p:spPr>
        <p:txBody>
          <a:bodyPr/>
          <a:lstStyle/>
          <a:p>
            <a:r>
              <a:rPr lang="en-US" u="sng" dirty="0"/>
              <a:t>Meta analyses </a:t>
            </a:r>
            <a:r>
              <a:rPr lang="en-US" dirty="0"/>
              <a:t>combine data from multiple studies in a formal analysis. Useful where intervention is the same/similar and outcome is standardized</a:t>
            </a:r>
          </a:p>
          <a:p>
            <a:pPr lvl="1"/>
            <a:r>
              <a:rPr lang="en-US" dirty="0"/>
              <a:t>Almost always use transparent process to select studies for inclusion</a:t>
            </a:r>
          </a:p>
          <a:p>
            <a:pPr lvl="1"/>
            <a:r>
              <a:rPr lang="en-US" dirty="0"/>
              <a:t>Better at estimating magnitude of effect for a specific intervention</a:t>
            </a:r>
          </a:p>
          <a:p>
            <a:pPr lvl="1"/>
            <a:r>
              <a:rPr lang="en-US" dirty="0"/>
              <a:t>Transparent about how different pieces of evidence are weighted</a:t>
            </a:r>
          </a:p>
          <a:p>
            <a:pPr marL="114300" indent="0">
              <a:buNone/>
            </a:pPr>
            <a:endParaRPr lang="en-US" sz="400" dirty="0"/>
          </a:p>
          <a:p>
            <a:r>
              <a:rPr lang="en-US" u="sng" dirty="0"/>
              <a:t>Literature reviews </a:t>
            </a:r>
            <a:r>
              <a:rPr lang="en-US" dirty="0"/>
              <a:t>compare results across papers in an area comparing results to theory but without combining data. Traditionally health does more meta analysis, econ more literature reviews.</a:t>
            </a:r>
          </a:p>
          <a:p>
            <a:pPr lvl="1"/>
            <a:r>
              <a:rPr lang="en-US" dirty="0"/>
              <a:t>Better at drawing parallels between papers studying very different policies but which both support a single theory</a:t>
            </a:r>
          </a:p>
          <a:p>
            <a:pPr lvl="1"/>
            <a:r>
              <a:rPr lang="en-US" dirty="0"/>
              <a:t>Ability to draw in different types of evidence (</a:t>
            </a:r>
            <a:r>
              <a:rPr lang="en-US" dirty="0" err="1"/>
              <a:t>eg</a:t>
            </a:r>
            <a:r>
              <a:rPr lang="en-US" dirty="0"/>
              <a:t> descriptive evidence and causal evidence)</a:t>
            </a:r>
          </a:p>
          <a:p>
            <a:pPr lvl="1"/>
            <a:r>
              <a:rPr lang="en-US" dirty="0"/>
              <a:t>Often use judgement about what studies to include </a:t>
            </a:r>
          </a:p>
          <a:p>
            <a:pPr lvl="1"/>
            <a:endParaRPr lang="en-US" sz="400" dirty="0"/>
          </a:p>
          <a:p>
            <a:r>
              <a:rPr lang="en-US" u="sng" dirty="0"/>
              <a:t>Systematic reviews </a:t>
            </a:r>
            <a:r>
              <a:rPr lang="en-US" dirty="0"/>
              <a:t>formal search process and criteria for paper inclusion can be use in meta analysis (standard) or literature reviews. </a:t>
            </a:r>
          </a:p>
          <a:p>
            <a:pPr lvl="1"/>
            <a:r>
              <a:rPr lang="en-US" dirty="0"/>
              <a:t>Downside is reading hundreds of bad studies which is time consuming, good studies can just get lost if criteria are not carefully set and potentially create a psychological bias</a:t>
            </a:r>
          </a:p>
        </p:txBody>
      </p:sp>
    </p:spTree>
    <p:extLst>
      <p:ext uri="{BB962C8B-B14F-4D97-AF65-F5344CB8AC3E}">
        <p14:creationId xmlns:p14="http://schemas.microsoft.com/office/powerpoint/2010/main" val="2414103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7D14-E9E4-45B6-A586-2311A6C2B39E}"/>
              </a:ext>
            </a:extLst>
          </p:cNvPr>
          <p:cNvSpPr>
            <a:spLocks noGrp="1"/>
          </p:cNvSpPr>
          <p:nvPr>
            <p:ph type="title"/>
          </p:nvPr>
        </p:nvSpPr>
        <p:spPr/>
        <p:txBody>
          <a:bodyPr/>
          <a:lstStyle/>
          <a:p>
            <a:r>
              <a:rPr lang="en-US" dirty="0"/>
              <a:t>Conclusion on Generalizability</a:t>
            </a:r>
          </a:p>
        </p:txBody>
      </p:sp>
      <p:sp>
        <p:nvSpPr>
          <p:cNvPr id="4" name="Content Placeholder 1">
            <a:extLst>
              <a:ext uri="{FF2B5EF4-FFF2-40B4-BE49-F238E27FC236}">
                <a16:creationId xmlns:a16="http://schemas.microsoft.com/office/drawing/2014/main" id="{A82C2D36-09B3-41CC-8D13-AFB468A6C510}"/>
              </a:ext>
            </a:extLst>
          </p:cNvPr>
          <p:cNvSpPr>
            <a:spLocks noGrp="1"/>
          </p:cNvSpPr>
          <p:nvPr>
            <p:ph type="body" idx="1"/>
          </p:nvPr>
        </p:nvSpPr>
        <p:spPr>
          <a:xfrm>
            <a:off x="612775" y="1704975"/>
            <a:ext cx="10972800" cy="3981450"/>
          </a:xfrm>
        </p:spPr>
        <p:txBody>
          <a:bodyPr>
            <a:normAutofit/>
          </a:bodyPr>
          <a:lstStyle/>
          <a:p>
            <a:r>
              <a:rPr lang="en-US" sz="2600" dirty="0"/>
              <a:t>If we have enough evidence to act, do we have enough evidence to stop evaluating impact? (always monitor)</a:t>
            </a:r>
          </a:p>
          <a:p>
            <a:pPr lvl="1"/>
            <a:r>
              <a:rPr lang="en-US" sz="2200" dirty="0"/>
              <a:t>we often need to act even when evidence is thin</a:t>
            </a:r>
          </a:p>
          <a:p>
            <a:endParaRPr lang="en-US" sz="400" dirty="0"/>
          </a:p>
          <a:p>
            <a:r>
              <a:rPr lang="en-US" sz="2600" dirty="0"/>
              <a:t>Often big overlap between when have enough evidence to launch big new initiative and when still worth evaluating</a:t>
            </a:r>
          </a:p>
          <a:p>
            <a:pPr lvl="1"/>
            <a:r>
              <a:rPr lang="en-US" sz="2200" dirty="0"/>
              <a:t>Questions may remain about best way to implement</a:t>
            </a:r>
          </a:p>
          <a:p>
            <a:pPr lvl="1"/>
            <a:endParaRPr lang="en-US" sz="400" dirty="0"/>
          </a:p>
          <a:p>
            <a:r>
              <a:rPr lang="en-US" sz="2600" dirty="0"/>
              <a:t>Trade off of between evidence in new areas, vs more on improving evidence on refining a program</a:t>
            </a:r>
          </a:p>
        </p:txBody>
      </p:sp>
    </p:spTree>
    <p:extLst>
      <p:ext uri="{BB962C8B-B14F-4D97-AF65-F5344CB8AC3E}">
        <p14:creationId xmlns:p14="http://schemas.microsoft.com/office/powerpoint/2010/main" val="162027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75FC-AA9D-496E-B139-20AF8967D941}"/>
              </a:ext>
            </a:extLst>
          </p:cNvPr>
          <p:cNvSpPr>
            <a:spLocks noGrp="1"/>
          </p:cNvSpPr>
          <p:nvPr>
            <p:ph type="title"/>
          </p:nvPr>
        </p:nvSpPr>
        <p:spPr/>
        <p:txBody>
          <a:bodyPr/>
          <a:lstStyle/>
          <a:p>
            <a:r>
              <a:rPr lang="en-US" dirty="0"/>
              <a:t>Divergent findings from reviews of education in LICs and MICs</a:t>
            </a:r>
          </a:p>
        </p:txBody>
      </p:sp>
      <p:sp>
        <p:nvSpPr>
          <p:cNvPr id="3" name="Text Placeholder 2">
            <a:extLst>
              <a:ext uri="{FF2B5EF4-FFF2-40B4-BE49-F238E27FC236}">
                <a16:creationId xmlns:a16="http://schemas.microsoft.com/office/drawing/2014/main" id="{48207EA1-DEF5-4DD7-AD33-F277C5AC8FCA}"/>
              </a:ext>
            </a:extLst>
          </p:cNvPr>
          <p:cNvSpPr>
            <a:spLocks noGrp="1"/>
          </p:cNvSpPr>
          <p:nvPr>
            <p:ph type="body" idx="1"/>
          </p:nvPr>
        </p:nvSpPr>
        <p:spPr>
          <a:xfrm>
            <a:off x="525563" y="1321441"/>
            <a:ext cx="11561934" cy="4522009"/>
          </a:xfrm>
        </p:spPr>
        <p:txBody>
          <a:bodyPr/>
          <a:lstStyle/>
          <a:p>
            <a:r>
              <a:rPr lang="en-US" dirty="0"/>
              <a:t>David Evans and Anna Popova 2016, compare results from different reviews of education in LICs and MICs</a:t>
            </a:r>
          </a:p>
          <a:p>
            <a:pPr lvl="1"/>
            <a:r>
              <a:rPr lang="en-US" dirty="0"/>
              <a:t>Highlights challenges in systematically summarizing results from multiple studies</a:t>
            </a:r>
          </a:p>
          <a:p>
            <a:pPr marL="114300" indent="0">
              <a:buNone/>
            </a:pPr>
            <a:endParaRPr lang="en-US" sz="400" dirty="0"/>
          </a:p>
          <a:p>
            <a:r>
              <a:rPr lang="en-US" dirty="0"/>
              <a:t>Patrick McEwan meta analysis of 77 RCTs in education concluded:</a:t>
            </a:r>
          </a:p>
          <a:p>
            <a:pPr lvl="1"/>
            <a:r>
              <a:rPr lang="en-US" dirty="0"/>
              <a:t>Treatments with computers had largest impacts followed by teacher training and smaller class sizes</a:t>
            </a:r>
          </a:p>
          <a:p>
            <a:pPr lvl="1"/>
            <a:r>
              <a:rPr lang="en-US" dirty="0"/>
              <a:t>Deworming and monetary grants smallest effects</a:t>
            </a:r>
          </a:p>
          <a:p>
            <a:pPr lvl="1"/>
            <a:r>
              <a:rPr lang="en-US" dirty="0"/>
              <a:t>Effect of information not robust</a:t>
            </a:r>
          </a:p>
          <a:p>
            <a:pPr lvl="1"/>
            <a:r>
              <a:rPr lang="en-US" dirty="0"/>
              <a:t>Insufficient data to conclude on relative cost-effectiveness</a:t>
            </a:r>
          </a:p>
          <a:p>
            <a:pPr marL="571500" lvl="1" indent="0">
              <a:buNone/>
            </a:pPr>
            <a:endParaRPr lang="en-US" sz="400" dirty="0"/>
          </a:p>
          <a:p>
            <a:r>
              <a:rPr lang="en-US" dirty="0"/>
              <a:t> </a:t>
            </a:r>
            <a:r>
              <a:rPr lang="en-US" dirty="0" err="1"/>
              <a:t>Krishnaratne</a:t>
            </a:r>
            <a:r>
              <a:rPr lang="en-US" dirty="0"/>
              <a:t> et al systematic review for 3ie of RCTs and nonexperimental causal </a:t>
            </a:r>
          </a:p>
          <a:p>
            <a:pPr lvl="1"/>
            <a:r>
              <a:rPr lang="en-US" dirty="0"/>
              <a:t>CCTs have strongest evidence of effectiveness. Count number of +</a:t>
            </a:r>
            <a:r>
              <a:rPr lang="en-US" dirty="0" err="1"/>
              <a:t>ve</a:t>
            </a:r>
            <a:r>
              <a:rPr lang="en-US" dirty="0"/>
              <a:t> studies in different categories</a:t>
            </a:r>
          </a:p>
          <a:p>
            <a:pPr lvl="1"/>
            <a:endParaRPr lang="en-US" sz="400" dirty="0"/>
          </a:p>
          <a:p>
            <a:r>
              <a:rPr lang="en-US" dirty="0"/>
              <a:t>Kremer et al relative </a:t>
            </a:r>
            <a:r>
              <a:rPr lang="en-US" dirty="0" err="1"/>
              <a:t>costeffectiveness</a:t>
            </a:r>
            <a:r>
              <a:rPr lang="en-US" dirty="0"/>
              <a:t> of RCTs</a:t>
            </a:r>
          </a:p>
          <a:p>
            <a:pPr lvl="1"/>
            <a:r>
              <a:rPr lang="en-US" dirty="0"/>
              <a:t>Child health (including deworming) and information on ed returns most cost-effective</a:t>
            </a:r>
          </a:p>
          <a:p>
            <a:pPr lvl="1"/>
            <a:r>
              <a:rPr lang="en-US" dirty="0"/>
              <a:t>Changing pedagogy, including to teach at level of the child consistently effective</a:t>
            </a:r>
          </a:p>
          <a:p>
            <a:pPr lvl="1"/>
            <a:r>
              <a:rPr lang="en-US" dirty="0"/>
              <a:t>Inputs (including class size and technology) on their own are not effective</a:t>
            </a:r>
          </a:p>
        </p:txBody>
      </p:sp>
    </p:spTree>
    <p:extLst>
      <p:ext uri="{BB962C8B-B14F-4D97-AF65-F5344CB8AC3E}">
        <p14:creationId xmlns:p14="http://schemas.microsoft.com/office/powerpoint/2010/main" val="404477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E9B2-8F18-4BD5-8340-5AF728D33449}"/>
              </a:ext>
            </a:extLst>
          </p:cNvPr>
          <p:cNvSpPr>
            <a:spLocks noGrp="1"/>
          </p:cNvSpPr>
          <p:nvPr>
            <p:ph type="title"/>
          </p:nvPr>
        </p:nvSpPr>
        <p:spPr/>
        <p:txBody>
          <a:bodyPr/>
          <a:lstStyle/>
          <a:p>
            <a:r>
              <a:rPr lang="en-US" dirty="0"/>
              <a:t>What explains differences in the headlines?</a:t>
            </a:r>
          </a:p>
        </p:txBody>
      </p:sp>
      <p:sp>
        <p:nvSpPr>
          <p:cNvPr id="3" name="Text Placeholder 2">
            <a:extLst>
              <a:ext uri="{FF2B5EF4-FFF2-40B4-BE49-F238E27FC236}">
                <a16:creationId xmlns:a16="http://schemas.microsoft.com/office/drawing/2014/main" id="{F84E8A18-8DE2-4F0D-98F8-F079F21AEFF0}"/>
              </a:ext>
            </a:extLst>
          </p:cNvPr>
          <p:cNvSpPr>
            <a:spLocks noGrp="1"/>
          </p:cNvSpPr>
          <p:nvPr>
            <p:ph type="body" idx="1"/>
          </p:nvPr>
        </p:nvSpPr>
        <p:spPr>
          <a:xfrm>
            <a:off x="609600" y="1184366"/>
            <a:ext cx="10972800" cy="4235714"/>
          </a:xfrm>
        </p:spPr>
        <p:txBody>
          <a:bodyPr/>
          <a:lstStyle/>
          <a:p>
            <a:r>
              <a:rPr lang="en-US" dirty="0"/>
              <a:t>Put all the authors in a room with policy makers and (most of us) would probably advise similar things</a:t>
            </a:r>
          </a:p>
          <a:p>
            <a:pPr marL="114300" indent="0">
              <a:buNone/>
            </a:pPr>
            <a:endParaRPr lang="en-US" sz="400" dirty="0"/>
          </a:p>
          <a:p>
            <a:r>
              <a:rPr lang="en-US" dirty="0"/>
              <a:t>Evans &amp; Popova highlight difference in studies included (RCTs vs not, those with costs vs not) but even within same studies draw different headline conclusions</a:t>
            </a:r>
          </a:p>
          <a:p>
            <a:pPr marL="114300" indent="0">
              <a:buNone/>
            </a:pPr>
            <a:endParaRPr lang="en-US" sz="400" dirty="0"/>
          </a:p>
          <a:p>
            <a:r>
              <a:rPr lang="en-US" dirty="0"/>
              <a:t>Key difference adjusting for cost: </a:t>
            </a:r>
          </a:p>
          <a:p>
            <a:pPr lvl="1"/>
            <a:r>
              <a:rPr lang="en-US" dirty="0"/>
              <a:t>CCTs have most significant studies but very expensive for education benefit</a:t>
            </a:r>
          </a:p>
          <a:p>
            <a:pPr lvl="1"/>
            <a:r>
              <a:rPr lang="en-US" dirty="0"/>
              <a:t>Better to draw on CCTs as proof of concept that attendance is responsive to cost, then draw on other studies which test small changes in cost (free uniforms, varying CCT size) to show big impact of small changes in cost</a:t>
            </a:r>
          </a:p>
          <a:p>
            <a:pPr marL="571500" lvl="1" indent="0">
              <a:buNone/>
            </a:pPr>
            <a:endParaRPr lang="en-US" sz="400" dirty="0"/>
          </a:p>
          <a:p>
            <a:r>
              <a:rPr lang="en-US" dirty="0"/>
              <a:t>How studies are categorized</a:t>
            </a:r>
          </a:p>
          <a:p>
            <a:pPr lvl="1"/>
            <a:r>
              <a:rPr lang="en-US" dirty="0"/>
              <a:t>McEwan includes everything that has computers in computer category but many studies show giving computers has no effect but adaptive tech is effective. “Tech is good” unhelpful headline</a:t>
            </a:r>
          </a:p>
          <a:p>
            <a:pPr lvl="1"/>
            <a:r>
              <a:rPr lang="en-US" dirty="0"/>
              <a:t>Studies that change pedagogy include teacher training, so put in “training” bucket but no studies showing training in standard pedagogy works</a:t>
            </a:r>
          </a:p>
          <a:p>
            <a:r>
              <a:rPr lang="en-US" dirty="0"/>
              <a:t>Learn more from grouping studies by underlying theory of change</a:t>
            </a:r>
          </a:p>
          <a:p>
            <a:endParaRPr lang="en-US" dirty="0"/>
          </a:p>
        </p:txBody>
      </p:sp>
    </p:spTree>
    <p:extLst>
      <p:ext uri="{BB962C8B-B14F-4D97-AF65-F5344CB8AC3E}">
        <p14:creationId xmlns:p14="http://schemas.microsoft.com/office/powerpoint/2010/main" val="392554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7D02-CD68-4A5D-B96F-B0D391132AE0}"/>
              </a:ext>
            </a:extLst>
          </p:cNvPr>
          <p:cNvSpPr>
            <a:spLocks noGrp="1"/>
          </p:cNvSpPr>
          <p:nvPr>
            <p:ph type="title"/>
          </p:nvPr>
        </p:nvSpPr>
        <p:spPr>
          <a:xfrm>
            <a:off x="612648" y="36388"/>
            <a:ext cx="11335512" cy="974584"/>
          </a:xfrm>
        </p:spPr>
        <p:txBody>
          <a:bodyPr>
            <a:normAutofit/>
          </a:bodyPr>
          <a:lstStyle/>
          <a:p>
            <a:r>
              <a:rPr lang="en-US" dirty="0"/>
              <a:t>Descriptive data is important complement to interpreting causal results</a:t>
            </a:r>
          </a:p>
        </p:txBody>
      </p:sp>
      <p:pic>
        <p:nvPicPr>
          <p:cNvPr id="4" name="Picture 7">
            <a:extLst>
              <a:ext uri="{FF2B5EF4-FFF2-40B4-BE49-F238E27FC236}">
                <a16:creationId xmlns:a16="http://schemas.microsoft.com/office/drawing/2014/main" id="{FD3DC66F-D261-4951-9059-AF3BDBF51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692" y="1388026"/>
            <a:ext cx="3053308" cy="414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a:extLst>
              <a:ext uri="{FF2B5EF4-FFF2-40B4-BE49-F238E27FC236}">
                <a16:creationId xmlns:a16="http://schemas.microsoft.com/office/drawing/2014/main" id="{C3184CB0-88A2-4BC5-94EC-0A5A5D352071}"/>
              </a:ext>
            </a:extLst>
          </p:cNvPr>
          <p:cNvSpPr txBox="1">
            <a:spLocks noGrp="1"/>
          </p:cNvSpPr>
          <p:nvPr>
            <p:ph type="body" idx="1"/>
          </p:nvPr>
        </p:nvSpPr>
        <p:spPr>
          <a:xfrm>
            <a:off x="6278655" y="2941707"/>
            <a:ext cx="2870653" cy="974585"/>
          </a:xfrm>
          <a:prstGeom prst="rect">
            <a:avLst/>
          </a:prstGeom>
          <a:noFill/>
        </p:spPr>
        <p:txBody>
          <a:bodyPr wrap="square" rtlCol="0">
            <a:spAutoFit/>
          </a:bodyPr>
          <a:lstStyle/>
          <a:p>
            <a:pPr marL="114300" indent="0">
              <a:buNone/>
            </a:pPr>
            <a:r>
              <a:rPr lang="en-GB" dirty="0"/>
              <a:t>Children’s learning in grade 9 ranges from grade 3-7</a:t>
            </a:r>
          </a:p>
        </p:txBody>
      </p:sp>
      <p:sp>
        <p:nvSpPr>
          <p:cNvPr id="9" name="Text Placeholder 7">
            <a:extLst>
              <a:ext uri="{FF2B5EF4-FFF2-40B4-BE49-F238E27FC236}">
                <a16:creationId xmlns:a16="http://schemas.microsoft.com/office/drawing/2014/main" id="{90E0CFBE-DD1A-492A-BA90-68907760C546}"/>
              </a:ext>
            </a:extLst>
          </p:cNvPr>
          <p:cNvSpPr txBox="1">
            <a:spLocks/>
          </p:cNvSpPr>
          <p:nvPr/>
        </p:nvSpPr>
        <p:spPr>
          <a:xfrm rot="-5400000">
            <a:off x="-379636" y="1891013"/>
            <a:ext cx="6058759" cy="420588"/>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114300" indent="0">
              <a:buFont typeface="Arial"/>
              <a:buNone/>
            </a:pPr>
            <a:r>
              <a:rPr lang="en-GB" dirty="0"/>
              <a:t>Actual level of learning</a:t>
            </a:r>
          </a:p>
        </p:txBody>
      </p:sp>
      <p:pic>
        <p:nvPicPr>
          <p:cNvPr id="10" name="Picture 4">
            <a:extLst>
              <a:ext uri="{FF2B5EF4-FFF2-40B4-BE49-F238E27FC236}">
                <a16:creationId xmlns:a16="http://schemas.microsoft.com/office/drawing/2014/main" id="{231209AD-3A55-4981-92BE-1ADC837B7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427" y="5395352"/>
            <a:ext cx="6984776" cy="48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Brace 10">
            <a:extLst>
              <a:ext uri="{FF2B5EF4-FFF2-40B4-BE49-F238E27FC236}">
                <a16:creationId xmlns:a16="http://schemas.microsoft.com/office/drawing/2014/main" id="{8753A65E-52CA-4377-A13F-7CD5EBA48D02}"/>
              </a:ext>
            </a:extLst>
          </p:cNvPr>
          <p:cNvSpPr/>
          <p:nvPr/>
        </p:nvSpPr>
        <p:spPr>
          <a:xfrm>
            <a:off x="5755280" y="2871930"/>
            <a:ext cx="288032"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5C2C63AC-E402-415D-972B-640EA6A39859}"/>
              </a:ext>
            </a:extLst>
          </p:cNvPr>
          <p:cNvSpPr txBox="1"/>
          <p:nvPr/>
        </p:nvSpPr>
        <p:spPr>
          <a:xfrm>
            <a:off x="3437503" y="5546426"/>
            <a:ext cx="3024336" cy="400110"/>
          </a:xfrm>
          <a:prstGeom prst="rect">
            <a:avLst/>
          </a:prstGeom>
          <a:noFill/>
        </p:spPr>
        <p:txBody>
          <a:bodyPr wrap="square" rtlCol="0">
            <a:spAutoFit/>
          </a:bodyPr>
          <a:lstStyle/>
          <a:p>
            <a:r>
              <a:rPr lang="en-GB" sz="2000" dirty="0"/>
              <a:t>Grade enrolled in</a:t>
            </a:r>
          </a:p>
        </p:txBody>
      </p:sp>
    </p:spTree>
    <p:extLst>
      <p:ext uri="{BB962C8B-B14F-4D97-AF65-F5344CB8AC3E}">
        <p14:creationId xmlns:p14="http://schemas.microsoft.com/office/powerpoint/2010/main" val="328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a:t>Cost-effectiveness and cost-benefit analysis</a:t>
            </a:r>
          </a:p>
        </p:txBody>
      </p:sp>
    </p:spTree>
    <p:extLst>
      <p:ext uri="{BB962C8B-B14F-4D97-AF65-F5344CB8AC3E}">
        <p14:creationId xmlns:p14="http://schemas.microsoft.com/office/powerpoint/2010/main" val="138575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FE04-64F4-406C-A7B1-CFEC06AC606B}"/>
              </a:ext>
            </a:extLst>
          </p:cNvPr>
          <p:cNvSpPr>
            <a:spLocks noGrp="1"/>
          </p:cNvSpPr>
          <p:nvPr>
            <p:ph type="title"/>
          </p:nvPr>
        </p:nvSpPr>
        <p:spPr/>
        <p:txBody>
          <a:bodyPr/>
          <a:lstStyle/>
          <a:p>
            <a:r>
              <a:rPr lang="en-US"/>
              <a:t>Definitions</a:t>
            </a:r>
          </a:p>
        </p:txBody>
      </p:sp>
      <p:sp>
        <p:nvSpPr>
          <p:cNvPr id="3" name="Text Placeholder 2">
            <a:extLst>
              <a:ext uri="{FF2B5EF4-FFF2-40B4-BE49-F238E27FC236}">
                <a16:creationId xmlns:a16="http://schemas.microsoft.com/office/drawing/2014/main" id="{4D8644E9-FE75-47D1-98FA-A0DDDC45954C}"/>
              </a:ext>
            </a:extLst>
          </p:cNvPr>
          <p:cNvSpPr>
            <a:spLocks noGrp="1"/>
          </p:cNvSpPr>
          <p:nvPr>
            <p:ph type="body" idx="1"/>
          </p:nvPr>
        </p:nvSpPr>
        <p:spPr>
          <a:xfrm>
            <a:off x="612648" y="1704619"/>
            <a:ext cx="7329569" cy="4173667"/>
          </a:xfrm>
        </p:spPr>
        <p:txBody>
          <a:bodyPr/>
          <a:lstStyle/>
          <a:p>
            <a:r>
              <a:rPr lang="en-US" dirty="0"/>
              <a:t>Cost-efficiency</a:t>
            </a:r>
          </a:p>
          <a:p>
            <a:pPr lvl="1"/>
            <a:r>
              <a:rPr lang="en-US" dirty="0"/>
              <a:t>Cost per service provided (</a:t>
            </a:r>
            <a:r>
              <a:rPr lang="en-US" dirty="0" err="1"/>
              <a:t>eg</a:t>
            </a:r>
            <a:r>
              <a:rPr lang="en-US" dirty="0"/>
              <a:t> cash transfer administered, year of latrine access</a:t>
            </a:r>
          </a:p>
          <a:p>
            <a:pPr lvl="1"/>
            <a:r>
              <a:rPr lang="en-US" dirty="0"/>
              <a:t>Possible even when don’t have estimates of effectiveness</a:t>
            </a:r>
          </a:p>
          <a:p>
            <a:pPr marL="571500" lvl="1" indent="0">
              <a:buNone/>
            </a:pPr>
            <a:endParaRPr lang="en-US" sz="400" dirty="0"/>
          </a:p>
          <a:p>
            <a:r>
              <a:rPr lang="en-US" dirty="0"/>
              <a:t>Cost-effectiveness: Q: what is it?</a:t>
            </a:r>
          </a:p>
          <a:p>
            <a:pPr lvl="1"/>
            <a:r>
              <a:rPr lang="en-US" dirty="0"/>
              <a:t>Measures the amount of output for a given expenditure (how many additional years of schooling generated by a program for $100)</a:t>
            </a:r>
          </a:p>
          <a:p>
            <a:pPr lvl="1"/>
            <a:r>
              <a:rPr lang="en-US" dirty="0"/>
              <a:t>Requires a causal estimate of effectiveness</a:t>
            </a:r>
          </a:p>
          <a:p>
            <a:pPr lvl="1"/>
            <a:endParaRPr lang="en-US" sz="400" dirty="0"/>
          </a:p>
          <a:p>
            <a:r>
              <a:rPr lang="en-US" dirty="0"/>
              <a:t>Cost-benefit: Q: what is it?</a:t>
            </a:r>
          </a:p>
          <a:p>
            <a:pPr lvl="1"/>
            <a:r>
              <a:rPr lang="en-US" dirty="0"/>
              <a:t>Ratio of costs vs monetary value of benefits</a:t>
            </a:r>
          </a:p>
          <a:p>
            <a:pPr lvl="1"/>
            <a:r>
              <a:rPr lang="en-US" dirty="0"/>
              <a:t>Best presented as net present value of benefits </a:t>
            </a:r>
          </a:p>
          <a:p>
            <a:pPr lvl="1"/>
            <a:endParaRPr lang="en-US" dirty="0"/>
          </a:p>
        </p:txBody>
      </p:sp>
      <p:pic>
        <p:nvPicPr>
          <p:cNvPr id="5" name="Picture 4">
            <a:extLst>
              <a:ext uri="{FF2B5EF4-FFF2-40B4-BE49-F238E27FC236}">
                <a16:creationId xmlns:a16="http://schemas.microsoft.com/office/drawing/2014/main" id="{C6C3AE10-B57E-4886-9140-08A2AD9310A3}"/>
              </a:ext>
            </a:extLst>
          </p:cNvPr>
          <p:cNvPicPr>
            <a:picLocks noChangeAspect="1"/>
          </p:cNvPicPr>
          <p:nvPr/>
        </p:nvPicPr>
        <p:blipFill>
          <a:blip r:embed="rId2"/>
          <a:stretch>
            <a:fillRect/>
          </a:stretch>
        </p:blipFill>
        <p:spPr>
          <a:xfrm>
            <a:off x="8396696" y="1990651"/>
            <a:ext cx="3549832" cy="2876698"/>
          </a:xfrm>
          <a:prstGeom prst="rect">
            <a:avLst/>
          </a:prstGeom>
        </p:spPr>
      </p:pic>
    </p:spTree>
    <p:extLst>
      <p:ext uri="{BB962C8B-B14F-4D97-AF65-F5344CB8AC3E}">
        <p14:creationId xmlns:p14="http://schemas.microsoft.com/office/powerpoint/2010/main" val="37374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2419-0D7B-4787-B598-3F64F9F7CA96}"/>
              </a:ext>
            </a:extLst>
          </p:cNvPr>
          <p:cNvSpPr>
            <a:spLocks noGrp="1"/>
          </p:cNvSpPr>
          <p:nvPr>
            <p:ph type="title"/>
          </p:nvPr>
        </p:nvSpPr>
        <p:spPr/>
        <p:txBody>
          <a:bodyPr/>
          <a:lstStyle/>
          <a:p>
            <a:r>
              <a:rPr lang="en-US"/>
              <a:t>Why do cost-effectiveness and cost-benefit analysis?</a:t>
            </a:r>
          </a:p>
        </p:txBody>
      </p:sp>
      <p:sp>
        <p:nvSpPr>
          <p:cNvPr id="3" name="Text Placeholder 2">
            <a:extLst>
              <a:ext uri="{FF2B5EF4-FFF2-40B4-BE49-F238E27FC236}">
                <a16:creationId xmlns:a16="http://schemas.microsoft.com/office/drawing/2014/main" id="{B2E9F38B-5081-4028-A669-1181F80E65F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831ED3C-85A8-41D5-9A7F-CE98BC65E58A}"/>
              </a:ext>
            </a:extLst>
          </p:cNvPr>
          <p:cNvPicPr>
            <a:picLocks noChangeAspect="1"/>
          </p:cNvPicPr>
          <p:nvPr/>
        </p:nvPicPr>
        <p:blipFill>
          <a:blip r:embed="rId2"/>
          <a:stretch>
            <a:fillRect/>
          </a:stretch>
        </p:blipFill>
        <p:spPr>
          <a:xfrm>
            <a:off x="0" y="1533427"/>
            <a:ext cx="6103311" cy="3982160"/>
          </a:xfrm>
          <a:prstGeom prst="rect">
            <a:avLst/>
          </a:prstGeom>
        </p:spPr>
      </p:pic>
      <p:pic>
        <p:nvPicPr>
          <p:cNvPr id="7" name="Picture 6">
            <a:extLst>
              <a:ext uri="{FF2B5EF4-FFF2-40B4-BE49-F238E27FC236}">
                <a16:creationId xmlns:a16="http://schemas.microsoft.com/office/drawing/2014/main" id="{E403194A-8B81-4E0F-87ED-825140E68210}"/>
              </a:ext>
            </a:extLst>
          </p:cNvPr>
          <p:cNvPicPr>
            <a:picLocks noChangeAspect="1"/>
          </p:cNvPicPr>
          <p:nvPr/>
        </p:nvPicPr>
        <p:blipFill>
          <a:blip r:embed="rId3"/>
          <a:stretch>
            <a:fillRect/>
          </a:stretch>
        </p:blipFill>
        <p:spPr>
          <a:xfrm>
            <a:off x="5858137" y="1533427"/>
            <a:ext cx="6333864" cy="4153353"/>
          </a:xfrm>
          <a:prstGeom prst="rect">
            <a:avLst/>
          </a:prstGeom>
        </p:spPr>
      </p:pic>
      <p:sp>
        <p:nvSpPr>
          <p:cNvPr id="8" name="TextBox 7">
            <a:extLst>
              <a:ext uri="{FF2B5EF4-FFF2-40B4-BE49-F238E27FC236}">
                <a16:creationId xmlns:a16="http://schemas.microsoft.com/office/drawing/2014/main" id="{E56A9F42-DC4E-4FB7-A81D-E5387CD0CACF}"/>
              </a:ext>
            </a:extLst>
          </p:cNvPr>
          <p:cNvSpPr txBox="1"/>
          <p:nvPr/>
        </p:nvSpPr>
        <p:spPr>
          <a:xfrm>
            <a:off x="9335589" y="5686780"/>
            <a:ext cx="2473234" cy="307777"/>
          </a:xfrm>
          <a:prstGeom prst="rect">
            <a:avLst/>
          </a:prstGeom>
          <a:noFill/>
        </p:spPr>
        <p:txBody>
          <a:bodyPr wrap="square" rtlCol="0">
            <a:spAutoFit/>
          </a:bodyPr>
          <a:lstStyle/>
          <a:p>
            <a:r>
              <a:rPr lang="en-US"/>
              <a:t>Angrist et al 2021</a:t>
            </a:r>
          </a:p>
        </p:txBody>
      </p:sp>
    </p:spTree>
    <p:extLst>
      <p:ext uri="{BB962C8B-B14F-4D97-AF65-F5344CB8AC3E}">
        <p14:creationId xmlns:p14="http://schemas.microsoft.com/office/powerpoint/2010/main" val="4278040811"/>
      </p:ext>
    </p:extLst>
  </p:cSld>
  <p:clrMapOvr>
    <a:masterClrMapping/>
  </p:clrMapOvr>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2136</Words>
  <Application>Microsoft Office PowerPoint</Application>
  <PresentationFormat>Widescreen</PresentationFormat>
  <Paragraphs>261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Century Gothic</vt:lpstr>
      <vt:lpstr>Helvetica Neue</vt:lpstr>
      <vt:lpstr>Calibri</vt:lpstr>
      <vt:lpstr>Franklin Gothic Book</vt:lpstr>
      <vt:lpstr>Arial</vt:lpstr>
      <vt:lpstr>Franklin Gothic Medium</vt:lpstr>
      <vt:lpstr>UChicago Light Background Master</vt:lpstr>
      <vt:lpstr>The Practicalities of Running Randomized Trials: Lecture 16: Generalizability   (plus concluding thoughts on meta analysis and cost-effectiveness)</vt:lpstr>
      <vt:lpstr>Outline</vt:lpstr>
      <vt:lpstr>Meta Analysis vs Literature Reviews</vt:lpstr>
      <vt:lpstr>Divergent findings from reviews of education in LICs and MICs</vt:lpstr>
      <vt:lpstr>What explains differences in the headlines?</vt:lpstr>
      <vt:lpstr>Descriptive data is important complement to interpreting causal results</vt:lpstr>
      <vt:lpstr>Cost-effectiveness and cost-benefit analysis</vt:lpstr>
      <vt:lpstr>Definitions</vt:lpstr>
      <vt:lpstr>Why do cost-effectiveness and cost-benefit analysis?</vt:lpstr>
      <vt:lpstr>Challenges in doing cost-effectiveness</vt:lpstr>
      <vt:lpstr>Challenges in doing cost-effectiveness</vt:lpstr>
      <vt:lpstr>Cost-benefit analysis</vt:lpstr>
      <vt:lpstr>Cost-benefit analysis</vt:lpstr>
      <vt:lpstr>Generalizability</vt:lpstr>
      <vt:lpstr>The Challenge of Using Evidence </vt:lpstr>
      <vt:lpstr>The Challenge of Using Evidence II</vt:lpstr>
      <vt:lpstr>Structured Approach to Using Evidence</vt:lpstr>
      <vt:lpstr>Immunization in India</vt:lpstr>
      <vt:lpstr>Number of Immunizations per Child</vt:lpstr>
      <vt:lpstr>Viewing Evidence in Isolation</vt:lpstr>
      <vt:lpstr>PowerPoint Presentation</vt:lpstr>
      <vt:lpstr>Descriptive Local Evidence Informs our Hypothesis of Local Drivers</vt:lpstr>
      <vt:lpstr>Generalized Evidence: People Suffer from Present Bias</vt:lpstr>
      <vt:lpstr>Small Incentives Have Large Effects</vt:lpstr>
      <vt:lpstr>Price Sensitivity of Preventative Health</vt:lpstr>
      <vt:lpstr>Price Sensitivity Suggests Behavioral Bias</vt:lpstr>
      <vt:lpstr>Local Implementation Methods will Vary</vt:lpstr>
      <vt:lpstr>PowerPoint Presentation</vt:lpstr>
      <vt:lpstr>Conclusion on Generalizability</vt:lpstr>
      <vt:lpstr>Conclusion on Generalizability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Schinker</dc:creator>
  <cp:lastModifiedBy>Rachel Glennerster</cp:lastModifiedBy>
  <cp:revision>2</cp:revision>
  <dcterms:created xsi:type="dcterms:W3CDTF">2018-09-26T14:38:51Z</dcterms:created>
  <dcterms:modified xsi:type="dcterms:W3CDTF">2021-11-17T03:56:04Z</dcterms:modified>
</cp:coreProperties>
</file>