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746" r:id="rId3"/>
    <p:sldId id="752" r:id="rId4"/>
    <p:sldId id="747" r:id="rId5"/>
    <p:sldId id="748" r:id="rId6"/>
    <p:sldId id="749" r:id="rId7"/>
    <p:sldId id="750" r:id="rId8"/>
    <p:sldId id="753" r:id="rId9"/>
    <p:sldId id="331" r:id="rId10"/>
    <p:sldId id="332" r:id="rId11"/>
    <p:sldId id="333" r:id="rId12"/>
    <p:sldId id="334" r:id="rId13"/>
    <p:sldId id="754" r:id="rId14"/>
    <p:sldId id="751" r:id="rId15"/>
    <p:sldId id="756" r:id="rId16"/>
    <p:sldId id="757" r:id="rId17"/>
    <p:sldId id="758" r:id="rId18"/>
    <p:sldId id="759" r:id="rId19"/>
    <p:sldId id="760" r:id="rId20"/>
  </p:sldIdLst>
  <p:sldSz cx="12192000" cy="6858000"/>
  <p:notesSz cx="6985000" cy="9283700"/>
  <p:embeddedFontLst>
    <p:embeddedFont>
      <p:font typeface="Calibri" panose="020F050202020403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hy9l5FQ2FdhfWoo82LAbHegheq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Glennerster" initials="RG" lastIdx="1" clrIdx="0">
    <p:extLst>
      <p:ext uri="{19B8F6BF-5375-455C-9EA6-DF929625EA0E}">
        <p15:presenceInfo xmlns:p15="http://schemas.microsoft.com/office/powerpoint/2012/main" userId="S::rglennerster@UCHICAGO.EDU::22b29f2c-3762-428c-af7d-34ec02830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3B7BF-39F3-46E3-B787-49AAC39EBB6D}" v="17" dt="2021-11-01T01:26:34.190"/>
    <p1510:client id="{D8B1E5F4-A4A9-4C01-AFEF-EABFB93B7531}" v="1420" dt="2021-10-31T19:05:00.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lennerster" userId="22b29f2c-3762-428c-af7d-34ec02830929" providerId="ADAL" clId="{0143B7BF-39F3-46E3-B787-49AAC39EBB6D}"/>
    <pc:docChg chg="custSel delSld modSld">
      <pc:chgData name="Rachel Glennerster" userId="22b29f2c-3762-428c-af7d-34ec02830929" providerId="ADAL" clId="{0143B7BF-39F3-46E3-B787-49AAC39EBB6D}" dt="2021-11-01T01:26:34.190" v="1481"/>
      <pc:docMkLst>
        <pc:docMk/>
      </pc:docMkLst>
      <pc:sldChg chg="del">
        <pc:chgData name="Rachel Glennerster" userId="22b29f2c-3762-428c-af7d-34ec02830929" providerId="ADAL" clId="{0143B7BF-39F3-46E3-B787-49AAC39EBB6D}" dt="2021-11-01T01:25:38.528" v="1475" actId="47"/>
        <pc:sldMkLst>
          <pc:docMk/>
          <pc:sldMk cId="2165611109" sldId="335"/>
        </pc:sldMkLst>
      </pc:sldChg>
      <pc:sldChg chg="modSp mod">
        <pc:chgData name="Rachel Glennerster" userId="22b29f2c-3762-428c-af7d-34ec02830929" providerId="ADAL" clId="{0143B7BF-39F3-46E3-B787-49AAC39EBB6D}" dt="2021-10-31T19:12:15.006" v="0" actId="313"/>
        <pc:sldMkLst>
          <pc:docMk/>
          <pc:sldMk cId="3401115772" sldId="746"/>
        </pc:sldMkLst>
        <pc:spChg chg="mod">
          <ac:chgData name="Rachel Glennerster" userId="22b29f2c-3762-428c-af7d-34ec02830929" providerId="ADAL" clId="{0143B7BF-39F3-46E3-B787-49AAC39EBB6D}" dt="2021-10-31T19:12:15.006" v="0" actId="313"/>
          <ac:spMkLst>
            <pc:docMk/>
            <pc:sldMk cId="3401115772" sldId="746"/>
            <ac:spMk id="3" creationId="{D34C5107-9344-4D43-AFFF-EB99A7A5B0A5}"/>
          </ac:spMkLst>
        </pc:spChg>
      </pc:sldChg>
      <pc:sldChg chg="modAnim">
        <pc:chgData name="Rachel Glennerster" userId="22b29f2c-3762-428c-af7d-34ec02830929" providerId="ADAL" clId="{0143B7BF-39F3-46E3-B787-49AAC39EBB6D}" dt="2021-10-31T19:12:31.691" v="1"/>
        <pc:sldMkLst>
          <pc:docMk/>
          <pc:sldMk cId="1488535299" sldId="747"/>
        </pc:sldMkLst>
      </pc:sldChg>
      <pc:sldChg chg="modSp mod modAnim">
        <pc:chgData name="Rachel Glennerster" userId="22b29f2c-3762-428c-af7d-34ec02830929" providerId="ADAL" clId="{0143B7BF-39F3-46E3-B787-49AAC39EBB6D}" dt="2021-10-31T19:13:11.025" v="15" actId="20577"/>
        <pc:sldMkLst>
          <pc:docMk/>
          <pc:sldMk cId="3389887472" sldId="749"/>
        </pc:sldMkLst>
        <pc:spChg chg="mod">
          <ac:chgData name="Rachel Glennerster" userId="22b29f2c-3762-428c-af7d-34ec02830929" providerId="ADAL" clId="{0143B7BF-39F3-46E3-B787-49AAC39EBB6D}" dt="2021-10-31T19:13:11.025" v="15" actId="20577"/>
          <ac:spMkLst>
            <pc:docMk/>
            <pc:sldMk cId="3389887472" sldId="749"/>
            <ac:spMk id="3" creationId="{42D18463-91F4-4CBE-9D80-DB3958C4722E}"/>
          </ac:spMkLst>
        </pc:spChg>
      </pc:sldChg>
      <pc:sldChg chg="modSp mod">
        <pc:chgData name="Rachel Glennerster" userId="22b29f2c-3762-428c-af7d-34ec02830929" providerId="ADAL" clId="{0143B7BF-39F3-46E3-B787-49AAC39EBB6D}" dt="2021-11-01T01:22:32.459" v="1474" actId="255"/>
        <pc:sldMkLst>
          <pc:docMk/>
          <pc:sldMk cId="4253563329" sldId="750"/>
        </pc:sldMkLst>
        <pc:spChg chg="mod">
          <ac:chgData name="Rachel Glennerster" userId="22b29f2c-3762-428c-af7d-34ec02830929" providerId="ADAL" clId="{0143B7BF-39F3-46E3-B787-49AAC39EBB6D}" dt="2021-11-01T01:22:32.459" v="1474" actId="255"/>
          <ac:spMkLst>
            <pc:docMk/>
            <pc:sldMk cId="4253563329" sldId="750"/>
            <ac:spMk id="3" creationId="{D1DECD71-7859-4BBD-9A86-55FDC3B204AC}"/>
          </ac:spMkLst>
        </pc:spChg>
      </pc:sldChg>
      <pc:sldChg chg="del">
        <pc:chgData name="Rachel Glennerster" userId="22b29f2c-3762-428c-af7d-34ec02830929" providerId="ADAL" clId="{0143B7BF-39F3-46E3-B787-49AAC39EBB6D}" dt="2021-11-01T01:25:40.188" v="1476" actId="47"/>
        <pc:sldMkLst>
          <pc:docMk/>
          <pc:sldMk cId="3830147340" sldId="755"/>
        </pc:sldMkLst>
      </pc:sldChg>
      <pc:sldChg chg="modSp modAnim">
        <pc:chgData name="Rachel Glennerster" userId="22b29f2c-3762-428c-af7d-34ec02830929" providerId="ADAL" clId="{0143B7BF-39F3-46E3-B787-49AAC39EBB6D}" dt="2021-11-01T01:26:34.190" v="1481"/>
        <pc:sldMkLst>
          <pc:docMk/>
          <pc:sldMk cId="2514167113" sldId="760"/>
        </pc:sldMkLst>
        <pc:spChg chg="mod">
          <ac:chgData name="Rachel Glennerster" userId="22b29f2c-3762-428c-af7d-34ec02830929" providerId="ADAL" clId="{0143B7BF-39F3-46E3-B787-49AAC39EBB6D}" dt="2021-11-01T01:26:25.473" v="1480" actId="20577"/>
          <ac:spMkLst>
            <pc:docMk/>
            <pc:sldMk cId="2514167113" sldId="760"/>
            <ac:spMk id="3" creationId="{36BAEF7A-3AF1-4748-8671-C789AAF1EA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4dffceba_0_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4dffceba_0_0:notes"/>
          <p:cNvSpPr txBox="1">
            <a:spLocks noGrp="1"/>
          </p:cNvSpPr>
          <p:nvPr>
            <p:ph type="body" idx="1"/>
          </p:nvPr>
        </p:nvSpPr>
        <p:spPr>
          <a:xfrm>
            <a:off x="698500" y="4467225"/>
            <a:ext cx="5588100" cy="365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5f4dffceba_0_0:notes"/>
          <p:cNvSpPr txBox="1">
            <a:spLocks noGrp="1"/>
          </p:cNvSpPr>
          <p:nvPr>
            <p:ph type="sldNum" idx="12"/>
          </p:nvPr>
        </p:nvSpPr>
        <p:spPr>
          <a:xfrm>
            <a:off x="3956050" y="8818563"/>
            <a:ext cx="30273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16" name="Google Shape;16;p2"/>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17" name="Google Shape;17;p2"/>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8" name="Google Shape;18;p2"/>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19" name="Google Shape;19;p2"/>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with Subtitle (No Subtitle or Header Line)">
  <p:cSld name="Title and Content with Subtitle (No Subtitle or Header Line)">
    <p:spTree>
      <p:nvGrpSpPr>
        <p:cNvPr id="1" name="Shape 113"/>
        <p:cNvGrpSpPr/>
        <p:nvPr/>
      </p:nvGrpSpPr>
      <p:grpSpPr>
        <a:xfrm>
          <a:off x="0" y="0"/>
          <a:ext cx="0" cy="0"/>
          <a:chOff x="0" y="0"/>
          <a:chExt cx="0" cy="0"/>
        </a:xfrm>
      </p:grpSpPr>
      <p:sp>
        <p:nvSpPr>
          <p:cNvPr id="114" name="Google Shape;114;p14"/>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5" name="Google Shape;115;p14"/>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with Subtitle (No Header Line)">
  <p:cSld name="Title and Content with Subtitle (No Header Line)">
    <p:spTree>
      <p:nvGrpSpPr>
        <p:cNvPr id="1" name="Shape 117"/>
        <p:cNvGrpSpPr/>
        <p:nvPr/>
      </p:nvGrpSpPr>
      <p:grpSpPr>
        <a:xfrm>
          <a:off x="0" y="0"/>
          <a:ext cx="0" cy="0"/>
          <a:chOff x="0" y="0"/>
          <a:chExt cx="0" cy="0"/>
        </a:xfrm>
      </p:grpSpPr>
      <p:sp>
        <p:nvSpPr>
          <p:cNvPr id="118" name="Google Shape;118;p1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9" name="Google Shape;119;p1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5"/>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ntent Rows (No Subtitle or Header Line)">
  <p:cSld name="Title and Two Content Rows (No Subtitle or Header Line)">
    <p:spTree>
      <p:nvGrpSpPr>
        <p:cNvPr id="1" name="Shape 122"/>
        <p:cNvGrpSpPr/>
        <p:nvPr/>
      </p:nvGrpSpPr>
      <p:grpSpPr>
        <a:xfrm>
          <a:off x="0" y="0"/>
          <a:ext cx="0" cy="0"/>
          <a:chOff x="0" y="0"/>
          <a:chExt cx="0" cy="0"/>
        </a:xfrm>
      </p:grpSpPr>
      <p:sp>
        <p:nvSpPr>
          <p:cNvPr id="123" name="Google Shape;123;p1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4" name="Google Shape;124;p1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6"/>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ntent Rows with Subtitle (No Header Line)">
  <p:cSld name="Title and Two Content Rows with Subtitle (No Header Line)">
    <p:spTree>
      <p:nvGrpSpPr>
        <p:cNvPr id="1" name="Shape 127"/>
        <p:cNvGrpSpPr/>
        <p:nvPr/>
      </p:nvGrpSpPr>
      <p:grpSpPr>
        <a:xfrm>
          <a:off x="0" y="0"/>
          <a:ext cx="0" cy="0"/>
          <a:chOff x="0" y="0"/>
          <a:chExt cx="0" cy="0"/>
        </a:xfrm>
      </p:grpSpPr>
      <p:sp>
        <p:nvSpPr>
          <p:cNvPr id="128" name="Google Shape;128;p1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9" name="Google Shape;129;p1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7"/>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2" name="Google Shape;132;p17"/>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ntent Columns (No Subtitles or Header Line)">
  <p:cSld name="Title and Two Content Columns (No Subtitles or Header Line)">
    <p:spTree>
      <p:nvGrpSpPr>
        <p:cNvPr id="1" name="Shape 133"/>
        <p:cNvGrpSpPr/>
        <p:nvPr/>
      </p:nvGrpSpPr>
      <p:grpSpPr>
        <a:xfrm>
          <a:off x="0" y="0"/>
          <a:ext cx="0" cy="0"/>
          <a:chOff x="0" y="0"/>
          <a:chExt cx="0" cy="0"/>
        </a:xfrm>
      </p:grpSpPr>
      <p:sp>
        <p:nvSpPr>
          <p:cNvPr id="134" name="Google Shape;134;p1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35" name="Google Shape;135;p1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7" name="Google Shape;137;p18"/>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ntent Columns with Subtitles (No Header Line)">
  <p:cSld name="Title and Two Content Columns with Subtitles (No Header Line)">
    <p:spTree>
      <p:nvGrpSpPr>
        <p:cNvPr id="1" name="Shape 138"/>
        <p:cNvGrpSpPr/>
        <p:nvPr/>
      </p:nvGrpSpPr>
      <p:grpSpPr>
        <a:xfrm>
          <a:off x="0" y="0"/>
          <a:ext cx="0" cy="0"/>
          <a:chOff x="0" y="0"/>
          <a:chExt cx="0" cy="0"/>
        </a:xfrm>
      </p:grpSpPr>
      <p:sp>
        <p:nvSpPr>
          <p:cNvPr id="139" name="Google Shape;139;p1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0" name="Google Shape;140;p19"/>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9"/>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9"/>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9"/>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No Header Line)">
  <p:cSld name="Title Only (No Header Line)">
    <p:spTree>
      <p:nvGrpSpPr>
        <p:cNvPr id="1" name="Shape 145"/>
        <p:cNvGrpSpPr/>
        <p:nvPr/>
      </p:nvGrpSpPr>
      <p:grpSpPr>
        <a:xfrm>
          <a:off x="0" y="0"/>
          <a:ext cx="0" cy="0"/>
          <a:chOff x="0" y="0"/>
          <a:chExt cx="0" cy="0"/>
        </a:xfrm>
      </p:grpSpPr>
      <p:sp>
        <p:nvSpPr>
          <p:cNvPr id="146" name="Google Shape;146;p2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7" name="Google Shape;147;p2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Header Line)" type="blank">
  <p:cSld name="BLANK">
    <p:spTree>
      <p:nvGrpSpPr>
        <p:cNvPr id="1" name="Shape 148"/>
        <p:cNvGrpSpPr/>
        <p:nvPr/>
      </p:nvGrpSpPr>
      <p:grpSpPr>
        <a:xfrm>
          <a:off x="0" y="0"/>
          <a:ext cx="0" cy="0"/>
          <a:chOff x="0" y="0"/>
          <a:chExt cx="0" cy="0"/>
        </a:xfrm>
      </p:grpSpPr>
      <p:sp>
        <p:nvSpPr>
          <p:cNvPr id="149" name="Google Shape;149;p2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ntent Columns Alternate (No Header Line)" type="objTx">
  <p:cSld name="OBJECT_WITH_CAPTION_TEXT">
    <p:spTree>
      <p:nvGrpSpPr>
        <p:cNvPr id="1" name="Shape 150"/>
        <p:cNvGrpSpPr/>
        <p:nvPr/>
      </p:nvGrpSpPr>
      <p:grpSpPr>
        <a:xfrm>
          <a:off x="0" y="0"/>
          <a:ext cx="0" cy="0"/>
          <a:chOff x="0" y="0"/>
          <a:chExt cx="0" cy="0"/>
        </a:xfrm>
      </p:grpSpPr>
      <p:sp>
        <p:nvSpPr>
          <p:cNvPr id="151" name="Google Shape;151;p22"/>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body" idx="1"/>
          </p:nvPr>
        </p:nvSpPr>
        <p:spPr>
          <a:xfrm>
            <a:off x="4766733" y="273075"/>
            <a:ext cx="6815667" cy="5853113"/>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30200" algn="l">
              <a:spcBef>
                <a:spcPts val="320"/>
              </a:spcBef>
              <a:spcAft>
                <a:spcPts val="0"/>
              </a:spcAft>
              <a:buClr>
                <a:schemeClr val="dk1"/>
              </a:buClr>
              <a:buSzPts val="1600"/>
              <a:buChar char="–"/>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4" name="Google Shape;154;p22"/>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with Title and Content (No Header Line)" type="picTx">
  <p:cSld name="PICTURE_WITH_CAPTION_TEXT">
    <p:spTree>
      <p:nvGrpSpPr>
        <p:cNvPr id="1" name="Shape 155"/>
        <p:cNvGrpSpPr/>
        <p:nvPr/>
      </p:nvGrpSpPr>
      <p:grpSpPr>
        <a:xfrm>
          <a:off x="0" y="0"/>
          <a:ext cx="0" cy="0"/>
          <a:chOff x="0" y="0"/>
          <a:chExt cx="0" cy="0"/>
        </a:xfrm>
      </p:grpSpPr>
      <p:sp>
        <p:nvSpPr>
          <p:cNvPr id="156" name="Google Shape;156;p2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7" name="Google Shape;157;p23"/>
          <p:cNvSpPr txBox="1">
            <a:spLocks noGrp="1"/>
          </p:cNvSpPr>
          <p:nvPr>
            <p:ph type="title"/>
          </p:nvPr>
        </p:nvSpPr>
        <p:spPr>
          <a:xfrm>
            <a:off x="2389717" y="4502024"/>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a:spLocks noGrp="1"/>
          </p:cNvSpPr>
          <p:nvPr>
            <p:ph type="pic" idx="2"/>
          </p:nvPr>
        </p:nvSpPr>
        <p:spPr>
          <a:xfrm>
            <a:off x="2389717" y="314199"/>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9" name="Google Shape;159;p23"/>
          <p:cNvSpPr txBox="1">
            <a:spLocks noGrp="1"/>
          </p:cNvSpPr>
          <p:nvPr>
            <p:ph type="body" idx="1"/>
          </p:nvPr>
        </p:nvSpPr>
        <p:spPr>
          <a:xfrm>
            <a:off x="2389717" y="5068762"/>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B (No Header Line)" type="secHead">
  <p:cSld name="SECTION_HEADER">
    <p:spTree>
      <p:nvGrpSpPr>
        <p:cNvPr id="1" name="Shape 32"/>
        <p:cNvGrpSpPr/>
        <p:nvPr/>
      </p:nvGrpSpPr>
      <p:grpSpPr>
        <a:xfrm>
          <a:off x="0" y="0"/>
          <a:ext cx="0" cy="0"/>
          <a:chOff x="0" y="0"/>
          <a:chExt cx="0" cy="0"/>
        </a:xfrm>
      </p:grpSpPr>
      <p:sp>
        <p:nvSpPr>
          <p:cNvPr id="33" name="Google Shape;33;p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o Subtitle)">
  <p:cSld name="Title and Content (No Subtitle)">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38" name="Google Shape;38;p6"/>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39" name="Google Shape;39;p6"/>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0" name="Google Shape;40;p6"/>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41" name="Google Shape;41;p6"/>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42" name="Google Shape;42;p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with Subtitle">
  <p:cSld name="Title and Content with Subtitle">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47" name="Google Shape;47;p7"/>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48" name="Google Shape;48;p7"/>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9" name="Google Shape;49;p7"/>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50" name="Google Shape;50;p7"/>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51" name="Google Shape;51;p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52" name="Google Shape;52;p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ntent Rows (No Subtitle)">
  <p:cSld name="Title and Two Content Rows (No Subtitle)">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57" name="Google Shape;57;p8"/>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58" name="Google Shape;58;p8"/>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59" name="Google Shape;59;p8"/>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60" name="Google Shape;60;p8"/>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61" name="Google Shape;61;p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62" name="Google Shape;62;p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ntent Rows with Subtitle">
  <p:cSld name="Title and Two Content Rows with Subtitle">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67" name="Google Shape;67;p9"/>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68" name="Google Shape;68;p9"/>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69" name="Google Shape;69;p9"/>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70" name="Google Shape;70;p9"/>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71" name="Google Shape;71;p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72" name="Google Shape;72;p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9"/>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ntent Columns (No Subtitles)">
  <p:cSld name="Title and Two Content Columns (No Subtitles)">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78" name="Google Shape;78;p10"/>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79" name="Google Shape;79;p10"/>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80" name="Google Shape;80;p10"/>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81" name="Google Shape;81;p10"/>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82" name="Google Shape;82;p1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83" name="Google Shape;83;p1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10"/>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ntent Columns with Subtitles">
  <p:cSld name="Title and Two Content Columns with Subtitles">
    <p:spTree>
      <p:nvGrpSpPr>
        <p:cNvPr id="1" name="Shape 86"/>
        <p:cNvGrpSpPr/>
        <p:nvPr/>
      </p:nvGrpSpPr>
      <p:grpSpPr>
        <a:xfrm>
          <a:off x="0" y="0"/>
          <a:ext cx="0" cy="0"/>
          <a:chOff x="0" y="0"/>
          <a:chExt cx="0" cy="0"/>
        </a:xfrm>
      </p:grpSpPr>
      <p:pic>
        <p:nvPicPr>
          <p:cNvPr id="87" name="Google Shape;87;p11"/>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88" name="Google Shape;88;p11"/>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89" name="Google Shape;89;p11"/>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90" name="Google Shape;90;p11"/>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91" name="Google Shape;91;p11"/>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92" name="Google Shape;92;p1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93" name="Google Shape;93;p1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11"/>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11"/>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1"/>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
        <p:cNvGrpSpPr/>
        <p:nvPr/>
      </p:nvGrpSpPr>
      <p:grpSpPr>
        <a:xfrm>
          <a:off x="0" y="0"/>
          <a:ext cx="0" cy="0"/>
          <a:chOff x="0" y="0"/>
          <a:chExt cx="0" cy="0"/>
        </a:xfrm>
      </p:grpSpPr>
      <p:pic>
        <p:nvPicPr>
          <p:cNvPr id="107" name="Google Shape;107;p13"/>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108" name="Google Shape;108;p13"/>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109" name="Google Shape;109;p13"/>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110" name="Google Shape;110;p13"/>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11" name="Google Shape;111;p13"/>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112" name="Google Shape;112;p1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7848" y="36576"/>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612650" y="1308173"/>
            <a:ext cx="10972800" cy="3818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6021388"/>
            <a:ext cx="12203113" cy="876300"/>
          </a:xfrm>
          <a:prstGeom prst="rect">
            <a:avLst/>
          </a:prstGeom>
          <a:solidFill>
            <a:srgbClr val="8E1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userDrawn="1"/>
        </p:nvPicPr>
        <p:blipFill rotWithShape="1">
          <a:blip r:embed="rId21">
            <a:alphaModFix/>
          </a:blip>
          <a:srcRect t="1" r="57212" b="5679"/>
          <a:stretch/>
        </p:blipFill>
        <p:spPr>
          <a:xfrm>
            <a:off x="168733" y="6051300"/>
            <a:ext cx="2787531" cy="770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f4dffceba_0_0"/>
          <p:cNvSpPr txBox="1">
            <a:spLocks noGrp="1"/>
          </p:cNvSpPr>
          <p:nvPr>
            <p:ph type="ctr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The Practicalities of Running Randomized Trials:</a:t>
            </a:r>
            <a:br>
              <a:rPr lang="en-US" dirty="0"/>
            </a:br>
            <a:r>
              <a:rPr lang="en-US" dirty="0"/>
              <a:t>Lecture 11: Threats to a Valid Experiment</a:t>
            </a:r>
            <a:endParaRPr dirty="0"/>
          </a:p>
        </p:txBody>
      </p:sp>
      <p:sp>
        <p:nvSpPr>
          <p:cNvPr id="166" name="Google Shape;166;g5f4dffceba_0_0"/>
          <p:cNvSpPr txBox="1">
            <a:spLocks noGrp="1"/>
          </p:cNvSpPr>
          <p:nvPr>
            <p:ph type="subTitle" idx="1"/>
          </p:nvPr>
        </p:nvSpPr>
        <p:spPr>
          <a:xfrm>
            <a:off x="1828800" y="3648076"/>
            <a:ext cx="8534400" cy="17526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a:t>Rachel Glennerster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BEB5-15CF-43AF-A741-DF9AA3D97C02}"/>
              </a:ext>
            </a:extLst>
          </p:cNvPr>
          <p:cNvSpPr>
            <a:spLocks noGrp="1"/>
          </p:cNvSpPr>
          <p:nvPr>
            <p:ph type="title"/>
          </p:nvPr>
        </p:nvSpPr>
        <p:spPr/>
        <p:txBody>
          <a:bodyPr>
            <a:normAutofit/>
          </a:bodyPr>
          <a:lstStyle/>
          <a:p>
            <a:r>
              <a:rPr lang="en-US" dirty="0"/>
              <a:t>Containing spillovers by randomizing at a higher level</a:t>
            </a:r>
          </a:p>
        </p:txBody>
      </p:sp>
      <p:pic>
        <p:nvPicPr>
          <p:cNvPr id="32" name="Picture 31" descr="Icon&#10;&#10;Description automatically generated">
            <a:extLst>
              <a:ext uri="{FF2B5EF4-FFF2-40B4-BE49-F238E27FC236}">
                <a16:creationId xmlns:a16="http://schemas.microsoft.com/office/drawing/2014/main" id="{A485F00E-9D30-4B43-8CAE-128578A4BB39}"/>
              </a:ext>
            </a:extLst>
          </p:cNvPr>
          <p:cNvPicPr>
            <a:picLocks noChangeAspect="1"/>
          </p:cNvPicPr>
          <p:nvPr/>
        </p:nvPicPr>
        <p:blipFill rotWithShape="1">
          <a:blip r:embed="rId2"/>
          <a:srcRect l="98663" r="-103082" b="-4419"/>
          <a:stretch/>
        </p:blipFill>
        <p:spPr>
          <a:xfrm>
            <a:off x="1181993" y="1224241"/>
            <a:ext cx="1385025" cy="1426680"/>
          </a:xfrm>
          <a:prstGeom prst="rect">
            <a:avLst/>
          </a:prstGeom>
        </p:spPr>
      </p:pic>
      <p:sp>
        <p:nvSpPr>
          <p:cNvPr id="14" name="Content Placeholder 2">
            <a:extLst>
              <a:ext uri="{FF2B5EF4-FFF2-40B4-BE49-F238E27FC236}">
                <a16:creationId xmlns:a16="http://schemas.microsoft.com/office/drawing/2014/main" id="{8CE5A336-205D-5D4F-B607-BBB1123E1832}"/>
              </a:ext>
            </a:extLst>
          </p:cNvPr>
          <p:cNvSpPr txBox="1">
            <a:spLocks/>
          </p:cNvSpPr>
          <p:nvPr/>
        </p:nvSpPr>
        <p:spPr>
          <a:xfrm>
            <a:off x="612648" y="1469822"/>
            <a:ext cx="11160252" cy="233348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r>
              <a:rPr lang="en-US" dirty="0"/>
              <a:t>In our child feeding example, we can contain spillovers within treatment group by randomizing by school</a:t>
            </a:r>
          </a:p>
          <a:p>
            <a:pPr marL="0" indent="0">
              <a:buFont typeface="Arial"/>
              <a:buNone/>
            </a:pPr>
            <a:r>
              <a:rPr lang="en-US" sz="1000" dirty="0"/>
              <a:t> </a:t>
            </a:r>
          </a:p>
          <a:p>
            <a:r>
              <a:rPr lang="en-US" dirty="0"/>
              <a:t>Treatment child has no need to share with friends, or if does its within treatment group</a:t>
            </a:r>
          </a:p>
          <a:p>
            <a:endParaRPr lang="en-US" sz="900" dirty="0"/>
          </a:p>
          <a:p>
            <a:r>
              <a:rPr lang="en-US" dirty="0"/>
              <a:t>Comparison child has no lunch to share with friends</a:t>
            </a:r>
          </a:p>
          <a:p>
            <a:endParaRPr lang="en-US" sz="900" dirty="0"/>
          </a:p>
          <a:p>
            <a:r>
              <a:rPr lang="en-US" dirty="0"/>
              <a:t>Randomizing at level of school solves the problem</a:t>
            </a:r>
          </a:p>
          <a:p>
            <a:pPr lvl="1"/>
            <a:endParaRPr lang="en-US" sz="800" dirty="0"/>
          </a:p>
          <a:p>
            <a:endParaRPr lang="en-US" dirty="0"/>
          </a:p>
        </p:txBody>
      </p:sp>
      <p:sp>
        <p:nvSpPr>
          <p:cNvPr id="15" name="Rectangle 14">
            <a:extLst>
              <a:ext uri="{FF2B5EF4-FFF2-40B4-BE49-F238E27FC236}">
                <a16:creationId xmlns:a16="http://schemas.microsoft.com/office/drawing/2014/main" id="{F18D0A31-35D3-4141-8F58-0C9E9BE321E7}"/>
              </a:ext>
            </a:extLst>
          </p:cNvPr>
          <p:cNvSpPr/>
          <p:nvPr/>
        </p:nvSpPr>
        <p:spPr>
          <a:xfrm>
            <a:off x="1181993" y="3832020"/>
            <a:ext cx="1828800" cy="19613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Users\rglennerster\AppData\Local\Microsoft\Windows\Temporary Internet Files\Content.IE5\OGZ738MX\woman2.png">
            <a:extLst>
              <a:ext uri="{FF2B5EF4-FFF2-40B4-BE49-F238E27FC236}">
                <a16:creationId xmlns:a16="http://schemas.microsoft.com/office/drawing/2014/main" id="{C0C89949-411E-464F-B11E-A25FD7464269}"/>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6228" y="3880944"/>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60B1487B-75EF-3C46-ABF4-1D6C9D024502}"/>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2486" y="4077600"/>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C:\Users\rglennerster\AppData\Local\Microsoft\Windows\Temporary Internet Files\Content.IE5\OGZ738MX\woman2.png">
            <a:extLst>
              <a:ext uri="{FF2B5EF4-FFF2-40B4-BE49-F238E27FC236}">
                <a16:creationId xmlns:a16="http://schemas.microsoft.com/office/drawing/2014/main" id="{7579D2D1-6435-A445-94DF-51B50888B5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853" y="4176697"/>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rglennerster\AppData\Local\Microsoft\Windows\Temporary Internet Files\Content.IE5\OGZ738MX\woman2.png">
            <a:extLst>
              <a:ext uri="{FF2B5EF4-FFF2-40B4-BE49-F238E27FC236}">
                <a16:creationId xmlns:a16="http://schemas.microsoft.com/office/drawing/2014/main" id="{932183DF-4C1B-E349-A44F-F071EA6BB3DE}"/>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6852" y="4176697"/>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rglennerster\AppData\Local\Microsoft\Windows\Temporary Internet Files\Content.IE5\OGZ738MX\woman2.png">
            <a:extLst>
              <a:ext uri="{FF2B5EF4-FFF2-40B4-BE49-F238E27FC236}">
                <a16:creationId xmlns:a16="http://schemas.microsoft.com/office/drawing/2014/main" id="{2CF8E4DC-CB86-374B-B289-05C2D03B5E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2321" y="4721353"/>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rglennerster\AppData\Local\Microsoft\Windows\Temporary Internet Files\Content.IE5\OGZ738MX\woman2.png">
            <a:extLst>
              <a:ext uri="{FF2B5EF4-FFF2-40B4-BE49-F238E27FC236}">
                <a16:creationId xmlns:a16="http://schemas.microsoft.com/office/drawing/2014/main" id="{EE2C467A-CAA3-E64E-B516-9DE8FBA42EA6}"/>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2320" y="4721353"/>
            <a:ext cx="200329"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5F6942A9-2E57-4A41-BA88-79204FA00474}"/>
              </a:ext>
            </a:extLst>
          </p:cNvPr>
          <p:cNvCxnSpPr/>
          <p:nvPr/>
        </p:nvCxnSpPr>
        <p:spPr>
          <a:xfrm flipH="1">
            <a:off x="1595910" y="4721353"/>
            <a:ext cx="278595" cy="108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Picture 3">
            <a:extLst>
              <a:ext uri="{FF2B5EF4-FFF2-40B4-BE49-F238E27FC236}">
                <a16:creationId xmlns:a16="http://schemas.microsoft.com/office/drawing/2014/main" id="{C903B61F-53ED-E14B-ABDD-FF2434F72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217" y="4601503"/>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a:extLst>
              <a:ext uri="{FF2B5EF4-FFF2-40B4-BE49-F238E27FC236}">
                <a16:creationId xmlns:a16="http://schemas.microsoft.com/office/drawing/2014/main" id="{69A826E5-2631-0044-AC32-79EF23A6357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7091" y="4579908"/>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a:extLst>
              <a:ext uri="{FF2B5EF4-FFF2-40B4-BE49-F238E27FC236}">
                <a16:creationId xmlns:a16="http://schemas.microsoft.com/office/drawing/2014/main" id="{339319EF-71D1-EA44-A31B-4C12DAB5C822}"/>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7904" y="4622256"/>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a:extLst>
              <a:ext uri="{FF2B5EF4-FFF2-40B4-BE49-F238E27FC236}">
                <a16:creationId xmlns:a16="http://schemas.microsoft.com/office/drawing/2014/main" id="{68C2C782-1B05-8249-9217-1178F5505194}"/>
              </a:ext>
            </a:extLst>
          </p:cNvPr>
          <p:cNvCxnSpPr/>
          <p:nvPr/>
        </p:nvCxnSpPr>
        <p:spPr>
          <a:xfrm>
            <a:off x="2148409" y="4678656"/>
            <a:ext cx="330329" cy="96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 name="Picture 3">
            <a:extLst>
              <a:ext uri="{FF2B5EF4-FFF2-40B4-BE49-F238E27FC236}">
                <a16:creationId xmlns:a16="http://schemas.microsoft.com/office/drawing/2014/main" id="{E7E45C0E-0F57-1444-B7AE-B432E4C03D0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2660" y="5198913"/>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rglennerster\AppData\Local\Microsoft\Windows\Temporary Internet Files\Content.IE5\OGZ738MX\woman2.png">
            <a:extLst>
              <a:ext uri="{FF2B5EF4-FFF2-40B4-BE49-F238E27FC236}">
                <a16:creationId xmlns:a16="http://schemas.microsoft.com/office/drawing/2014/main" id="{9C5DA6F1-CC0D-BF49-95A8-6474718C79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926" y="5243409"/>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rglennerster\AppData\Local\Microsoft\Windows\Temporary Internet Files\Content.IE5\OGZ738MX\woman2.png">
            <a:extLst>
              <a:ext uri="{FF2B5EF4-FFF2-40B4-BE49-F238E27FC236}">
                <a16:creationId xmlns:a16="http://schemas.microsoft.com/office/drawing/2014/main" id="{A9256F78-D809-A042-9FEA-4647CEBED09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4926" y="5243409"/>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rglennerster\AppData\Local\Microsoft\Windows\Temporary Internet Files\Content.IE5\OGZ738MX\woman2.png">
            <a:extLst>
              <a:ext uri="{FF2B5EF4-FFF2-40B4-BE49-F238E27FC236}">
                <a16:creationId xmlns:a16="http://schemas.microsoft.com/office/drawing/2014/main" id="{E637289C-037E-7E43-BB3F-C110DFE519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739" y="5198913"/>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rglennerster\AppData\Local\Microsoft\Windows\Temporary Internet Files\Content.IE5\OGZ738MX\woman2.png">
            <a:extLst>
              <a:ext uri="{FF2B5EF4-FFF2-40B4-BE49-F238E27FC236}">
                <a16:creationId xmlns:a16="http://schemas.microsoft.com/office/drawing/2014/main" id="{069CC80E-1EA5-CA45-8A10-F048AFDCA1F7}"/>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7739" y="5191523"/>
            <a:ext cx="200329" cy="39331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09E0DD4D-C546-7C41-BB40-6163FB3AF319}"/>
              </a:ext>
            </a:extLst>
          </p:cNvPr>
          <p:cNvSpPr/>
          <p:nvPr/>
        </p:nvSpPr>
        <p:spPr>
          <a:xfrm>
            <a:off x="3672628" y="3842182"/>
            <a:ext cx="152400" cy="162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7525D3E-8D42-7E4F-B09A-2D2CAF1D8796}"/>
              </a:ext>
            </a:extLst>
          </p:cNvPr>
          <p:cNvSpPr txBox="1"/>
          <p:nvPr/>
        </p:nvSpPr>
        <p:spPr>
          <a:xfrm>
            <a:off x="4003548" y="3743580"/>
            <a:ext cx="1524000" cy="307777"/>
          </a:xfrm>
          <a:prstGeom prst="rect">
            <a:avLst/>
          </a:prstGeom>
          <a:noFill/>
        </p:spPr>
        <p:txBody>
          <a:bodyPr wrap="square" rtlCol="0">
            <a:spAutoFit/>
          </a:bodyPr>
          <a:lstStyle/>
          <a:p>
            <a:r>
              <a:rPr lang="en-US" dirty="0"/>
              <a:t>treatment</a:t>
            </a:r>
          </a:p>
        </p:txBody>
      </p:sp>
      <p:sp>
        <p:nvSpPr>
          <p:cNvPr id="36" name="Rectangle 35">
            <a:extLst>
              <a:ext uri="{FF2B5EF4-FFF2-40B4-BE49-F238E27FC236}">
                <a16:creationId xmlns:a16="http://schemas.microsoft.com/office/drawing/2014/main" id="{A46A62BB-3BD8-324A-A89F-CB2629ACA2BE}"/>
              </a:ext>
            </a:extLst>
          </p:cNvPr>
          <p:cNvSpPr/>
          <p:nvPr/>
        </p:nvSpPr>
        <p:spPr>
          <a:xfrm>
            <a:off x="3672628" y="4242185"/>
            <a:ext cx="152400" cy="162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3F59C95-191D-9C4F-AA6D-38DD089074F2}"/>
              </a:ext>
            </a:extLst>
          </p:cNvPr>
          <p:cNvSpPr txBox="1"/>
          <p:nvPr/>
        </p:nvSpPr>
        <p:spPr>
          <a:xfrm>
            <a:off x="4003548" y="4151251"/>
            <a:ext cx="1524000" cy="307777"/>
          </a:xfrm>
          <a:prstGeom prst="rect">
            <a:avLst/>
          </a:prstGeom>
          <a:noFill/>
        </p:spPr>
        <p:txBody>
          <a:bodyPr wrap="square" rtlCol="0">
            <a:spAutoFit/>
          </a:bodyPr>
          <a:lstStyle/>
          <a:p>
            <a:r>
              <a:rPr lang="en-US" dirty="0"/>
              <a:t>comparison</a:t>
            </a:r>
          </a:p>
        </p:txBody>
      </p:sp>
      <p:cxnSp>
        <p:nvCxnSpPr>
          <p:cNvPr id="38" name="Straight Arrow Connector 37">
            <a:extLst>
              <a:ext uri="{FF2B5EF4-FFF2-40B4-BE49-F238E27FC236}">
                <a16:creationId xmlns:a16="http://schemas.microsoft.com/office/drawing/2014/main" id="{B5D72898-90AA-4F4D-8515-82739CF72F62}"/>
              </a:ext>
            </a:extLst>
          </p:cNvPr>
          <p:cNvCxnSpPr/>
          <p:nvPr/>
        </p:nvCxnSpPr>
        <p:spPr>
          <a:xfrm>
            <a:off x="3751814" y="4667308"/>
            <a:ext cx="0" cy="317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4651C90-A316-C34C-BB48-D92815997D27}"/>
              </a:ext>
            </a:extLst>
          </p:cNvPr>
          <p:cNvSpPr txBox="1"/>
          <p:nvPr/>
        </p:nvSpPr>
        <p:spPr>
          <a:xfrm>
            <a:off x="4003548" y="4677142"/>
            <a:ext cx="1984828" cy="307777"/>
          </a:xfrm>
          <a:prstGeom prst="rect">
            <a:avLst/>
          </a:prstGeom>
          <a:noFill/>
        </p:spPr>
        <p:txBody>
          <a:bodyPr wrap="square" rtlCol="0">
            <a:spAutoFit/>
          </a:bodyPr>
          <a:lstStyle/>
          <a:p>
            <a:r>
              <a:rPr lang="en-US" dirty="0"/>
              <a:t>friends</a:t>
            </a:r>
          </a:p>
        </p:txBody>
      </p:sp>
      <p:sp>
        <p:nvSpPr>
          <p:cNvPr id="40" name="Rectangle 39">
            <a:extLst>
              <a:ext uri="{FF2B5EF4-FFF2-40B4-BE49-F238E27FC236}">
                <a16:creationId xmlns:a16="http://schemas.microsoft.com/office/drawing/2014/main" id="{F9D29787-62D0-C641-945C-CFCCACF5D7DA}"/>
              </a:ext>
            </a:extLst>
          </p:cNvPr>
          <p:cNvSpPr/>
          <p:nvPr/>
        </p:nvSpPr>
        <p:spPr>
          <a:xfrm>
            <a:off x="6978946" y="3832019"/>
            <a:ext cx="1828800" cy="196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3">
            <a:extLst>
              <a:ext uri="{FF2B5EF4-FFF2-40B4-BE49-F238E27FC236}">
                <a16:creationId xmlns:a16="http://schemas.microsoft.com/office/drawing/2014/main" id="{C98BB2F1-14D0-4C41-9F03-E3F687289B4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6721" y="3911952"/>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descr="C:\Users\rglennerster\AppData\Local\Microsoft\Windows\Temporary Internet Files\Content.IE5\OGZ738MX\woman2.png">
            <a:extLst>
              <a:ext uri="{FF2B5EF4-FFF2-40B4-BE49-F238E27FC236}">
                <a16:creationId xmlns:a16="http://schemas.microsoft.com/office/drawing/2014/main" id="{CE7B1F78-2904-D544-A0CA-07A5EB1304C6}"/>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1272" y="4348048"/>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a:extLst>
              <a:ext uri="{FF2B5EF4-FFF2-40B4-BE49-F238E27FC236}">
                <a16:creationId xmlns:a16="http://schemas.microsoft.com/office/drawing/2014/main" id="{0DD4AE96-F3DA-9F47-A091-9E04639E608B}"/>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2171" y="4347980"/>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a:extLst>
              <a:ext uri="{FF2B5EF4-FFF2-40B4-BE49-F238E27FC236}">
                <a16:creationId xmlns:a16="http://schemas.microsoft.com/office/drawing/2014/main" id="{390E9A4A-E024-2947-A913-6153B60656CB}"/>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7642" y="4895770"/>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a:extLst>
              <a:ext uri="{FF2B5EF4-FFF2-40B4-BE49-F238E27FC236}">
                <a16:creationId xmlns:a16="http://schemas.microsoft.com/office/drawing/2014/main" id="{F4EB4BF9-8287-3641-AA0E-ADCA38CCDBD7}"/>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88796" y="4918009"/>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descr="C:\Users\rglennerster\AppData\Local\Microsoft\Windows\Temporary Internet Files\Content.IE5\OGZ738MX\woman2.png">
            <a:extLst>
              <a:ext uri="{FF2B5EF4-FFF2-40B4-BE49-F238E27FC236}">
                <a16:creationId xmlns:a16="http://schemas.microsoft.com/office/drawing/2014/main" id="{6B5EF705-7D2F-114A-8CD4-B9463D069F3C}"/>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5247" y="5349302"/>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rglennerster\AppData\Local\Microsoft\Windows\Temporary Internet Files\Content.IE5\OGZ738MX\woman2.png">
            <a:extLst>
              <a:ext uri="{FF2B5EF4-FFF2-40B4-BE49-F238E27FC236}">
                <a16:creationId xmlns:a16="http://schemas.microsoft.com/office/drawing/2014/main" id="{C1CDE19C-02CF-1447-82F9-B11B7C2CA9D9}"/>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93181" y="4542054"/>
            <a:ext cx="200329"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id="{F5C10668-BD53-F948-B47E-98467E446A2B}"/>
              </a:ext>
            </a:extLst>
          </p:cNvPr>
          <p:cNvCxnSpPr/>
          <p:nvPr/>
        </p:nvCxnSpPr>
        <p:spPr>
          <a:xfrm>
            <a:off x="8042105" y="4984919"/>
            <a:ext cx="279357" cy="1754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75EDE74-23DF-7345-B198-C19988125ECB}"/>
              </a:ext>
            </a:extLst>
          </p:cNvPr>
          <p:cNvCxnSpPr>
            <a:cxnSpLocks/>
          </p:cNvCxnSpPr>
          <p:nvPr/>
        </p:nvCxnSpPr>
        <p:spPr>
          <a:xfrm flipH="1">
            <a:off x="7446213" y="4961141"/>
            <a:ext cx="295763" cy="144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2229F3E-5A47-429C-936C-C93D406BDA60}"/>
              </a:ext>
            </a:extLst>
          </p:cNvPr>
          <p:cNvCxnSpPr>
            <a:cxnSpLocks/>
            <a:stCxn id="48" idx="2"/>
            <a:endCxn id="46" idx="0"/>
          </p:cNvCxnSpPr>
          <p:nvPr/>
        </p:nvCxnSpPr>
        <p:spPr>
          <a:xfrm flipH="1">
            <a:off x="7885412" y="4935366"/>
            <a:ext cx="7934" cy="413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1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7"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BEB5-15CF-43AF-A741-DF9AA3D97C02}"/>
              </a:ext>
            </a:extLst>
          </p:cNvPr>
          <p:cNvSpPr>
            <a:spLocks noGrp="1"/>
          </p:cNvSpPr>
          <p:nvPr>
            <p:ph type="title"/>
          </p:nvPr>
        </p:nvSpPr>
        <p:spPr/>
        <p:txBody>
          <a:bodyPr/>
          <a:lstStyle/>
          <a:p>
            <a:r>
              <a:rPr lang="en-US" dirty="0"/>
              <a:t>Creating a buffer to absorb spillovers</a:t>
            </a:r>
          </a:p>
        </p:txBody>
      </p:sp>
      <p:pic>
        <p:nvPicPr>
          <p:cNvPr id="32" name="Picture 31" descr="Icon&#10;&#10;Description automatically generated">
            <a:extLst>
              <a:ext uri="{FF2B5EF4-FFF2-40B4-BE49-F238E27FC236}">
                <a16:creationId xmlns:a16="http://schemas.microsoft.com/office/drawing/2014/main" id="{A485F00E-9D30-4B43-8CAE-128578A4BB39}"/>
              </a:ext>
            </a:extLst>
          </p:cNvPr>
          <p:cNvPicPr>
            <a:picLocks noChangeAspect="1"/>
          </p:cNvPicPr>
          <p:nvPr/>
        </p:nvPicPr>
        <p:blipFill rotWithShape="1">
          <a:blip r:embed="rId2"/>
          <a:srcRect l="98663" r="-103082" b="-4419"/>
          <a:stretch/>
        </p:blipFill>
        <p:spPr>
          <a:xfrm>
            <a:off x="1181993" y="1224241"/>
            <a:ext cx="1385025" cy="1426680"/>
          </a:xfrm>
          <a:prstGeom prst="rect">
            <a:avLst/>
          </a:prstGeom>
        </p:spPr>
      </p:pic>
      <p:sp>
        <p:nvSpPr>
          <p:cNvPr id="14" name="Content Placeholder 2">
            <a:extLst>
              <a:ext uri="{FF2B5EF4-FFF2-40B4-BE49-F238E27FC236}">
                <a16:creationId xmlns:a16="http://schemas.microsoft.com/office/drawing/2014/main" id="{8CE5A336-205D-5D4F-B607-BBB1123E1832}"/>
              </a:ext>
            </a:extLst>
          </p:cNvPr>
          <p:cNvSpPr txBox="1">
            <a:spLocks/>
          </p:cNvSpPr>
          <p:nvPr/>
        </p:nvSpPr>
        <p:spPr>
          <a:xfrm>
            <a:off x="612648" y="1469822"/>
            <a:ext cx="11122152" cy="109404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r>
              <a:rPr lang="en-US" dirty="0"/>
              <a:t>We can randomize at the individual level if our sample individuals are far enough apart to avoid spillovers</a:t>
            </a:r>
          </a:p>
          <a:p>
            <a:endParaRPr lang="en-US" sz="900" dirty="0"/>
          </a:p>
          <a:p>
            <a:r>
              <a:rPr lang="en-US" dirty="0"/>
              <a:t>Farmers given new variety of rice, sample farmers live far from each other. Live on their farms so no obvious “community” to randomize by</a:t>
            </a:r>
          </a:p>
          <a:p>
            <a:pPr marL="571500" lvl="1" indent="0">
              <a:buNone/>
            </a:pPr>
            <a:endParaRPr lang="en-US" sz="800" dirty="0"/>
          </a:p>
          <a:p>
            <a:endParaRPr lang="en-US" dirty="0"/>
          </a:p>
        </p:txBody>
      </p:sp>
      <p:pic>
        <p:nvPicPr>
          <p:cNvPr id="51" name="Picture 2" descr="C:\Users\rglennerster\AppData\Local\Microsoft\Windows\Temporary Internet Files\Content.IE5\OGZ738MX\woman2.png">
            <a:extLst>
              <a:ext uri="{FF2B5EF4-FFF2-40B4-BE49-F238E27FC236}">
                <a16:creationId xmlns:a16="http://schemas.microsoft.com/office/drawing/2014/main" id="{2140E4A3-FD90-944C-B6EA-C0E375DD2D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853" y="3142174"/>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a:extLst>
              <a:ext uri="{FF2B5EF4-FFF2-40B4-BE49-F238E27FC236}">
                <a16:creationId xmlns:a16="http://schemas.microsoft.com/office/drawing/2014/main" id="{80A6666F-05A5-9A4D-B2E2-21BAF8BC7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699" y="3339870"/>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descr="C:\Users\rglennerster\AppData\Local\Microsoft\Windows\Temporary Internet Files\Content.IE5\OGZ738MX\woman2.png">
            <a:extLst>
              <a:ext uri="{FF2B5EF4-FFF2-40B4-BE49-F238E27FC236}">
                <a16:creationId xmlns:a16="http://schemas.microsoft.com/office/drawing/2014/main" id="{075ABCEF-114F-9148-AB6E-7BD186EEB4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921" y="3379450"/>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rglennerster\AppData\Local\Microsoft\Windows\Temporary Internet Files\Content.IE5\OGZ738MX\woman2.png">
            <a:extLst>
              <a:ext uri="{FF2B5EF4-FFF2-40B4-BE49-F238E27FC236}">
                <a16:creationId xmlns:a16="http://schemas.microsoft.com/office/drawing/2014/main" id="{32AEFDD2-6CC0-8F46-92A2-EB69209499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075" y="3959866"/>
            <a:ext cx="200329"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a:extLst>
              <a:ext uri="{FF2B5EF4-FFF2-40B4-BE49-F238E27FC236}">
                <a16:creationId xmlns:a16="http://schemas.microsoft.com/office/drawing/2014/main" id="{83FBA054-FEB4-FA44-8906-BAD6F38FACBB}"/>
              </a:ext>
            </a:extLst>
          </p:cNvPr>
          <p:cNvCxnSpPr/>
          <p:nvPr/>
        </p:nvCxnSpPr>
        <p:spPr>
          <a:xfrm flipV="1">
            <a:off x="2567018" y="3661782"/>
            <a:ext cx="0" cy="221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6" name="Picture 3">
            <a:extLst>
              <a:ext uri="{FF2B5EF4-FFF2-40B4-BE49-F238E27FC236}">
                <a16:creationId xmlns:a16="http://schemas.microsoft.com/office/drawing/2014/main" id="{4AD98F85-E784-2A44-9630-2C50B00C348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6853" y="3910318"/>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a:extLst>
              <a:ext uri="{FF2B5EF4-FFF2-40B4-BE49-F238E27FC236}">
                <a16:creationId xmlns:a16="http://schemas.microsoft.com/office/drawing/2014/main" id="{8568D421-2FB8-914A-ADA6-92D90E8B9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000" y="3910318"/>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a:extLst>
              <a:ext uri="{FF2B5EF4-FFF2-40B4-BE49-F238E27FC236}">
                <a16:creationId xmlns:a16="http://schemas.microsoft.com/office/drawing/2014/main" id="{9D400585-CCB2-644C-B13B-E2D31C12C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324" y="4520969"/>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descr="C:\Users\rglennerster\AppData\Local\Microsoft\Windows\Temporary Internet Files\Content.IE5\OGZ738MX\woman2.png">
            <a:extLst>
              <a:ext uri="{FF2B5EF4-FFF2-40B4-BE49-F238E27FC236}">
                <a16:creationId xmlns:a16="http://schemas.microsoft.com/office/drawing/2014/main" id="{C62FE59D-513B-114B-B043-B7F8F93055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0257" y="4767173"/>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rglennerster\AppData\Local\Microsoft\Windows\Temporary Internet Files\Content.IE5\OGZ738MX\woman2.png">
            <a:extLst>
              <a:ext uri="{FF2B5EF4-FFF2-40B4-BE49-F238E27FC236}">
                <a16:creationId xmlns:a16="http://schemas.microsoft.com/office/drawing/2014/main" id="{458DAD01-03BB-8340-9D2B-4F1495ED3A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756" y="4570517"/>
            <a:ext cx="200329"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a:extLst>
              <a:ext uri="{FF2B5EF4-FFF2-40B4-BE49-F238E27FC236}">
                <a16:creationId xmlns:a16="http://schemas.microsoft.com/office/drawing/2014/main" id="{D25AD0AB-B1BC-3442-81BE-E5FFB92BF19E}"/>
              </a:ext>
            </a:extLst>
          </p:cNvPr>
          <p:cNvCxnSpPr>
            <a:cxnSpLocks/>
          </p:cNvCxnSpPr>
          <p:nvPr/>
        </p:nvCxnSpPr>
        <p:spPr>
          <a:xfrm flipH="1">
            <a:off x="2204574" y="4131375"/>
            <a:ext cx="229354" cy="191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F1D6A8E-7812-5B46-9E3F-1ED81FB2F58A}"/>
              </a:ext>
            </a:extLst>
          </p:cNvPr>
          <p:cNvCxnSpPr>
            <a:cxnSpLocks/>
          </p:cNvCxnSpPr>
          <p:nvPr/>
        </p:nvCxnSpPr>
        <p:spPr>
          <a:xfrm>
            <a:off x="2706187" y="4084587"/>
            <a:ext cx="216813" cy="238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AADBCCB-E861-354B-8E6C-D88C2C71C770}"/>
              </a:ext>
            </a:extLst>
          </p:cNvPr>
          <p:cNvCxnSpPr/>
          <p:nvPr/>
        </p:nvCxnSpPr>
        <p:spPr>
          <a:xfrm flipH="1">
            <a:off x="2520163" y="4454104"/>
            <a:ext cx="1" cy="24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4" name="Picture 3">
            <a:extLst>
              <a:ext uri="{FF2B5EF4-FFF2-40B4-BE49-F238E27FC236}">
                <a16:creationId xmlns:a16="http://schemas.microsoft.com/office/drawing/2014/main" id="{70ED39E5-CF8F-8D4D-8B76-9D34E4D97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694" y="3243084"/>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3">
            <a:extLst>
              <a:ext uri="{FF2B5EF4-FFF2-40B4-BE49-F238E27FC236}">
                <a16:creationId xmlns:a16="http://schemas.microsoft.com/office/drawing/2014/main" id="{7CC29582-DA7B-FB48-A130-D9823885B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298" y="3807187"/>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descr="C:\Users\rglennerster\AppData\Local\Microsoft\Windows\Temporary Internet Files\Content.IE5\OGZ738MX\woman2.png">
            <a:extLst>
              <a:ext uri="{FF2B5EF4-FFF2-40B4-BE49-F238E27FC236}">
                <a16:creationId xmlns:a16="http://schemas.microsoft.com/office/drawing/2014/main" id="{5333A8B0-5A0C-D64D-AA33-2A4FD6342F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440" y="3292632"/>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rglennerster\AppData\Local\Microsoft\Windows\Temporary Internet Files\Content.IE5\OGZ738MX\woman2.png">
            <a:extLst>
              <a:ext uri="{FF2B5EF4-FFF2-40B4-BE49-F238E27FC236}">
                <a16:creationId xmlns:a16="http://schemas.microsoft.com/office/drawing/2014/main" id="{D6BF74B7-5BF9-484F-AFF6-68C3E3DFD1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4719" y="4257448"/>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rglennerster\AppData\Local\Microsoft\Windows\Temporary Internet Files\Content.IE5\OGZ738MX\woman2.png">
            <a:extLst>
              <a:ext uri="{FF2B5EF4-FFF2-40B4-BE49-F238E27FC236}">
                <a16:creationId xmlns:a16="http://schemas.microsoft.com/office/drawing/2014/main" id="{423A1110-3849-D042-8ECB-06B68DE515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188" y="4227324"/>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
            <a:extLst>
              <a:ext uri="{FF2B5EF4-FFF2-40B4-BE49-F238E27FC236}">
                <a16:creationId xmlns:a16="http://schemas.microsoft.com/office/drawing/2014/main" id="{0A52E9A3-1572-C746-9171-4BD98A95B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267" y="4650760"/>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a:extLst>
              <a:ext uri="{FF2B5EF4-FFF2-40B4-BE49-F238E27FC236}">
                <a16:creationId xmlns:a16="http://schemas.microsoft.com/office/drawing/2014/main" id="{E30FA635-0EF7-974A-8AEA-5C8B4C488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261" y="4668076"/>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2" descr="C:\Users\rglennerster\AppData\Local\Microsoft\Windows\Temporary Internet Files\Content.IE5\OGZ738MX\woman2.png">
            <a:extLst>
              <a:ext uri="{FF2B5EF4-FFF2-40B4-BE49-F238E27FC236}">
                <a16:creationId xmlns:a16="http://schemas.microsoft.com/office/drawing/2014/main" id="{F2927A04-BFE3-4049-A948-B7821EB508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000" y="4816722"/>
            <a:ext cx="200329" cy="393312"/>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90CD6BFA-5CBD-8744-A812-4CBB7AFF400A}"/>
              </a:ext>
            </a:extLst>
          </p:cNvPr>
          <p:cNvSpPr/>
          <p:nvPr/>
        </p:nvSpPr>
        <p:spPr>
          <a:xfrm>
            <a:off x="5679231" y="2957204"/>
            <a:ext cx="152400" cy="1621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9DA0AB2E-39A7-1440-922D-3E6163F933FD}"/>
              </a:ext>
            </a:extLst>
          </p:cNvPr>
          <p:cNvSpPr txBox="1"/>
          <p:nvPr/>
        </p:nvSpPr>
        <p:spPr>
          <a:xfrm>
            <a:off x="5851039" y="2884403"/>
            <a:ext cx="1524000" cy="307777"/>
          </a:xfrm>
          <a:prstGeom prst="rect">
            <a:avLst/>
          </a:prstGeom>
          <a:noFill/>
        </p:spPr>
        <p:txBody>
          <a:bodyPr wrap="square" rtlCol="0">
            <a:spAutoFit/>
          </a:bodyPr>
          <a:lstStyle/>
          <a:p>
            <a:r>
              <a:rPr lang="en-US" dirty="0"/>
              <a:t>Not sampled</a:t>
            </a:r>
          </a:p>
        </p:txBody>
      </p:sp>
      <p:pic>
        <p:nvPicPr>
          <p:cNvPr id="74" name="Picture 3">
            <a:extLst>
              <a:ext uri="{FF2B5EF4-FFF2-40B4-BE49-F238E27FC236}">
                <a16:creationId xmlns:a16="http://schemas.microsoft.com/office/drawing/2014/main" id="{B7958AC0-3ECF-B941-BB4E-7976CDEBB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485" y="4084587"/>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descr="C:\Users\rglennerster\AppData\Local\Microsoft\Windows\Temporary Internet Files\Content.IE5\OGZ738MX\woman2.png">
            <a:extLst>
              <a:ext uri="{FF2B5EF4-FFF2-40B4-BE49-F238E27FC236}">
                <a16:creationId xmlns:a16="http://schemas.microsoft.com/office/drawing/2014/main" id="{6350FB55-80E6-274B-BE46-51AE413574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2728" y="3447984"/>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a:extLst>
              <a:ext uri="{FF2B5EF4-FFF2-40B4-BE49-F238E27FC236}">
                <a16:creationId xmlns:a16="http://schemas.microsoft.com/office/drawing/2014/main" id="{C3202C50-460C-7F4A-8922-9ECEB912E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376" y="3132556"/>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3">
            <a:extLst>
              <a:ext uri="{FF2B5EF4-FFF2-40B4-BE49-F238E27FC236}">
                <a16:creationId xmlns:a16="http://schemas.microsoft.com/office/drawing/2014/main" id="{2F5B3C3E-9AF1-AC40-84E9-395799A89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1615" y="3488880"/>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 descr="C:\Users\rglennerster\AppData\Local\Microsoft\Windows\Temporary Internet Files\Content.IE5\OGZ738MX\woman2.png">
            <a:extLst>
              <a:ext uri="{FF2B5EF4-FFF2-40B4-BE49-F238E27FC236}">
                <a16:creationId xmlns:a16="http://schemas.microsoft.com/office/drawing/2014/main" id="{7E81DB3B-D163-E540-BCBB-FDD0F639D7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039" y="4816722"/>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a:extLst>
              <a:ext uri="{FF2B5EF4-FFF2-40B4-BE49-F238E27FC236}">
                <a16:creationId xmlns:a16="http://schemas.microsoft.com/office/drawing/2014/main" id="{26164664-0CF3-3E4A-B197-EF1EEB330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942" y="4683805"/>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descr="C:\Users\rglennerster\AppData\Local\Microsoft\Windows\Temporary Internet Files\Content.IE5\OGZ738MX\woman2.png">
            <a:extLst>
              <a:ext uri="{FF2B5EF4-FFF2-40B4-BE49-F238E27FC236}">
                <a16:creationId xmlns:a16="http://schemas.microsoft.com/office/drawing/2014/main" id="{8C7013DC-3282-4E44-94F6-5F1E15C9CA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072" y="3085816"/>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a:extLst>
              <a:ext uri="{FF2B5EF4-FFF2-40B4-BE49-F238E27FC236}">
                <a16:creationId xmlns:a16="http://schemas.microsoft.com/office/drawing/2014/main" id="{FE685A6B-3D6C-C946-B12A-86F6C4240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9228" y="3686935"/>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descr="C:\Users\rglennerster\AppData\Local\Microsoft\Windows\Temporary Internet Files\Content.IE5\OGZ738MX\woman2.png">
            <a:extLst>
              <a:ext uri="{FF2B5EF4-FFF2-40B4-BE49-F238E27FC236}">
                <a16:creationId xmlns:a16="http://schemas.microsoft.com/office/drawing/2014/main" id="{1B384482-79D9-3A4B-B0B7-BDA77602D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9743" y="4402727"/>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Users\rglennerster\AppData\Local\Microsoft\Windows\Temporary Internet Files\Content.IE5\OGZ738MX\woman2.png">
            <a:extLst>
              <a:ext uri="{FF2B5EF4-FFF2-40B4-BE49-F238E27FC236}">
                <a16:creationId xmlns:a16="http://schemas.microsoft.com/office/drawing/2014/main" id="{C4F8102A-BCF8-6E41-A3E8-8780207E12F7}"/>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4979" y="3982688"/>
            <a:ext cx="200329"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Arrow Connector 83">
            <a:extLst>
              <a:ext uri="{FF2B5EF4-FFF2-40B4-BE49-F238E27FC236}">
                <a16:creationId xmlns:a16="http://schemas.microsoft.com/office/drawing/2014/main" id="{3F5AAC76-A25D-BB40-AD89-42D9B360E048}"/>
              </a:ext>
            </a:extLst>
          </p:cNvPr>
          <p:cNvCxnSpPr/>
          <p:nvPr/>
        </p:nvCxnSpPr>
        <p:spPr>
          <a:xfrm flipV="1">
            <a:off x="8043785" y="3630536"/>
            <a:ext cx="0" cy="304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4D5D387-A146-DB4A-BF42-3975B34C879A}"/>
              </a:ext>
            </a:extLst>
          </p:cNvPr>
          <p:cNvCxnSpPr/>
          <p:nvPr/>
        </p:nvCxnSpPr>
        <p:spPr>
          <a:xfrm flipH="1">
            <a:off x="7453057" y="4276434"/>
            <a:ext cx="400052" cy="27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E09263E-6912-5641-85BB-9A876F4396D7}"/>
              </a:ext>
            </a:extLst>
          </p:cNvPr>
          <p:cNvCxnSpPr/>
          <p:nvPr/>
        </p:nvCxnSpPr>
        <p:spPr>
          <a:xfrm flipH="1">
            <a:off x="7644491" y="4521029"/>
            <a:ext cx="258500" cy="259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AA265D7-73EB-344F-B246-513F05770288}"/>
              </a:ext>
            </a:extLst>
          </p:cNvPr>
          <p:cNvCxnSpPr/>
          <p:nvPr/>
        </p:nvCxnSpPr>
        <p:spPr>
          <a:xfrm>
            <a:off x="8203451" y="4412492"/>
            <a:ext cx="267189" cy="238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8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BEB5-15CF-43AF-A741-DF9AA3D97C02}"/>
              </a:ext>
            </a:extLst>
          </p:cNvPr>
          <p:cNvSpPr>
            <a:spLocks noGrp="1"/>
          </p:cNvSpPr>
          <p:nvPr>
            <p:ph type="title"/>
          </p:nvPr>
        </p:nvSpPr>
        <p:spPr/>
        <p:txBody>
          <a:bodyPr/>
          <a:lstStyle/>
          <a:p>
            <a:r>
              <a:rPr lang="en-US" dirty="0"/>
              <a:t>A design to measure spillovers</a:t>
            </a:r>
          </a:p>
        </p:txBody>
      </p:sp>
      <p:pic>
        <p:nvPicPr>
          <p:cNvPr id="32" name="Picture 31" descr="Icon&#10;&#10;Description automatically generated">
            <a:extLst>
              <a:ext uri="{FF2B5EF4-FFF2-40B4-BE49-F238E27FC236}">
                <a16:creationId xmlns:a16="http://schemas.microsoft.com/office/drawing/2014/main" id="{A485F00E-9D30-4B43-8CAE-128578A4BB39}"/>
              </a:ext>
            </a:extLst>
          </p:cNvPr>
          <p:cNvPicPr>
            <a:picLocks noChangeAspect="1"/>
          </p:cNvPicPr>
          <p:nvPr/>
        </p:nvPicPr>
        <p:blipFill rotWithShape="1">
          <a:blip r:embed="rId2"/>
          <a:srcRect l="98663" r="-103082" b="-4419"/>
          <a:stretch/>
        </p:blipFill>
        <p:spPr>
          <a:xfrm>
            <a:off x="1181993" y="1224241"/>
            <a:ext cx="1385025" cy="1426680"/>
          </a:xfrm>
          <a:prstGeom prst="rect">
            <a:avLst/>
          </a:prstGeom>
        </p:spPr>
      </p:pic>
      <p:sp>
        <p:nvSpPr>
          <p:cNvPr id="14" name="Content Placeholder 2">
            <a:extLst>
              <a:ext uri="{FF2B5EF4-FFF2-40B4-BE49-F238E27FC236}">
                <a16:creationId xmlns:a16="http://schemas.microsoft.com/office/drawing/2014/main" id="{8CE5A336-205D-5D4F-B607-BBB1123E1832}"/>
              </a:ext>
            </a:extLst>
          </p:cNvPr>
          <p:cNvSpPr txBox="1">
            <a:spLocks/>
          </p:cNvSpPr>
          <p:nvPr/>
        </p:nvSpPr>
        <p:spPr>
          <a:xfrm>
            <a:off x="742416" y="1224241"/>
            <a:ext cx="11068584" cy="1676101"/>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r>
              <a:rPr lang="en-US" dirty="0"/>
              <a:t>We can randomize at a level where some of the comparison group experience spillovers and some don’t</a:t>
            </a:r>
          </a:p>
          <a:p>
            <a:endParaRPr lang="en-US" sz="900" dirty="0"/>
          </a:p>
          <a:p>
            <a:r>
              <a:rPr lang="en-US" dirty="0"/>
              <a:t>In our farmer example, farmers near treatment farmers are spillover farmers (purple), and can be compared to those near comparison farmers (green)</a:t>
            </a:r>
          </a:p>
          <a:p>
            <a:endParaRPr lang="en-US" sz="1300" dirty="0"/>
          </a:p>
          <a:p>
            <a:r>
              <a:rPr lang="en-US" dirty="0"/>
              <a:t>The spillover effect is the difference in outcomes between these two groups (purple vs green farmers)</a:t>
            </a:r>
          </a:p>
          <a:p>
            <a:pPr marL="571500" lvl="1" indent="0">
              <a:buNone/>
            </a:pPr>
            <a:endParaRPr lang="en-US" sz="800" dirty="0"/>
          </a:p>
          <a:p>
            <a:endParaRPr lang="en-US" dirty="0"/>
          </a:p>
        </p:txBody>
      </p:sp>
      <p:pic>
        <p:nvPicPr>
          <p:cNvPr id="42" name="Picture 3">
            <a:extLst>
              <a:ext uri="{FF2B5EF4-FFF2-40B4-BE49-F238E27FC236}">
                <a16:creationId xmlns:a16="http://schemas.microsoft.com/office/drawing/2014/main" id="{8C160E15-4C4D-194C-AAA1-543DC25EA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887" y="3978466"/>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descr="C:\Users\rglennerster\AppData\Local\Microsoft\Windows\Temporary Internet Files\Content.IE5\OGZ738MX\woman2.png">
            <a:extLst>
              <a:ext uri="{FF2B5EF4-FFF2-40B4-BE49-F238E27FC236}">
                <a16:creationId xmlns:a16="http://schemas.microsoft.com/office/drawing/2014/main" id="{E5DA08B9-CC8E-1A4C-AF42-ED6910B7EF5C}"/>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66689" y="3585154"/>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rglennerster\AppData\Local\Microsoft\Windows\Temporary Internet Files\Content.IE5\OGZ738MX\woman2.png">
            <a:extLst>
              <a:ext uri="{FF2B5EF4-FFF2-40B4-BE49-F238E27FC236}">
                <a16:creationId xmlns:a16="http://schemas.microsoft.com/office/drawing/2014/main" id="{D6A47DBF-7A5B-7642-A600-51A03001EC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055" y="4028014"/>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rglennerster\AppData\Local\Microsoft\Windows\Temporary Internet Files\Content.IE5\OGZ738MX\woman2.png">
            <a:extLst>
              <a:ext uri="{FF2B5EF4-FFF2-40B4-BE49-F238E27FC236}">
                <a16:creationId xmlns:a16="http://schemas.microsoft.com/office/drawing/2014/main" id="{59129E07-0D33-9F47-845E-369C78AEF847}"/>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00558" y="4612586"/>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a:extLst>
              <a:ext uri="{FF2B5EF4-FFF2-40B4-BE49-F238E27FC236}">
                <a16:creationId xmlns:a16="http://schemas.microsoft.com/office/drawing/2014/main" id="{C54A9DFA-7F02-784F-90AF-4BF8AD515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841" y="5151243"/>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7" name="Straight Arrow Connector 46">
            <a:extLst>
              <a:ext uri="{FF2B5EF4-FFF2-40B4-BE49-F238E27FC236}">
                <a16:creationId xmlns:a16="http://schemas.microsoft.com/office/drawing/2014/main" id="{2346745C-8965-1940-8ECC-F119AF5F7343}"/>
              </a:ext>
            </a:extLst>
          </p:cNvPr>
          <p:cNvCxnSpPr/>
          <p:nvPr/>
        </p:nvCxnSpPr>
        <p:spPr>
          <a:xfrm flipV="1">
            <a:off x="2474756" y="4077113"/>
            <a:ext cx="0" cy="221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8" name="Picture 3">
            <a:extLst>
              <a:ext uri="{FF2B5EF4-FFF2-40B4-BE49-F238E27FC236}">
                <a16:creationId xmlns:a16="http://schemas.microsoft.com/office/drawing/2014/main" id="{DCBACE3D-7FBA-5946-A3B1-DEA863B35A0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3768" y="4397721"/>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9" name="Straight Arrow Connector 48">
            <a:extLst>
              <a:ext uri="{FF2B5EF4-FFF2-40B4-BE49-F238E27FC236}">
                <a16:creationId xmlns:a16="http://schemas.microsoft.com/office/drawing/2014/main" id="{C4722CC6-8198-BC46-BB2C-68EA38D97712}"/>
              </a:ext>
            </a:extLst>
          </p:cNvPr>
          <p:cNvCxnSpPr/>
          <p:nvPr/>
        </p:nvCxnSpPr>
        <p:spPr>
          <a:xfrm flipH="1">
            <a:off x="1988030" y="4701219"/>
            <a:ext cx="278595" cy="108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0" name="Picture 2" descr="C:\Users\rglennerster\AppData\Local\Microsoft\Windows\Temporary Internet Files\Content.IE5\OGZ738MX\woman2.png">
            <a:extLst>
              <a:ext uri="{FF2B5EF4-FFF2-40B4-BE49-F238E27FC236}">
                <a16:creationId xmlns:a16="http://schemas.microsoft.com/office/drawing/2014/main" id="{A94CD1B1-4B57-3247-9715-D1702EB2B999}"/>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3768" y="5240447"/>
            <a:ext cx="200329"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Arrow Connector 87">
            <a:extLst>
              <a:ext uri="{FF2B5EF4-FFF2-40B4-BE49-F238E27FC236}">
                <a16:creationId xmlns:a16="http://schemas.microsoft.com/office/drawing/2014/main" id="{A57738EE-CE50-D54A-A9B6-3379E0D387DF}"/>
              </a:ext>
            </a:extLst>
          </p:cNvPr>
          <p:cNvCxnSpPr/>
          <p:nvPr/>
        </p:nvCxnSpPr>
        <p:spPr>
          <a:xfrm flipH="1">
            <a:off x="2453931" y="4905827"/>
            <a:ext cx="1" cy="24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9" name="Picture 3">
            <a:extLst>
              <a:ext uri="{FF2B5EF4-FFF2-40B4-BE49-F238E27FC236}">
                <a16:creationId xmlns:a16="http://schemas.microsoft.com/office/drawing/2014/main" id="{7880D7CC-330B-4443-A63F-3EF1BDA5549A}"/>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0936" y="4513489"/>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0" name="Straight Arrow Connector 89">
            <a:extLst>
              <a:ext uri="{FF2B5EF4-FFF2-40B4-BE49-F238E27FC236}">
                <a16:creationId xmlns:a16="http://schemas.microsoft.com/office/drawing/2014/main" id="{94C8BD42-8DFB-3843-A3BF-A19BBD7D3FA0}"/>
              </a:ext>
            </a:extLst>
          </p:cNvPr>
          <p:cNvCxnSpPr/>
          <p:nvPr/>
        </p:nvCxnSpPr>
        <p:spPr>
          <a:xfrm>
            <a:off x="2618812" y="4665827"/>
            <a:ext cx="330329" cy="96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1" name="Picture 2" descr="C:\Users\rglennerster\AppData\Local\Microsoft\Windows\Temporary Internet Files\Content.IE5\OGZ738MX\woman2.png">
            <a:extLst>
              <a:ext uri="{FF2B5EF4-FFF2-40B4-BE49-F238E27FC236}">
                <a16:creationId xmlns:a16="http://schemas.microsoft.com/office/drawing/2014/main" id="{6B50D85D-1A90-9B45-9227-2D179FC3A9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9141" y="5200791"/>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a:extLst>
              <a:ext uri="{FF2B5EF4-FFF2-40B4-BE49-F238E27FC236}">
                <a16:creationId xmlns:a16="http://schemas.microsoft.com/office/drawing/2014/main" id="{10C7E8FE-3CBE-E841-A06A-1505A43D5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302" y="3941888"/>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3">
            <a:extLst>
              <a:ext uri="{FF2B5EF4-FFF2-40B4-BE49-F238E27FC236}">
                <a16:creationId xmlns:a16="http://schemas.microsoft.com/office/drawing/2014/main" id="{DAC8B400-F050-3747-AF05-A1CB39835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845" y="4429595"/>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2" descr="C:\Users\rglennerster\AppData\Local\Microsoft\Windows\Temporary Internet Files\Content.IE5\OGZ738MX\woman2.png">
            <a:extLst>
              <a:ext uri="{FF2B5EF4-FFF2-40B4-BE49-F238E27FC236}">
                <a16:creationId xmlns:a16="http://schemas.microsoft.com/office/drawing/2014/main" id="{B63ED7EF-C88C-0C40-BC4C-0E05E70FAA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3549" y="3991343"/>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rglennerster\AppData\Local\Microsoft\Windows\Temporary Internet Files\Content.IE5\OGZ738MX\woman2.png">
            <a:extLst>
              <a:ext uri="{FF2B5EF4-FFF2-40B4-BE49-F238E27FC236}">
                <a16:creationId xmlns:a16="http://schemas.microsoft.com/office/drawing/2014/main" id="{99D1AF19-5C00-4A4A-A44E-4AD2308AF3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762" y="4762535"/>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C:\Users\rglennerster\AppData\Local\Microsoft\Windows\Temporary Internet Files\Content.IE5\OGZ738MX\woman2.png">
            <a:extLst>
              <a:ext uri="{FF2B5EF4-FFF2-40B4-BE49-F238E27FC236}">
                <a16:creationId xmlns:a16="http://schemas.microsoft.com/office/drawing/2014/main" id="{54418ABD-8EA7-DF49-8CA6-9A276E9E21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5316" y="4725348"/>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
            <a:extLst>
              <a:ext uri="{FF2B5EF4-FFF2-40B4-BE49-F238E27FC236}">
                <a16:creationId xmlns:a16="http://schemas.microsoft.com/office/drawing/2014/main" id="{01974B4F-9523-E043-94CF-226B68665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421" y="5151242"/>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3">
            <a:extLst>
              <a:ext uri="{FF2B5EF4-FFF2-40B4-BE49-F238E27FC236}">
                <a16:creationId xmlns:a16="http://schemas.microsoft.com/office/drawing/2014/main" id="{F747E84A-F5B9-5449-81F4-B8403886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622" y="5151242"/>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2" descr="C:\Users\rglennerster\AppData\Local\Microsoft\Windows\Temporary Internet Files\Content.IE5\OGZ738MX\woman2.png">
            <a:extLst>
              <a:ext uri="{FF2B5EF4-FFF2-40B4-BE49-F238E27FC236}">
                <a16:creationId xmlns:a16="http://schemas.microsoft.com/office/drawing/2014/main" id="{DBA093F8-90DE-594A-92C2-AA24A3FFD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635" y="5200791"/>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C:\Users\rglennerster\AppData\Local\Microsoft\Windows\Temporary Internet Files\Content.IE5\OGZ738MX\woman2.png">
            <a:extLst>
              <a:ext uri="{FF2B5EF4-FFF2-40B4-BE49-F238E27FC236}">
                <a16:creationId xmlns:a16="http://schemas.microsoft.com/office/drawing/2014/main" id="{D76DBD7A-9B36-814A-A522-AEF615C808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7795" y="3875421"/>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
            <a:extLst>
              <a:ext uri="{FF2B5EF4-FFF2-40B4-BE49-F238E27FC236}">
                <a16:creationId xmlns:a16="http://schemas.microsoft.com/office/drawing/2014/main" id="{01D9CF79-8D54-3242-B104-C304927F5907}"/>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7746" y="3484726"/>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a:extLst>
              <a:ext uri="{FF2B5EF4-FFF2-40B4-BE49-F238E27FC236}">
                <a16:creationId xmlns:a16="http://schemas.microsoft.com/office/drawing/2014/main" id="{FFE6DEB5-9498-E347-968E-A3FF44E01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993" y="3781890"/>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3">
            <a:extLst>
              <a:ext uri="{FF2B5EF4-FFF2-40B4-BE49-F238E27FC236}">
                <a16:creationId xmlns:a16="http://schemas.microsoft.com/office/drawing/2014/main" id="{604F275A-97C2-414A-9B0A-D2CEC664C44F}"/>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9998" y="4214954"/>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3">
            <a:extLst>
              <a:ext uri="{FF2B5EF4-FFF2-40B4-BE49-F238E27FC236}">
                <a16:creationId xmlns:a16="http://schemas.microsoft.com/office/drawing/2014/main" id="{98167460-FE59-7749-9B95-E3B65D59E420}"/>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48815" y="4187999"/>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2" descr="C:\Users\rglennerster\AppData\Local\Microsoft\Windows\Temporary Internet Files\Content.IE5\OGZ738MX\woman2.png">
            <a:extLst>
              <a:ext uri="{FF2B5EF4-FFF2-40B4-BE49-F238E27FC236}">
                <a16:creationId xmlns:a16="http://schemas.microsoft.com/office/drawing/2014/main" id="{14C899AC-AF87-5741-BBBD-823F53DEA47B}"/>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0667" y="5078711"/>
            <a:ext cx="200329"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Arrow Connector 106">
            <a:extLst>
              <a:ext uri="{FF2B5EF4-FFF2-40B4-BE49-F238E27FC236}">
                <a16:creationId xmlns:a16="http://schemas.microsoft.com/office/drawing/2014/main" id="{23DC52F6-7FE4-CB4D-A2E0-FD0DA1A3BADC}"/>
              </a:ext>
            </a:extLst>
          </p:cNvPr>
          <p:cNvCxnSpPr/>
          <p:nvPr/>
        </p:nvCxnSpPr>
        <p:spPr>
          <a:xfrm flipV="1">
            <a:off x="7990054" y="4062771"/>
            <a:ext cx="0" cy="304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8" name="Picture 2" descr="C:\Users\rglennerster\AppData\Local\Microsoft\Windows\Temporary Internet Files\Content.IE5\OGZ738MX\woman2.png">
            <a:extLst>
              <a:ext uri="{FF2B5EF4-FFF2-40B4-BE49-F238E27FC236}">
                <a16:creationId xmlns:a16="http://schemas.microsoft.com/office/drawing/2014/main" id="{702C6A8B-0E3B-204E-A228-15A1FF083297}"/>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0667" y="4429595"/>
            <a:ext cx="182007"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Straight Arrow Connector 108">
            <a:extLst>
              <a:ext uri="{FF2B5EF4-FFF2-40B4-BE49-F238E27FC236}">
                <a16:creationId xmlns:a16="http://schemas.microsoft.com/office/drawing/2014/main" id="{9E4EE42D-E338-8F47-8766-DF60E418D8B9}"/>
              </a:ext>
            </a:extLst>
          </p:cNvPr>
          <p:cNvCxnSpPr>
            <a:cxnSpLocks/>
          </p:cNvCxnSpPr>
          <p:nvPr/>
        </p:nvCxnSpPr>
        <p:spPr>
          <a:xfrm flipH="1" flipV="1">
            <a:off x="7618355" y="4464008"/>
            <a:ext cx="219424" cy="98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C218A47-436B-A343-97B3-43C2A738DF08}"/>
              </a:ext>
            </a:extLst>
          </p:cNvPr>
          <p:cNvCxnSpPr>
            <a:cxnSpLocks/>
          </p:cNvCxnSpPr>
          <p:nvPr/>
        </p:nvCxnSpPr>
        <p:spPr>
          <a:xfrm flipV="1">
            <a:off x="8093297" y="4407508"/>
            <a:ext cx="244895" cy="1708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DE577BBE-37AF-9D4F-8795-FD483BC565AE}"/>
              </a:ext>
            </a:extLst>
          </p:cNvPr>
          <p:cNvCxnSpPr>
            <a:cxnSpLocks/>
          </p:cNvCxnSpPr>
          <p:nvPr/>
        </p:nvCxnSpPr>
        <p:spPr>
          <a:xfrm>
            <a:off x="7990054" y="4847275"/>
            <a:ext cx="0" cy="188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 name="Picture 3">
            <a:extLst>
              <a:ext uri="{FF2B5EF4-FFF2-40B4-BE49-F238E27FC236}">
                <a16:creationId xmlns:a16="http://schemas.microsoft.com/office/drawing/2014/main" id="{0706133C-2869-4046-AE46-4EAFE113B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561" y="4460947"/>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2" descr="C:\Users\rglennerster\AppData\Local\Microsoft\Windows\Temporary Internet Files\Content.IE5\OGZ738MX\woman2.png">
            <a:extLst>
              <a:ext uri="{FF2B5EF4-FFF2-40B4-BE49-F238E27FC236}">
                <a16:creationId xmlns:a16="http://schemas.microsoft.com/office/drawing/2014/main" id="{E34B14A9-3AA8-3C44-8D3D-141B8F3968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4611" y="5118660"/>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C:\Users\rglennerster\AppData\Local\Microsoft\Windows\Temporary Internet Files\Content.IE5\OGZ738MX\woman2.png">
            <a:extLst>
              <a:ext uri="{FF2B5EF4-FFF2-40B4-BE49-F238E27FC236}">
                <a16:creationId xmlns:a16="http://schemas.microsoft.com/office/drawing/2014/main" id="{B074B8A6-F5F1-E345-88A6-FA58576AE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7232" y="5155847"/>
            <a:ext cx="200329" cy="39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p:txBody>
          <a:bodyPr/>
          <a:lstStyle/>
          <a:p>
            <a:r>
              <a:rPr lang="en-US" dirty="0"/>
              <a:t>Attrition</a:t>
            </a:r>
          </a:p>
        </p:txBody>
      </p:sp>
    </p:spTree>
    <p:extLst>
      <p:ext uri="{BB962C8B-B14F-4D97-AF65-F5344CB8AC3E}">
        <p14:creationId xmlns:p14="http://schemas.microsoft.com/office/powerpoint/2010/main" val="304270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F3D7-D212-473F-8154-A7ED9EBFD11D}"/>
              </a:ext>
            </a:extLst>
          </p:cNvPr>
          <p:cNvSpPr>
            <a:spLocks noGrp="1"/>
          </p:cNvSpPr>
          <p:nvPr>
            <p:ph type="title"/>
          </p:nvPr>
        </p:nvSpPr>
        <p:spPr/>
        <p:txBody>
          <a:bodyPr/>
          <a:lstStyle/>
          <a:p>
            <a:r>
              <a:rPr lang="en-US" dirty="0"/>
              <a:t>Attrition</a:t>
            </a:r>
          </a:p>
        </p:txBody>
      </p:sp>
      <p:sp>
        <p:nvSpPr>
          <p:cNvPr id="3" name="Text Placeholder 2">
            <a:extLst>
              <a:ext uri="{FF2B5EF4-FFF2-40B4-BE49-F238E27FC236}">
                <a16:creationId xmlns:a16="http://schemas.microsoft.com/office/drawing/2014/main" id="{40CAD955-9B93-4F69-9ACC-A416E6597E87}"/>
              </a:ext>
            </a:extLst>
          </p:cNvPr>
          <p:cNvSpPr>
            <a:spLocks noGrp="1"/>
          </p:cNvSpPr>
          <p:nvPr>
            <p:ph type="body" idx="1"/>
          </p:nvPr>
        </p:nvSpPr>
        <p:spPr>
          <a:xfrm>
            <a:off x="612648" y="1514475"/>
            <a:ext cx="10972800" cy="4172305"/>
          </a:xfrm>
        </p:spPr>
        <p:txBody>
          <a:bodyPr/>
          <a:lstStyle/>
          <a:p>
            <a:r>
              <a:rPr lang="en-US" dirty="0"/>
              <a:t>Q: What is it?</a:t>
            </a:r>
          </a:p>
          <a:p>
            <a:pPr lvl="1"/>
            <a:r>
              <a:rPr lang="en-US" dirty="0"/>
              <a:t>When we are not able to collect data on everyone in our sample</a:t>
            </a:r>
          </a:p>
          <a:p>
            <a:pPr lvl="1"/>
            <a:r>
              <a:rPr lang="en-US" dirty="0"/>
              <a:t>Often thought of as those in </a:t>
            </a:r>
            <a:r>
              <a:rPr lang="en-US" dirty="0" err="1"/>
              <a:t>endline</a:t>
            </a:r>
            <a:r>
              <a:rPr lang="en-US" dirty="0"/>
              <a:t> who are not in baseline, but can happen at baseline if you cant collect data on those included in the randomization</a:t>
            </a:r>
          </a:p>
          <a:p>
            <a:pPr lvl="1"/>
            <a:r>
              <a:rPr lang="en-US" dirty="0"/>
              <a:t>Differential attrition is when who we collect data on varies by treatment and control</a:t>
            </a:r>
          </a:p>
          <a:p>
            <a:pPr lvl="1"/>
            <a:r>
              <a:rPr lang="en-US" dirty="0"/>
              <a:t>Particularly problematic if treatment itself influences who you collect data on at mid or </a:t>
            </a:r>
            <a:r>
              <a:rPr lang="en-US" dirty="0" err="1"/>
              <a:t>endline</a:t>
            </a:r>
            <a:endParaRPr lang="en-US" dirty="0"/>
          </a:p>
          <a:p>
            <a:pPr lvl="1"/>
            <a:r>
              <a:rPr lang="en-US" dirty="0"/>
              <a:t>Q: why might treatment influence who we collect data on?</a:t>
            </a:r>
          </a:p>
          <a:p>
            <a:pPr marL="571500" lvl="1" indent="0">
              <a:buNone/>
            </a:pPr>
            <a:endParaRPr lang="en-US" dirty="0"/>
          </a:p>
          <a:p>
            <a:r>
              <a:rPr lang="en-US" dirty="0"/>
              <a:t>Q: Why is it a problem?</a:t>
            </a:r>
          </a:p>
          <a:p>
            <a:pPr lvl="1"/>
            <a:r>
              <a:rPr lang="en-US" dirty="0"/>
              <a:t>It reduces our sample size</a:t>
            </a:r>
          </a:p>
          <a:p>
            <a:pPr lvl="1"/>
            <a:r>
              <a:rPr lang="en-US" dirty="0"/>
              <a:t>It changes who we are measuring the impact on (less representative)</a:t>
            </a:r>
          </a:p>
          <a:p>
            <a:pPr lvl="1"/>
            <a:r>
              <a:rPr lang="en-US" dirty="0"/>
              <a:t>Our treatment and control groups may no longer contain similar people (selection bias)</a:t>
            </a:r>
          </a:p>
          <a:p>
            <a:pPr marL="571500" lvl="1" indent="0">
              <a:buNone/>
            </a:pPr>
            <a:endParaRPr lang="en-US" dirty="0"/>
          </a:p>
        </p:txBody>
      </p:sp>
    </p:spTree>
    <p:extLst>
      <p:ext uri="{BB962C8B-B14F-4D97-AF65-F5344CB8AC3E}">
        <p14:creationId xmlns:p14="http://schemas.microsoft.com/office/powerpoint/2010/main" val="24597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1953-E5D3-4A24-A39B-05CE30ECD542}"/>
              </a:ext>
            </a:extLst>
          </p:cNvPr>
          <p:cNvSpPr>
            <a:spLocks noGrp="1"/>
          </p:cNvSpPr>
          <p:nvPr>
            <p:ph type="title"/>
          </p:nvPr>
        </p:nvSpPr>
        <p:spPr/>
        <p:txBody>
          <a:bodyPr/>
          <a:lstStyle/>
          <a:p>
            <a:r>
              <a:rPr lang="en-US" dirty="0"/>
              <a:t>Minimizing attrition through RCT design</a:t>
            </a:r>
          </a:p>
        </p:txBody>
      </p:sp>
      <p:sp>
        <p:nvSpPr>
          <p:cNvPr id="3" name="Text Placeholder 2">
            <a:extLst>
              <a:ext uri="{FF2B5EF4-FFF2-40B4-BE49-F238E27FC236}">
                <a16:creationId xmlns:a16="http://schemas.microsoft.com/office/drawing/2014/main" id="{517C3A25-3BE0-445B-9626-FA84D061346D}"/>
              </a:ext>
            </a:extLst>
          </p:cNvPr>
          <p:cNvSpPr>
            <a:spLocks noGrp="1"/>
          </p:cNvSpPr>
          <p:nvPr>
            <p:ph type="body" idx="1"/>
          </p:nvPr>
        </p:nvSpPr>
        <p:spPr>
          <a:xfrm>
            <a:off x="612648" y="1704620"/>
            <a:ext cx="11350752" cy="3981805"/>
          </a:xfrm>
        </p:spPr>
        <p:txBody>
          <a:bodyPr/>
          <a:lstStyle/>
          <a:p>
            <a:r>
              <a:rPr lang="en-US" dirty="0"/>
              <a:t>Exclude people from the beginning who are likely to move (comes at cost of being less representative)</a:t>
            </a:r>
          </a:p>
          <a:p>
            <a:pPr lvl="1"/>
            <a:r>
              <a:rPr lang="en-US" dirty="0" err="1"/>
              <a:t>Eg</a:t>
            </a:r>
            <a:r>
              <a:rPr lang="en-US" dirty="0"/>
              <a:t> Pakistan study asked if people are likely to move in next 3 years</a:t>
            </a:r>
          </a:p>
          <a:p>
            <a:r>
              <a:rPr lang="en-US" dirty="0"/>
              <a:t>Think about how intensity of treatment might impact whether people are willing to give data, especially data that is hard or intrusive (</a:t>
            </a:r>
            <a:r>
              <a:rPr lang="en-US" dirty="0" err="1"/>
              <a:t>eg</a:t>
            </a:r>
            <a:r>
              <a:rPr lang="en-US" dirty="0"/>
              <a:t> bio samples)</a:t>
            </a:r>
          </a:p>
          <a:p>
            <a:pPr lvl="1"/>
            <a:r>
              <a:rPr lang="en-US" dirty="0"/>
              <a:t>In India we got more people in treatment group giving blood samples for anemia study</a:t>
            </a:r>
          </a:p>
          <a:p>
            <a:r>
              <a:rPr lang="en-US" dirty="0"/>
              <a:t>Include outcomes you can get data on for almost everyone especially if you have some harder outcomes</a:t>
            </a:r>
          </a:p>
          <a:p>
            <a:pPr lvl="1"/>
            <a:r>
              <a:rPr lang="en-US" dirty="0" err="1"/>
              <a:t>Eg</a:t>
            </a:r>
            <a:r>
              <a:rPr lang="en-US" dirty="0"/>
              <a:t> indicators of anemia </a:t>
            </a:r>
          </a:p>
          <a:p>
            <a:r>
              <a:rPr lang="en-US" dirty="0"/>
              <a:t>Design indicators that rely on those people who are most likely to remain </a:t>
            </a:r>
          </a:p>
          <a:p>
            <a:pPr lvl="1"/>
            <a:r>
              <a:rPr lang="en-US" dirty="0" err="1"/>
              <a:t>Eg</a:t>
            </a:r>
            <a:r>
              <a:rPr lang="en-US" dirty="0"/>
              <a:t> ask mothers about whether their daughters have given birth, school kids about teenage pregnancy</a:t>
            </a:r>
          </a:p>
          <a:p>
            <a:endParaRPr lang="en-US" dirty="0"/>
          </a:p>
        </p:txBody>
      </p:sp>
    </p:spTree>
    <p:extLst>
      <p:ext uri="{BB962C8B-B14F-4D97-AF65-F5344CB8AC3E}">
        <p14:creationId xmlns:p14="http://schemas.microsoft.com/office/powerpoint/2010/main" val="29282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8BE3-7956-4B89-8EA3-589E7E61FB88}"/>
              </a:ext>
            </a:extLst>
          </p:cNvPr>
          <p:cNvSpPr>
            <a:spLocks noGrp="1"/>
          </p:cNvSpPr>
          <p:nvPr>
            <p:ph type="title"/>
          </p:nvPr>
        </p:nvSpPr>
        <p:spPr/>
        <p:txBody>
          <a:bodyPr/>
          <a:lstStyle/>
          <a:p>
            <a:r>
              <a:rPr lang="en-US" dirty="0"/>
              <a:t>Minimize attrition through data collection strategies</a:t>
            </a:r>
          </a:p>
        </p:txBody>
      </p:sp>
      <p:sp>
        <p:nvSpPr>
          <p:cNvPr id="3" name="Text Placeholder 2">
            <a:extLst>
              <a:ext uri="{FF2B5EF4-FFF2-40B4-BE49-F238E27FC236}">
                <a16:creationId xmlns:a16="http://schemas.microsoft.com/office/drawing/2014/main" id="{CB17187A-C7D5-41EB-8943-3A1EEEB25FDE}"/>
              </a:ext>
            </a:extLst>
          </p:cNvPr>
          <p:cNvSpPr>
            <a:spLocks noGrp="1"/>
          </p:cNvSpPr>
          <p:nvPr>
            <p:ph type="body" idx="1"/>
          </p:nvPr>
        </p:nvSpPr>
        <p:spPr>
          <a:xfrm>
            <a:off x="612648" y="1285875"/>
            <a:ext cx="10972800" cy="4400905"/>
          </a:xfrm>
        </p:spPr>
        <p:txBody>
          <a:bodyPr/>
          <a:lstStyle/>
          <a:p>
            <a:r>
              <a:rPr lang="en-US" dirty="0"/>
              <a:t>Collect data when people are most likely to be available</a:t>
            </a:r>
          </a:p>
          <a:p>
            <a:r>
              <a:rPr lang="en-US" dirty="0"/>
              <a:t>Go back to those who are out (find out from neighbors when they might be around)</a:t>
            </a:r>
          </a:p>
          <a:p>
            <a:pPr lvl="1"/>
            <a:r>
              <a:rPr lang="en-US" dirty="0"/>
              <a:t>Don’t go back multiple times within a short period, first returns are within a short period, others are maybe a week later</a:t>
            </a:r>
          </a:p>
          <a:p>
            <a:r>
              <a:rPr lang="en-US" dirty="0"/>
              <a:t>Find people where they have moved to</a:t>
            </a:r>
          </a:p>
          <a:p>
            <a:r>
              <a:rPr lang="en-US" dirty="0"/>
              <a:t>Do phone surveys with those you cant reach but have a number for</a:t>
            </a:r>
          </a:p>
          <a:p>
            <a:r>
              <a:rPr lang="en-US" dirty="0"/>
              <a:t>Include in baseline a section on how to reach people if they move</a:t>
            </a:r>
          </a:p>
          <a:p>
            <a:pPr lvl="1"/>
            <a:r>
              <a:rPr lang="en-US" dirty="0"/>
              <a:t>If you moved with your family, who in the community would know how to contact you, can we have their name, address, phone number</a:t>
            </a:r>
          </a:p>
          <a:p>
            <a:pPr lvl="1"/>
            <a:r>
              <a:rPr lang="en-US" dirty="0"/>
              <a:t>Collect many phone numbers of different people (phone numbers change)</a:t>
            </a:r>
          </a:p>
          <a:p>
            <a:r>
              <a:rPr lang="en-US" dirty="0"/>
              <a:t>Give people a phone or devise to follow them with, or a reason they want you to find them (this must not be something that will change outcomes)</a:t>
            </a:r>
          </a:p>
          <a:p>
            <a:r>
              <a:rPr lang="en-US" dirty="0"/>
              <a:t>Follow up intensely with a subsample to check if those that are hard to reach are different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0971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5B19-20BD-4B29-B479-6FA42F4618B8}"/>
              </a:ext>
            </a:extLst>
          </p:cNvPr>
          <p:cNvSpPr>
            <a:spLocks noGrp="1"/>
          </p:cNvSpPr>
          <p:nvPr>
            <p:ph type="title"/>
          </p:nvPr>
        </p:nvSpPr>
        <p:spPr/>
        <p:txBody>
          <a:bodyPr/>
          <a:lstStyle/>
          <a:p>
            <a:r>
              <a:rPr lang="en-US" dirty="0"/>
              <a:t>Nonstable samples</a:t>
            </a:r>
          </a:p>
        </p:txBody>
      </p:sp>
      <p:sp>
        <p:nvSpPr>
          <p:cNvPr id="3" name="Text Placeholder 2">
            <a:extLst>
              <a:ext uri="{FF2B5EF4-FFF2-40B4-BE49-F238E27FC236}">
                <a16:creationId xmlns:a16="http://schemas.microsoft.com/office/drawing/2014/main" id="{32D794D3-BF03-4CE9-8C4B-912A163F2327}"/>
              </a:ext>
            </a:extLst>
          </p:cNvPr>
          <p:cNvSpPr>
            <a:spLocks noGrp="1"/>
          </p:cNvSpPr>
          <p:nvPr>
            <p:ph type="body" idx="1"/>
          </p:nvPr>
        </p:nvSpPr>
        <p:spPr/>
        <p:txBody>
          <a:bodyPr/>
          <a:lstStyle/>
          <a:p>
            <a:r>
              <a:rPr lang="en-US" dirty="0"/>
              <a:t>When people move out of an area we often loose contact causing attrition</a:t>
            </a:r>
          </a:p>
          <a:p>
            <a:r>
              <a:rPr lang="en-US" dirty="0"/>
              <a:t>But people may also move </a:t>
            </a:r>
            <a:r>
              <a:rPr lang="en-US" i="1" dirty="0"/>
              <a:t>into</a:t>
            </a:r>
            <a:r>
              <a:rPr lang="en-US" dirty="0"/>
              <a:t> our sample: may not be random and may be caused by treatment</a:t>
            </a:r>
          </a:p>
          <a:p>
            <a:r>
              <a:rPr lang="en-US" dirty="0"/>
              <a:t>With individual randomization we follow individuals, so people moving to study area may not be a problem (although it might if there are peer effects)</a:t>
            </a:r>
          </a:p>
          <a:p>
            <a:r>
              <a:rPr lang="en-US" dirty="0"/>
              <a:t>In cluster designs we sometimes follow communities or schools as a whole, so incomers will be picked up in data</a:t>
            </a:r>
          </a:p>
          <a:p>
            <a:pPr lvl="1"/>
            <a:r>
              <a:rPr lang="en-US" dirty="0" err="1"/>
              <a:t>Eg</a:t>
            </a:r>
            <a:r>
              <a:rPr lang="en-US" dirty="0"/>
              <a:t> children move to a school that is getting additional support, movers may have parents who care more about education</a:t>
            </a:r>
          </a:p>
          <a:p>
            <a:r>
              <a:rPr lang="en-US" dirty="0"/>
              <a:t>Ask where people were at baseline, or track if community composition is changing differentially in T and C</a:t>
            </a:r>
          </a:p>
          <a:p>
            <a:r>
              <a:rPr lang="en-US" dirty="0"/>
              <a:t>Even if only collect data on those present at baseline, differential movement can impact estimate, </a:t>
            </a:r>
            <a:r>
              <a:rPr lang="en-US" dirty="0" err="1"/>
              <a:t>eg</a:t>
            </a:r>
            <a:r>
              <a:rPr lang="en-US" dirty="0"/>
              <a:t> through overcrowding when resources are brought to a community or school</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4986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8241-702D-44E4-ACC0-F43901E5EB51}"/>
              </a:ext>
            </a:extLst>
          </p:cNvPr>
          <p:cNvSpPr>
            <a:spLocks noGrp="1"/>
          </p:cNvSpPr>
          <p:nvPr>
            <p:ph type="title"/>
          </p:nvPr>
        </p:nvSpPr>
        <p:spPr/>
        <p:txBody>
          <a:bodyPr/>
          <a:lstStyle/>
          <a:p>
            <a:r>
              <a:rPr lang="en-US" dirty="0"/>
              <a:t>Experimental effects</a:t>
            </a:r>
          </a:p>
        </p:txBody>
      </p:sp>
      <p:sp>
        <p:nvSpPr>
          <p:cNvPr id="3" name="Text Placeholder 2">
            <a:extLst>
              <a:ext uri="{FF2B5EF4-FFF2-40B4-BE49-F238E27FC236}">
                <a16:creationId xmlns:a16="http://schemas.microsoft.com/office/drawing/2014/main" id="{B88D5484-1B80-43F6-A990-4B342A25CE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770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0CB1-C7AF-4EDB-8512-D600949C1A57}"/>
              </a:ext>
            </a:extLst>
          </p:cNvPr>
          <p:cNvSpPr>
            <a:spLocks noGrp="1"/>
          </p:cNvSpPr>
          <p:nvPr>
            <p:ph type="title"/>
          </p:nvPr>
        </p:nvSpPr>
        <p:spPr/>
        <p:txBody>
          <a:bodyPr/>
          <a:lstStyle/>
          <a:p>
            <a:r>
              <a:rPr lang="en-US" dirty="0"/>
              <a:t>Experimenter effects</a:t>
            </a:r>
          </a:p>
        </p:txBody>
      </p:sp>
      <p:sp>
        <p:nvSpPr>
          <p:cNvPr id="3" name="Text Placeholder 2">
            <a:extLst>
              <a:ext uri="{FF2B5EF4-FFF2-40B4-BE49-F238E27FC236}">
                <a16:creationId xmlns:a16="http://schemas.microsoft.com/office/drawing/2014/main" id="{36BAEF7A-3AF1-4748-8671-C789AAF1EA53}"/>
              </a:ext>
            </a:extLst>
          </p:cNvPr>
          <p:cNvSpPr>
            <a:spLocks noGrp="1"/>
          </p:cNvSpPr>
          <p:nvPr>
            <p:ph type="body" idx="1"/>
          </p:nvPr>
        </p:nvSpPr>
        <p:spPr>
          <a:xfrm>
            <a:off x="612648" y="1704619"/>
            <a:ext cx="11426952" cy="4058005"/>
          </a:xfrm>
        </p:spPr>
        <p:txBody>
          <a:bodyPr/>
          <a:lstStyle/>
          <a:p>
            <a:r>
              <a:rPr lang="en-US" dirty="0"/>
              <a:t>Q: What are they?</a:t>
            </a:r>
          </a:p>
          <a:p>
            <a:pPr lvl="1"/>
            <a:r>
              <a:rPr lang="en-US" dirty="0"/>
              <a:t>When the process of being studied impacts the behavior we are trying to study, or how people report</a:t>
            </a:r>
          </a:p>
          <a:p>
            <a:pPr lvl="1"/>
            <a:r>
              <a:rPr lang="en-US" dirty="0"/>
              <a:t>Can work through increasing attention, gratitude, desire to prove a result </a:t>
            </a:r>
          </a:p>
          <a:p>
            <a:r>
              <a:rPr lang="en-US" dirty="0"/>
              <a:t>Q: Why do they matter?</a:t>
            </a:r>
          </a:p>
          <a:p>
            <a:pPr lvl="1"/>
            <a:r>
              <a:rPr lang="en-US" dirty="0"/>
              <a:t>Dampen the difference between T and C by effectively “treating” control, underestimate the true effect</a:t>
            </a:r>
          </a:p>
          <a:p>
            <a:pPr lvl="1"/>
            <a:r>
              <a:rPr lang="en-US" dirty="0"/>
              <a:t>Exaggerate the difference between T and C because treatment want to prove the program worked</a:t>
            </a:r>
          </a:p>
          <a:p>
            <a:pPr lvl="1"/>
            <a:r>
              <a:rPr lang="en-US" dirty="0"/>
              <a:t>Create noise through mismeasurement if people overreport or underreport (similarly in T and C)</a:t>
            </a:r>
          </a:p>
          <a:p>
            <a:r>
              <a:rPr lang="en-US" dirty="0"/>
              <a:t>Q: How can we limit them?</a:t>
            </a:r>
          </a:p>
          <a:p>
            <a:pPr lvl="1"/>
            <a:r>
              <a:rPr lang="en-US" dirty="0"/>
              <a:t>Measure less frequently or less intensely</a:t>
            </a:r>
          </a:p>
          <a:p>
            <a:pPr lvl="1"/>
            <a:r>
              <a:rPr lang="en-US" dirty="0"/>
              <a:t>Make it less salient what the experiment is about, make it more natural/normal</a:t>
            </a:r>
          </a:p>
          <a:p>
            <a:pPr lvl="1"/>
            <a:r>
              <a:rPr lang="en-US" dirty="0"/>
              <a:t>Create a placebo for the control group so both groups have experimenter effects</a:t>
            </a:r>
          </a:p>
          <a:p>
            <a:pPr lvl="1"/>
            <a:endParaRPr lang="en-US" dirty="0"/>
          </a:p>
          <a:p>
            <a:pPr lvl="1"/>
            <a:endParaRPr lang="en-US" dirty="0"/>
          </a:p>
        </p:txBody>
      </p:sp>
    </p:spTree>
    <p:extLst>
      <p:ext uri="{BB962C8B-B14F-4D97-AF65-F5344CB8AC3E}">
        <p14:creationId xmlns:p14="http://schemas.microsoft.com/office/powerpoint/2010/main" val="25141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93B7-06A4-43F6-977D-313299F19A53}"/>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D34C5107-9344-4D43-AFFF-EB99A7A5B0A5}"/>
              </a:ext>
            </a:extLst>
          </p:cNvPr>
          <p:cNvSpPr>
            <a:spLocks noGrp="1"/>
          </p:cNvSpPr>
          <p:nvPr>
            <p:ph type="body" idx="1"/>
          </p:nvPr>
        </p:nvSpPr>
        <p:spPr/>
        <p:txBody>
          <a:bodyPr/>
          <a:lstStyle/>
          <a:p>
            <a:r>
              <a:rPr lang="en-US" sz="2400" dirty="0"/>
              <a:t>Noncompliance</a:t>
            </a:r>
          </a:p>
          <a:p>
            <a:pPr lvl="1"/>
            <a:r>
              <a:rPr lang="en-US" sz="2400" dirty="0"/>
              <a:t>Low take up</a:t>
            </a:r>
          </a:p>
          <a:p>
            <a:pPr lvl="1"/>
            <a:r>
              <a:rPr lang="en-US" sz="2400" dirty="0" err="1"/>
              <a:t>Defiers</a:t>
            </a:r>
            <a:endParaRPr lang="en-US" sz="2400" dirty="0"/>
          </a:p>
          <a:p>
            <a:r>
              <a:rPr lang="en-US" sz="2400" dirty="0"/>
              <a:t>Spillovers</a:t>
            </a:r>
          </a:p>
          <a:p>
            <a:r>
              <a:rPr lang="en-US" sz="2400" dirty="0"/>
              <a:t>Attrition</a:t>
            </a:r>
          </a:p>
          <a:p>
            <a:r>
              <a:rPr lang="en-US" sz="2400" dirty="0"/>
              <a:t>Unstable samples</a:t>
            </a:r>
          </a:p>
          <a:p>
            <a:r>
              <a:rPr lang="en-US" sz="2400" dirty="0"/>
              <a:t>Experimenter effects</a:t>
            </a:r>
          </a:p>
        </p:txBody>
      </p:sp>
    </p:spTree>
    <p:extLst>
      <p:ext uri="{BB962C8B-B14F-4D97-AF65-F5344CB8AC3E}">
        <p14:creationId xmlns:p14="http://schemas.microsoft.com/office/powerpoint/2010/main" val="340111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40F6-E582-45CC-8A09-FD7C0DD27B57}"/>
              </a:ext>
            </a:extLst>
          </p:cNvPr>
          <p:cNvSpPr>
            <a:spLocks noGrp="1"/>
          </p:cNvSpPr>
          <p:nvPr>
            <p:ph type="title"/>
          </p:nvPr>
        </p:nvSpPr>
        <p:spPr/>
        <p:txBody>
          <a:bodyPr/>
          <a:lstStyle/>
          <a:p>
            <a:r>
              <a:rPr lang="en-US" dirty="0"/>
              <a:t>Non-compliance</a:t>
            </a:r>
          </a:p>
        </p:txBody>
      </p:sp>
    </p:spTree>
    <p:extLst>
      <p:ext uri="{BB962C8B-B14F-4D97-AF65-F5344CB8AC3E}">
        <p14:creationId xmlns:p14="http://schemas.microsoft.com/office/powerpoint/2010/main" val="36741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6A58-5828-4016-9A34-85E9B8A6F61E}"/>
              </a:ext>
            </a:extLst>
          </p:cNvPr>
          <p:cNvSpPr>
            <a:spLocks noGrp="1"/>
          </p:cNvSpPr>
          <p:nvPr>
            <p:ph type="title"/>
          </p:nvPr>
        </p:nvSpPr>
        <p:spPr/>
        <p:txBody>
          <a:bodyPr/>
          <a:lstStyle/>
          <a:p>
            <a:r>
              <a:rPr lang="en-US" dirty="0"/>
              <a:t>Partial compliance: low take up or take up in control group</a:t>
            </a:r>
          </a:p>
        </p:txBody>
      </p:sp>
      <p:sp>
        <p:nvSpPr>
          <p:cNvPr id="3" name="Text Placeholder 2">
            <a:extLst>
              <a:ext uri="{FF2B5EF4-FFF2-40B4-BE49-F238E27FC236}">
                <a16:creationId xmlns:a16="http://schemas.microsoft.com/office/drawing/2014/main" id="{86B2492B-C711-4F11-82E9-612E33B75A18}"/>
              </a:ext>
            </a:extLst>
          </p:cNvPr>
          <p:cNvSpPr>
            <a:spLocks noGrp="1"/>
          </p:cNvSpPr>
          <p:nvPr>
            <p:ph type="body" idx="1"/>
          </p:nvPr>
        </p:nvSpPr>
        <p:spPr>
          <a:xfrm>
            <a:off x="504825" y="1419225"/>
            <a:ext cx="11487149" cy="4362449"/>
          </a:xfrm>
        </p:spPr>
        <p:txBody>
          <a:bodyPr/>
          <a:lstStyle/>
          <a:p>
            <a:r>
              <a:rPr lang="en-US" dirty="0"/>
              <a:t>Q: What is it?</a:t>
            </a:r>
          </a:p>
          <a:p>
            <a:pPr lvl="1"/>
            <a:r>
              <a:rPr lang="en-US" dirty="0"/>
              <a:t>Not all of the treated get the treatment</a:t>
            </a:r>
          </a:p>
          <a:p>
            <a:pPr lvl="1"/>
            <a:r>
              <a:rPr lang="en-US" dirty="0"/>
              <a:t>Some of the control group get treated</a:t>
            </a:r>
          </a:p>
          <a:p>
            <a:r>
              <a:rPr lang="en-US" dirty="0"/>
              <a:t>Q: Examples of reasons for partial compliance?</a:t>
            </a:r>
          </a:p>
          <a:p>
            <a:pPr lvl="1"/>
            <a:r>
              <a:rPr lang="en-US" dirty="0"/>
              <a:t>Parents fail to return the permission letter for administration of deworming pills </a:t>
            </a:r>
          </a:p>
          <a:p>
            <a:pPr lvl="1"/>
            <a:r>
              <a:rPr lang="en-US" dirty="0"/>
              <a:t>Implementers fail to show up</a:t>
            </a:r>
          </a:p>
          <a:p>
            <a:pPr lvl="1"/>
            <a:r>
              <a:rPr lang="en-US" dirty="0"/>
              <a:t>People don’t want to participate, cant be reached, don’t have the time/energy to participate</a:t>
            </a:r>
          </a:p>
          <a:p>
            <a:pPr lvl="1"/>
            <a:r>
              <a:rPr lang="en-US" dirty="0"/>
              <a:t>Not everyone has a radio, so cant hear the message, or its not in their language</a:t>
            </a:r>
          </a:p>
          <a:p>
            <a:pPr lvl="1"/>
            <a:r>
              <a:rPr lang="en-US" dirty="0"/>
              <a:t>Implementers depart from protocol</a:t>
            </a:r>
          </a:p>
          <a:p>
            <a:r>
              <a:rPr lang="en-US" dirty="0"/>
              <a:t>Why is it a problem?</a:t>
            </a:r>
          </a:p>
          <a:p>
            <a:pPr lvl="1"/>
            <a:r>
              <a:rPr lang="en-US" dirty="0"/>
              <a:t>Dilutes the difference between treatment and control, makes it hard to statistically detect difference</a:t>
            </a:r>
          </a:p>
          <a:p>
            <a:pPr lvl="1"/>
            <a:r>
              <a:rPr lang="en-US" dirty="0"/>
              <a:t>If we know exactly how many are not reached we can adjust our estimate for noncompliance, but our estimate will be noisy</a:t>
            </a:r>
          </a:p>
        </p:txBody>
      </p:sp>
    </p:spTree>
    <p:extLst>
      <p:ext uri="{BB962C8B-B14F-4D97-AF65-F5344CB8AC3E}">
        <p14:creationId xmlns:p14="http://schemas.microsoft.com/office/powerpoint/2010/main" val="14885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2891-2E08-4A6C-9E9B-0DEDA4B2CFEB}"/>
              </a:ext>
            </a:extLst>
          </p:cNvPr>
          <p:cNvSpPr>
            <a:spLocks noGrp="1"/>
          </p:cNvSpPr>
          <p:nvPr>
            <p:ph type="title"/>
          </p:nvPr>
        </p:nvSpPr>
        <p:spPr/>
        <p:txBody>
          <a:bodyPr/>
          <a:lstStyle/>
          <a:p>
            <a:r>
              <a:rPr lang="en-US" dirty="0"/>
              <a:t>Q:How to deal with partial compliance</a:t>
            </a:r>
          </a:p>
        </p:txBody>
      </p:sp>
      <p:sp>
        <p:nvSpPr>
          <p:cNvPr id="3" name="Text Placeholder 2">
            <a:extLst>
              <a:ext uri="{FF2B5EF4-FFF2-40B4-BE49-F238E27FC236}">
                <a16:creationId xmlns:a16="http://schemas.microsoft.com/office/drawing/2014/main" id="{C4357E7F-147B-4DA2-84BA-8E636FED26EF}"/>
              </a:ext>
            </a:extLst>
          </p:cNvPr>
          <p:cNvSpPr>
            <a:spLocks noGrp="1"/>
          </p:cNvSpPr>
          <p:nvPr>
            <p:ph type="body" idx="1"/>
          </p:nvPr>
        </p:nvSpPr>
        <p:spPr/>
        <p:txBody>
          <a:bodyPr/>
          <a:lstStyle/>
          <a:p>
            <a:r>
              <a:rPr lang="en-US" dirty="0"/>
              <a:t>Ensure those implementing on the ground understand the RCT and why need to comply</a:t>
            </a:r>
          </a:p>
          <a:p>
            <a:pPr lvl="1"/>
            <a:r>
              <a:rPr lang="en-US" dirty="0"/>
              <a:t>Monitor compliance</a:t>
            </a:r>
          </a:p>
          <a:p>
            <a:r>
              <a:rPr lang="en-US" dirty="0"/>
              <a:t>Make it easier to comply</a:t>
            </a:r>
          </a:p>
          <a:p>
            <a:pPr lvl="1"/>
            <a:r>
              <a:rPr lang="en-US" dirty="0"/>
              <a:t>Pay transport costs</a:t>
            </a:r>
          </a:p>
          <a:p>
            <a:pPr lvl="1"/>
            <a:r>
              <a:rPr lang="en-US" dirty="0"/>
              <a:t>Go to people homes (</a:t>
            </a:r>
            <a:r>
              <a:rPr lang="en-US" dirty="0" err="1"/>
              <a:t>eg</a:t>
            </a:r>
            <a:r>
              <a:rPr lang="en-US" dirty="0"/>
              <a:t> DR information on education RCT by Jensen)</a:t>
            </a:r>
          </a:p>
          <a:p>
            <a:r>
              <a:rPr lang="en-US" dirty="0"/>
              <a:t>Randomize among those most likely to comply</a:t>
            </a:r>
          </a:p>
          <a:p>
            <a:pPr lvl="1"/>
            <a:r>
              <a:rPr lang="en-US" dirty="0"/>
              <a:t>Encourage lots of people to apply to program, then randomize among those who apply</a:t>
            </a:r>
          </a:p>
          <a:p>
            <a:r>
              <a:rPr lang="en-US" dirty="0"/>
              <a:t>If higher level, only survey those who are likely to have higher take up (</a:t>
            </a:r>
            <a:r>
              <a:rPr lang="en-US" dirty="0" err="1"/>
              <a:t>eg</a:t>
            </a:r>
            <a:r>
              <a:rPr lang="en-US" dirty="0"/>
              <a:t> radio RCT excluded urban areas)</a:t>
            </a:r>
          </a:p>
          <a:p>
            <a:pPr marL="571500" lvl="1" indent="0">
              <a:buNone/>
            </a:pPr>
            <a:endParaRPr lang="en-US" dirty="0"/>
          </a:p>
        </p:txBody>
      </p:sp>
    </p:spTree>
    <p:extLst>
      <p:ext uri="{BB962C8B-B14F-4D97-AF65-F5344CB8AC3E}">
        <p14:creationId xmlns:p14="http://schemas.microsoft.com/office/powerpoint/2010/main" val="2460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0DEF-35F9-439E-88BB-F7C36C879A9D}"/>
              </a:ext>
            </a:extLst>
          </p:cNvPr>
          <p:cNvSpPr>
            <a:spLocks noGrp="1"/>
          </p:cNvSpPr>
          <p:nvPr>
            <p:ph type="title"/>
          </p:nvPr>
        </p:nvSpPr>
        <p:spPr/>
        <p:txBody>
          <a:bodyPr/>
          <a:lstStyle/>
          <a:p>
            <a:r>
              <a:rPr lang="en-US" dirty="0"/>
              <a:t>Noncompliance: </a:t>
            </a:r>
            <a:r>
              <a:rPr lang="en-US" dirty="0" err="1"/>
              <a:t>defiers</a:t>
            </a:r>
            <a:endParaRPr lang="en-US" dirty="0"/>
          </a:p>
        </p:txBody>
      </p:sp>
      <p:sp>
        <p:nvSpPr>
          <p:cNvPr id="3" name="Text Placeholder 2">
            <a:extLst>
              <a:ext uri="{FF2B5EF4-FFF2-40B4-BE49-F238E27FC236}">
                <a16:creationId xmlns:a16="http://schemas.microsoft.com/office/drawing/2014/main" id="{42D18463-91F4-4CBE-9D80-DB3958C4722E}"/>
              </a:ext>
            </a:extLst>
          </p:cNvPr>
          <p:cNvSpPr>
            <a:spLocks noGrp="1"/>
          </p:cNvSpPr>
          <p:nvPr>
            <p:ph type="body" idx="1"/>
          </p:nvPr>
        </p:nvSpPr>
        <p:spPr>
          <a:xfrm>
            <a:off x="457200" y="1419225"/>
            <a:ext cx="11128248" cy="4162780"/>
          </a:xfrm>
        </p:spPr>
        <p:txBody>
          <a:bodyPr/>
          <a:lstStyle/>
          <a:p>
            <a:r>
              <a:rPr lang="en-US" dirty="0"/>
              <a:t>Q: What is it?</a:t>
            </a:r>
          </a:p>
          <a:p>
            <a:pPr lvl="1"/>
            <a:r>
              <a:rPr lang="en-US" dirty="0"/>
              <a:t>Being randomly allocated to treatment makes you </a:t>
            </a:r>
            <a:r>
              <a:rPr lang="en-US" i="1" dirty="0"/>
              <a:t>less</a:t>
            </a:r>
            <a:r>
              <a:rPr lang="en-US" dirty="0"/>
              <a:t> likely to take up treatment</a:t>
            </a:r>
          </a:p>
          <a:p>
            <a:pPr lvl="1"/>
            <a:r>
              <a:rPr lang="en-US" dirty="0"/>
              <a:t>Being randomly allocated to control make you </a:t>
            </a:r>
            <a:r>
              <a:rPr lang="en-US" i="1" dirty="0"/>
              <a:t>more</a:t>
            </a:r>
            <a:r>
              <a:rPr lang="en-US" dirty="0"/>
              <a:t> likely to take up treatment</a:t>
            </a:r>
          </a:p>
          <a:p>
            <a:r>
              <a:rPr lang="en-US" dirty="0"/>
              <a:t>Q: Why is it a problem?</a:t>
            </a:r>
          </a:p>
          <a:p>
            <a:pPr lvl="1"/>
            <a:r>
              <a:rPr lang="en-US" dirty="0"/>
              <a:t>We may not be able to identify </a:t>
            </a:r>
            <a:r>
              <a:rPr lang="en-US" dirty="0" err="1"/>
              <a:t>defiers</a:t>
            </a:r>
            <a:r>
              <a:rPr lang="en-US" dirty="0"/>
              <a:t>—we only see they don’t comply not that they don’t comply </a:t>
            </a:r>
            <a:r>
              <a:rPr lang="en-US" i="1" dirty="0"/>
              <a:t>because</a:t>
            </a:r>
            <a:r>
              <a:rPr lang="en-US" dirty="0"/>
              <a:t> of how they were randomly allocated.</a:t>
            </a:r>
          </a:p>
          <a:p>
            <a:pPr lvl="1"/>
            <a:r>
              <a:rPr lang="en-US" dirty="0"/>
              <a:t>When we correct for noncompliance in analysis (discussed later) we assume those in treatment group that don’t take up are not influenced by treatment, but </a:t>
            </a:r>
            <a:r>
              <a:rPr lang="en-US" dirty="0" err="1"/>
              <a:t>defiers</a:t>
            </a:r>
            <a:r>
              <a:rPr lang="en-US" dirty="0"/>
              <a:t> are impacted by treatment, it makes them less likely</a:t>
            </a:r>
          </a:p>
          <a:p>
            <a:r>
              <a:rPr lang="en-US" dirty="0"/>
              <a:t>Q: How to address it during design and data collection</a:t>
            </a:r>
          </a:p>
          <a:p>
            <a:pPr lvl="1"/>
            <a:r>
              <a:rPr lang="en-US" dirty="0"/>
              <a:t>Collect data that allows you to separate out subgroups where </a:t>
            </a:r>
            <a:r>
              <a:rPr lang="en-US" dirty="0" err="1"/>
              <a:t>defiers</a:t>
            </a:r>
            <a:r>
              <a:rPr lang="en-US" dirty="0"/>
              <a:t> might be a particular problem</a:t>
            </a:r>
          </a:p>
          <a:p>
            <a:pPr lvl="1"/>
            <a:r>
              <a:rPr lang="en-US" dirty="0"/>
              <a:t>Information treatments are where we must be particularly concerned about the existence of </a:t>
            </a:r>
            <a:r>
              <a:rPr lang="en-US" dirty="0" err="1"/>
              <a:t>defiers</a:t>
            </a:r>
            <a:endParaRPr lang="en-US" dirty="0"/>
          </a:p>
          <a:p>
            <a:pPr lvl="2"/>
            <a:r>
              <a:rPr lang="en-US" dirty="0"/>
              <a:t>Collect data on initial beliefs/knowledge to allow you to analyze separately by initial belief</a:t>
            </a:r>
          </a:p>
          <a:p>
            <a:endParaRPr lang="en-US" dirty="0"/>
          </a:p>
        </p:txBody>
      </p:sp>
    </p:spTree>
    <p:extLst>
      <p:ext uri="{BB962C8B-B14F-4D97-AF65-F5344CB8AC3E}">
        <p14:creationId xmlns:p14="http://schemas.microsoft.com/office/powerpoint/2010/main" val="33898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8B3A-01AB-4953-88E1-2317D8FD6498}"/>
              </a:ext>
            </a:extLst>
          </p:cNvPr>
          <p:cNvSpPr>
            <a:spLocks noGrp="1"/>
          </p:cNvSpPr>
          <p:nvPr>
            <p:ph type="title"/>
          </p:nvPr>
        </p:nvSpPr>
        <p:spPr/>
        <p:txBody>
          <a:bodyPr/>
          <a:lstStyle/>
          <a:p>
            <a:r>
              <a:rPr lang="en-US" dirty="0"/>
              <a:t>Information treatments and </a:t>
            </a:r>
            <a:r>
              <a:rPr lang="en-US" dirty="0" err="1"/>
              <a:t>defiers</a:t>
            </a:r>
            <a:endParaRPr lang="en-US" dirty="0"/>
          </a:p>
        </p:txBody>
      </p:sp>
      <p:sp>
        <p:nvSpPr>
          <p:cNvPr id="3" name="Text Placeholder 2">
            <a:extLst>
              <a:ext uri="{FF2B5EF4-FFF2-40B4-BE49-F238E27FC236}">
                <a16:creationId xmlns:a16="http://schemas.microsoft.com/office/drawing/2014/main" id="{D1DECD71-7859-4BBD-9A86-55FDC3B204AC}"/>
              </a:ext>
            </a:extLst>
          </p:cNvPr>
          <p:cNvSpPr>
            <a:spLocks noGrp="1"/>
          </p:cNvSpPr>
          <p:nvPr>
            <p:ph type="body" idx="1"/>
          </p:nvPr>
        </p:nvSpPr>
        <p:spPr>
          <a:xfrm>
            <a:off x="533400" y="1495425"/>
            <a:ext cx="11052048" cy="4191355"/>
          </a:xfrm>
        </p:spPr>
        <p:txBody>
          <a:bodyPr/>
          <a:lstStyle/>
          <a:p>
            <a:r>
              <a:rPr lang="en-US" dirty="0"/>
              <a:t>Imagine we run an RCT designed to evaluate the impact of scaring people about the risks of Covid</a:t>
            </a:r>
          </a:p>
          <a:p>
            <a:pPr marL="114300" indent="0">
              <a:buNone/>
            </a:pPr>
            <a:endParaRPr lang="en-US" sz="400" dirty="0"/>
          </a:p>
          <a:p>
            <a:r>
              <a:rPr lang="en-US" dirty="0"/>
              <a:t>The treatment is to tell people the chance of dying from covid</a:t>
            </a:r>
          </a:p>
          <a:p>
            <a:pPr marL="114300" indent="0">
              <a:buNone/>
            </a:pPr>
            <a:endParaRPr lang="en-US" sz="400" dirty="0"/>
          </a:p>
          <a:p>
            <a:r>
              <a:rPr lang="en-US" dirty="0"/>
              <a:t>Some people might have overestimated the risks of dying from covid and for them hearing about the risk of dying will make them less scared than if they were in the control group</a:t>
            </a:r>
          </a:p>
          <a:p>
            <a:pPr marL="114300" indent="0">
              <a:buNone/>
            </a:pPr>
            <a:endParaRPr lang="en-US" sz="400" dirty="0"/>
          </a:p>
          <a:p>
            <a:r>
              <a:rPr lang="en-US" dirty="0"/>
              <a:t>We wont get an accurate picture of the impact of scaring people about the risks of covid even if </a:t>
            </a:r>
            <a:r>
              <a:rPr lang="en-US" i="1" dirty="0"/>
              <a:t>on average </a:t>
            </a:r>
            <a:r>
              <a:rPr lang="en-US" dirty="0"/>
              <a:t>those in the treatment group are more scared than in the control </a:t>
            </a:r>
            <a:r>
              <a:rPr lang="en-US"/>
              <a:t>group </a:t>
            </a:r>
          </a:p>
          <a:p>
            <a:pPr marL="114300" indent="0">
              <a:buNone/>
            </a:pPr>
            <a:endParaRPr lang="en-US" sz="400" dirty="0"/>
          </a:p>
          <a:p>
            <a:r>
              <a:rPr lang="en-US" dirty="0"/>
              <a:t>Our treatment effect combines the impact of scaring some people and making some less scared  </a:t>
            </a:r>
          </a:p>
          <a:p>
            <a:endParaRPr lang="en-US" dirty="0"/>
          </a:p>
        </p:txBody>
      </p:sp>
    </p:spTree>
    <p:extLst>
      <p:ext uri="{BB962C8B-B14F-4D97-AF65-F5344CB8AC3E}">
        <p14:creationId xmlns:p14="http://schemas.microsoft.com/office/powerpoint/2010/main" val="425356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CEFA-D62B-4A7C-8969-4589CF68D285}"/>
              </a:ext>
            </a:extLst>
          </p:cNvPr>
          <p:cNvSpPr>
            <a:spLocks noGrp="1"/>
          </p:cNvSpPr>
          <p:nvPr>
            <p:ph type="title"/>
          </p:nvPr>
        </p:nvSpPr>
        <p:spPr/>
        <p:txBody>
          <a:bodyPr/>
          <a:lstStyle/>
          <a:p>
            <a:r>
              <a:rPr lang="en-US" dirty="0"/>
              <a:t>Spillovers</a:t>
            </a:r>
          </a:p>
        </p:txBody>
      </p:sp>
    </p:spTree>
    <p:extLst>
      <p:ext uri="{BB962C8B-B14F-4D97-AF65-F5344CB8AC3E}">
        <p14:creationId xmlns:p14="http://schemas.microsoft.com/office/powerpoint/2010/main" val="121474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BEB5-15CF-43AF-A741-DF9AA3D97C02}"/>
              </a:ext>
            </a:extLst>
          </p:cNvPr>
          <p:cNvSpPr>
            <a:spLocks noGrp="1"/>
          </p:cNvSpPr>
          <p:nvPr>
            <p:ph type="title"/>
          </p:nvPr>
        </p:nvSpPr>
        <p:spPr/>
        <p:txBody>
          <a:bodyPr/>
          <a:lstStyle/>
          <a:p>
            <a:r>
              <a:rPr lang="en-US" dirty="0"/>
              <a:t>Containing spillovers within treatment group</a:t>
            </a:r>
          </a:p>
        </p:txBody>
      </p:sp>
      <p:pic>
        <p:nvPicPr>
          <p:cNvPr id="32" name="Picture 31" descr="Icon&#10;&#10;Description automatically generated">
            <a:extLst>
              <a:ext uri="{FF2B5EF4-FFF2-40B4-BE49-F238E27FC236}">
                <a16:creationId xmlns:a16="http://schemas.microsoft.com/office/drawing/2014/main" id="{A485F00E-9D30-4B43-8CAE-128578A4BB39}"/>
              </a:ext>
            </a:extLst>
          </p:cNvPr>
          <p:cNvPicPr>
            <a:picLocks noChangeAspect="1"/>
          </p:cNvPicPr>
          <p:nvPr/>
        </p:nvPicPr>
        <p:blipFill rotWithShape="1">
          <a:blip r:embed="rId2"/>
          <a:srcRect l="98663" r="-103082" b="-4419"/>
          <a:stretch/>
        </p:blipFill>
        <p:spPr>
          <a:xfrm>
            <a:off x="1181993" y="1224241"/>
            <a:ext cx="1385025" cy="1426680"/>
          </a:xfrm>
          <a:prstGeom prst="rect">
            <a:avLst/>
          </a:prstGeom>
        </p:spPr>
      </p:pic>
      <p:sp>
        <p:nvSpPr>
          <p:cNvPr id="6" name="Content Placeholder 2">
            <a:extLst>
              <a:ext uri="{FF2B5EF4-FFF2-40B4-BE49-F238E27FC236}">
                <a16:creationId xmlns:a16="http://schemas.microsoft.com/office/drawing/2014/main" id="{552960B7-DB65-9549-AA1E-F3DC19A41F5B}"/>
              </a:ext>
            </a:extLst>
          </p:cNvPr>
          <p:cNvSpPr txBox="1">
            <a:spLocks/>
          </p:cNvSpPr>
          <p:nvPr/>
        </p:nvSpPr>
        <p:spPr>
          <a:xfrm>
            <a:off x="609600" y="1224241"/>
            <a:ext cx="10972800" cy="3818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r>
              <a:rPr lang="en-US" dirty="0"/>
              <a:t>The problem: in an individual randomization of the effect of school feeding, child given free meal at school share it with friends</a:t>
            </a:r>
          </a:p>
          <a:p>
            <a:endParaRPr lang="en-US" dirty="0"/>
          </a:p>
        </p:txBody>
      </p:sp>
      <p:pic>
        <p:nvPicPr>
          <p:cNvPr id="5" name="Picture 2" descr="C:\Users\rglennerster\AppData\Local\Microsoft\Windows\Temporary Internet Files\Content.IE5\OGZ738MX\woman2.png">
            <a:extLst>
              <a:ext uri="{FF2B5EF4-FFF2-40B4-BE49-F238E27FC236}">
                <a16:creationId xmlns:a16="http://schemas.microsoft.com/office/drawing/2014/main" id="{D4D59109-47CE-B74B-A73A-C3221F57C12E}"/>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5518" y="2539878"/>
            <a:ext cx="200329" cy="3933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 descr="C:\Users\rglennerster\AppData\Local\Microsoft\Windows\Temporary Internet Files\Content.IE5\OGZ738MX\woman2.png">
            <a:extLst>
              <a:ext uri="{FF2B5EF4-FFF2-40B4-BE49-F238E27FC236}">
                <a16:creationId xmlns:a16="http://schemas.microsoft.com/office/drawing/2014/main" id="{FF312367-F6B2-024B-B2DF-5C65BA6C2A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519" y="2539878"/>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7CEB71E6-0889-4247-BB91-88B07018F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452" y="2961895"/>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E9E8B852-C759-584D-9573-DF22773B5EE8}"/>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6372" y="2999840"/>
            <a:ext cx="20033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rglennerster\AppData\Local\Microsoft\Windows\Temporary Internet Files\Content.IE5\OGZ738MX\woman2.png">
            <a:extLst>
              <a:ext uri="{FF2B5EF4-FFF2-40B4-BE49-F238E27FC236}">
                <a16:creationId xmlns:a16="http://schemas.microsoft.com/office/drawing/2014/main" id="{B2C60066-EC59-F747-97E8-89C3F2977E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853" y="2986139"/>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rglennerster\AppData\Local\Microsoft\Windows\Temporary Internet Files\Content.IE5\OGZ738MX\woman2.png">
            <a:extLst>
              <a:ext uri="{FF2B5EF4-FFF2-40B4-BE49-F238E27FC236}">
                <a16:creationId xmlns:a16="http://schemas.microsoft.com/office/drawing/2014/main" id="{C63058F4-6B4F-D74D-B459-D011D634E4A3}"/>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6853" y="2986139"/>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glennerster\AppData\Local\Microsoft\Windows\Temporary Internet Files\Content.IE5\OGZ738MX\woman2.png">
            <a:extLst>
              <a:ext uri="{FF2B5EF4-FFF2-40B4-BE49-F238E27FC236}">
                <a16:creationId xmlns:a16="http://schemas.microsoft.com/office/drawing/2014/main" id="{D792C5C1-7B6F-6F4C-963A-4C65EDC159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6495" y="3674673"/>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glennerster\AppData\Local\Microsoft\Windows\Temporary Internet Files\Content.IE5\OGZ738MX\woman2.png">
            <a:extLst>
              <a:ext uri="{FF2B5EF4-FFF2-40B4-BE49-F238E27FC236}">
                <a16:creationId xmlns:a16="http://schemas.microsoft.com/office/drawing/2014/main" id="{FAB4BF9C-F5C0-334C-9877-F1F871C5A94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0033" y="3668401"/>
            <a:ext cx="200329" cy="39331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6ABD7F83-28EB-DC43-95B5-34AC36AD7439}"/>
              </a:ext>
            </a:extLst>
          </p:cNvPr>
          <p:cNvCxnSpPr/>
          <p:nvPr/>
        </p:nvCxnSpPr>
        <p:spPr>
          <a:xfrm flipH="1">
            <a:off x="3625616" y="3674673"/>
            <a:ext cx="278595" cy="108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A1268A5-A151-1A40-81D9-EC4F9023D860}"/>
              </a:ext>
            </a:extLst>
          </p:cNvPr>
          <p:cNvCxnSpPr/>
          <p:nvPr/>
        </p:nvCxnSpPr>
        <p:spPr>
          <a:xfrm>
            <a:off x="4341688" y="3674673"/>
            <a:ext cx="330329" cy="96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076C6C3-879F-7D4E-9E93-B6CBBB1D452E}"/>
              </a:ext>
            </a:extLst>
          </p:cNvPr>
          <p:cNvCxnSpPr/>
          <p:nvPr/>
        </p:nvCxnSpPr>
        <p:spPr>
          <a:xfrm flipH="1">
            <a:off x="4147511" y="3865057"/>
            <a:ext cx="1" cy="24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3">
            <a:extLst>
              <a:ext uri="{FF2B5EF4-FFF2-40B4-BE49-F238E27FC236}">
                <a16:creationId xmlns:a16="http://schemas.microsoft.com/office/drawing/2014/main" id="{F6BFF323-87F4-1244-8CF7-0463F0F8C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577" y="4095716"/>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ECD8B1A4-9C3F-324B-A745-60DD99886BF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9198" y="4067985"/>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descr="C:\Users\rglennerster\AppData\Local\Microsoft\Windows\Temporary Internet Files\Content.IE5\OGZ738MX\woman2.png">
            <a:extLst>
              <a:ext uri="{FF2B5EF4-FFF2-40B4-BE49-F238E27FC236}">
                <a16:creationId xmlns:a16="http://schemas.microsoft.com/office/drawing/2014/main" id="{7C172C35-E0A3-5D49-A420-BD6F03D261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679" y="4215863"/>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rglennerster\AppData\Local\Microsoft\Windows\Temporary Internet Files\Content.IE5\OGZ738MX\woman2.png">
            <a:extLst>
              <a:ext uri="{FF2B5EF4-FFF2-40B4-BE49-F238E27FC236}">
                <a16:creationId xmlns:a16="http://schemas.microsoft.com/office/drawing/2014/main" id="{EA81E88A-490B-234A-8779-921EF11FE24E}"/>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1611" y="4208193"/>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rglennerster\AppData\Local\Microsoft\Windows\Temporary Internet Files\Content.IE5\OGZ738MX\woman2.png">
            <a:extLst>
              <a:ext uri="{FF2B5EF4-FFF2-40B4-BE49-F238E27FC236}">
                <a16:creationId xmlns:a16="http://schemas.microsoft.com/office/drawing/2014/main" id="{3B413D9C-E54A-BF42-A06D-F47D50615F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017" y="4166314"/>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glennerster\AppData\Local\Microsoft\Windows\Temporary Internet Files\Content.IE5\OGZ738MX\woman2.png">
            <a:extLst>
              <a:ext uri="{FF2B5EF4-FFF2-40B4-BE49-F238E27FC236}">
                <a16:creationId xmlns:a16="http://schemas.microsoft.com/office/drawing/2014/main" id="{6F29B995-3581-B148-9CDB-08B630FD666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7017" y="4164932"/>
            <a:ext cx="200329" cy="39331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2B53173F-FD86-714F-B8D0-5751B7657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896" y="3536491"/>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a:extLst>
              <a:ext uri="{FF2B5EF4-FFF2-40B4-BE49-F238E27FC236}">
                <a16:creationId xmlns:a16="http://schemas.microsoft.com/office/drawing/2014/main" id="{8D3C5E4B-6817-DF43-A072-3193AD3109C4}"/>
              </a:ext>
            </a:extLst>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saturation sat="265000"/>
                    </a14:imgEffect>
                  </a14:imgLayer>
                </a14:imgProps>
              </a:ext>
              <a:ext uri="{28A0092B-C50C-407E-A947-70E740481C1C}">
                <a14:useLocalDpi xmlns:a14="http://schemas.microsoft.com/office/drawing/2010/main" val="0"/>
              </a:ext>
            </a:extLst>
          </a:blip>
          <a:srcRect/>
          <a:stretch>
            <a:fillRect/>
          </a:stretch>
        </p:blipFill>
        <p:spPr bwMode="auto">
          <a:xfrm>
            <a:off x="4880673" y="3536491"/>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a:extLst>
              <a:ext uri="{FF2B5EF4-FFF2-40B4-BE49-F238E27FC236}">
                <a16:creationId xmlns:a16="http://schemas.microsoft.com/office/drawing/2014/main" id="{40037176-CB6F-FC43-B443-BB99513C4038}"/>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0673" y="3536490"/>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a:extLst>
              <a:ext uri="{FF2B5EF4-FFF2-40B4-BE49-F238E27FC236}">
                <a16:creationId xmlns:a16="http://schemas.microsoft.com/office/drawing/2014/main" id="{538237EA-E192-9E46-87BD-E63D649C9B56}"/>
              </a:ext>
            </a:extLst>
          </p:cNvPr>
          <p:cNvSpPr txBox="1"/>
          <p:nvPr/>
        </p:nvSpPr>
        <p:spPr>
          <a:xfrm>
            <a:off x="7397144" y="2872035"/>
            <a:ext cx="1524000" cy="307777"/>
          </a:xfrm>
          <a:prstGeom prst="rect">
            <a:avLst/>
          </a:prstGeom>
          <a:noFill/>
        </p:spPr>
        <p:txBody>
          <a:bodyPr wrap="square" rtlCol="0">
            <a:spAutoFit/>
          </a:bodyPr>
          <a:lstStyle/>
          <a:p>
            <a:r>
              <a:rPr lang="en-US" dirty="0"/>
              <a:t>treatment</a:t>
            </a:r>
          </a:p>
        </p:txBody>
      </p:sp>
      <p:sp>
        <p:nvSpPr>
          <p:cNvPr id="30" name="Rectangle 29">
            <a:extLst>
              <a:ext uri="{FF2B5EF4-FFF2-40B4-BE49-F238E27FC236}">
                <a16:creationId xmlns:a16="http://schemas.microsoft.com/office/drawing/2014/main" id="{92512C31-02D5-4244-B5E1-212066039FF0}"/>
              </a:ext>
            </a:extLst>
          </p:cNvPr>
          <p:cNvSpPr/>
          <p:nvPr/>
        </p:nvSpPr>
        <p:spPr>
          <a:xfrm>
            <a:off x="7150668" y="2933190"/>
            <a:ext cx="152400" cy="162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4C49B6-0D1E-944A-BA3C-F795CD095EA5}"/>
              </a:ext>
            </a:extLst>
          </p:cNvPr>
          <p:cNvSpPr txBox="1"/>
          <p:nvPr/>
        </p:nvSpPr>
        <p:spPr>
          <a:xfrm>
            <a:off x="7354455" y="3265768"/>
            <a:ext cx="1524000" cy="307777"/>
          </a:xfrm>
          <a:prstGeom prst="rect">
            <a:avLst/>
          </a:prstGeom>
          <a:noFill/>
        </p:spPr>
        <p:txBody>
          <a:bodyPr wrap="square" rtlCol="0">
            <a:spAutoFit/>
          </a:bodyPr>
          <a:lstStyle/>
          <a:p>
            <a:r>
              <a:rPr lang="en-US" dirty="0"/>
              <a:t>comparison</a:t>
            </a:r>
          </a:p>
        </p:txBody>
      </p:sp>
      <p:sp>
        <p:nvSpPr>
          <p:cNvPr id="33" name="Rectangle 32">
            <a:extLst>
              <a:ext uri="{FF2B5EF4-FFF2-40B4-BE49-F238E27FC236}">
                <a16:creationId xmlns:a16="http://schemas.microsoft.com/office/drawing/2014/main" id="{665047E5-2662-DA4F-A2D2-9FF06A4ECC2C}"/>
              </a:ext>
            </a:extLst>
          </p:cNvPr>
          <p:cNvSpPr/>
          <p:nvPr/>
        </p:nvSpPr>
        <p:spPr>
          <a:xfrm>
            <a:off x="7149113" y="3348680"/>
            <a:ext cx="152400" cy="162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6D0355F-8339-0843-A5E2-A5F6BC4AECE5}"/>
              </a:ext>
            </a:extLst>
          </p:cNvPr>
          <p:cNvSpPr txBox="1"/>
          <p:nvPr/>
        </p:nvSpPr>
        <p:spPr>
          <a:xfrm>
            <a:off x="7354455" y="2381072"/>
            <a:ext cx="1984828" cy="307777"/>
          </a:xfrm>
          <a:prstGeom prst="rect">
            <a:avLst/>
          </a:prstGeom>
          <a:noFill/>
        </p:spPr>
        <p:txBody>
          <a:bodyPr wrap="square" rtlCol="0">
            <a:spAutoFit/>
          </a:bodyPr>
          <a:lstStyle/>
          <a:p>
            <a:r>
              <a:rPr lang="en-US" dirty="0"/>
              <a:t>share with friends</a:t>
            </a:r>
          </a:p>
        </p:txBody>
      </p:sp>
      <p:cxnSp>
        <p:nvCxnSpPr>
          <p:cNvPr id="35" name="Straight Arrow Connector 34">
            <a:extLst>
              <a:ext uri="{FF2B5EF4-FFF2-40B4-BE49-F238E27FC236}">
                <a16:creationId xmlns:a16="http://schemas.microsoft.com/office/drawing/2014/main" id="{5A0FB623-CCC4-894A-A074-B7C3D19A98A1}"/>
              </a:ext>
            </a:extLst>
          </p:cNvPr>
          <p:cNvCxnSpPr/>
          <p:nvPr/>
        </p:nvCxnSpPr>
        <p:spPr>
          <a:xfrm>
            <a:off x="7205988" y="2381072"/>
            <a:ext cx="0" cy="317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2A20C4D-B92D-3343-96D8-811CC2DF29EF}"/>
              </a:ext>
            </a:extLst>
          </p:cNvPr>
          <p:cNvSpPr txBox="1"/>
          <p:nvPr/>
        </p:nvSpPr>
        <p:spPr>
          <a:xfrm>
            <a:off x="7271795" y="3745456"/>
            <a:ext cx="4579258" cy="523220"/>
          </a:xfrm>
          <a:prstGeom prst="rect">
            <a:avLst/>
          </a:prstGeom>
          <a:noFill/>
        </p:spPr>
        <p:txBody>
          <a:bodyPr wrap="square" rtlCol="0">
            <a:spAutoFit/>
          </a:bodyPr>
          <a:lstStyle/>
          <a:p>
            <a:r>
              <a:rPr lang="en-US" dirty="0"/>
              <a:t>Spillovers (would have been comparison but are influenced by treatment)</a:t>
            </a:r>
          </a:p>
        </p:txBody>
      </p:sp>
      <p:sp>
        <p:nvSpPr>
          <p:cNvPr id="37" name="Rectangle 36">
            <a:extLst>
              <a:ext uri="{FF2B5EF4-FFF2-40B4-BE49-F238E27FC236}">
                <a16:creationId xmlns:a16="http://schemas.microsoft.com/office/drawing/2014/main" id="{FD9B0D9D-BC53-C846-8F6C-1F4FFB780E3C}"/>
              </a:ext>
            </a:extLst>
          </p:cNvPr>
          <p:cNvSpPr/>
          <p:nvPr/>
        </p:nvSpPr>
        <p:spPr>
          <a:xfrm>
            <a:off x="7129788" y="3808655"/>
            <a:ext cx="152400" cy="162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a:extLst>
              <a:ext uri="{FF2B5EF4-FFF2-40B4-BE49-F238E27FC236}">
                <a16:creationId xmlns:a16="http://schemas.microsoft.com/office/drawing/2014/main" id="{A5A03800-C582-44EF-8D02-CC03990E2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018" y="3294826"/>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a:extLst>
              <a:ext uri="{FF2B5EF4-FFF2-40B4-BE49-F238E27FC236}">
                <a16:creationId xmlns:a16="http://schemas.microsoft.com/office/drawing/2014/main" id="{A4EC2BF9-5A1A-4159-B05D-FCE101FD6577}"/>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1400" y="3294826"/>
            <a:ext cx="213250" cy="4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descr="C:\Users\rglennerster\AppData\Local\Microsoft\Windows\Temporary Internet Files\Content.IE5\OGZ738MX\woman2.png">
            <a:extLst>
              <a:ext uri="{FF2B5EF4-FFF2-40B4-BE49-F238E27FC236}">
                <a16:creationId xmlns:a16="http://schemas.microsoft.com/office/drawing/2014/main" id="{042E3211-939E-493B-A205-09BD99B12A34}"/>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5517" y="2547548"/>
            <a:ext cx="200329" cy="3933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3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3" grpId="0" animBg="1"/>
      <p:bldP spid="34" grpId="0"/>
      <p:bldP spid="36" grpId="0"/>
      <p:bldP spid="37" grpId="0" animBg="1"/>
    </p:bldLst>
  </p:timing>
</p:sld>
</file>

<file path=ppt/theme/theme1.xml><?xml version="1.0" encoding="utf-8"?>
<a:theme xmlns:a="http://schemas.openxmlformats.org/drawingml/2006/main" name="UChicago Light Backgroun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1559</TotalTime>
  <Words>1515</Words>
  <Application>Microsoft Office PowerPoint</Application>
  <PresentationFormat>Widescreen</PresentationFormat>
  <Paragraphs>143</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Arial</vt:lpstr>
      <vt:lpstr>Helvetica Neue</vt:lpstr>
      <vt:lpstr>UChicago Light Background Master</vt:lpstr>
      <vt:lpstr>The Practicalities of Running Randomized Trials: Lecture 11: Threats to a Valid Experiment</vt:lpstr>
      <vt:lpstr>Overview</vt:lpstr>
      <vt:lpstr>Non-compliance</vt:lpstr>
      <vt:lpstr>Partial compliance: low take up or take up in control group</vt:lpstr>
      <vt:lpstr>Q:How to deal with partial compliance</vt:lpstr>
      <vt:lpstr>Noncompliance: defiers</vt:lpstr>
      <vt:lpstr>Information treatments and defiers</vt:lpstr>
      <vt:lpstr>Spillovers</vt:lpstr>
      <vt:lpstr>Containing spillovers within treatment group</vt:lpstr>
      <vt:lpstr>Containing spillovers by randomizing at a higher level</vt:lpstr>
      <vt:lpstr>Creating a buffer to absorb spillovers</vt:lpstr>
      <vt:lpstr>A design to measure spillovers</vt:lpstr>
      <vt:lpstr>Attrition</vt:lpstr>
      <vt:lpstr>Attrition</vt:lpstr>
      <vt:lpstr>Minimizing attrition through RCT design</vt:lpstr>
      <vt:lpstr>Minimize attrition through data collection strategies</vt:lpstr>
      <vt:lpstr>Nonstable samples</vt:lpstr>
      <vt:lpstr>Experimental effects</vt:lpstr>
      <vt:lpstr>Experimenter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Schinker</dc:creator>
  <cp:lastModifiedBy>Rachel Glennerster</cp:lastModifiedBy>
  <cp:revision>2</cp:revision>
  <dcterms:created xsi:type="dcterms:W3CDTF">2018-09-26T14:38:51Z</dcterms:created>
  <dcterms:modified xsi:type="dcterms:W3CDTF">2021-11-01T01:26:35Z</dcterms:modified>
</cp:coreProperties>
</file>