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729" r:id="rId3"/>
    <p:sldId id="728" r:id="rId4"/>
    <p:sldId id="718" r:id="rId5"/>
    <p:sldId id="719" r:id="rId6"/>
    <p:sldId id="730" r:id="rId7"/>
    <p:sldId id="732" r:id="rId8"/>
    <p:sldId id="733" r:id="rId9"/>
    <p:sldId id="737" r:id="rId10"/>
    <p:sldId id="721" r:id="rId11"/>
    <p:sldId id="722" r:id="rId12"/>
    <p:sldId id="723" r:id="rId13"/>
    <p:sldId id="724" r:id="rId14"/>
    <p:sldId id="725" r:id="rId15"/>
    <p:sldId id="739" r:id="rId16"/>
    <p:sldId id="740" r:id="rId17"/>
    <p:sldId id="741" r:id="rId18"/>
    <p:sldId id="734" r:id="rId19"/>
    <p:sldId id="742" r:id="rId20"/>
    <p:sldId id="743" r:id="rId21"/>
    <p:sldId id="735" r:id="rId22"/>
    <p:sldId id="731" r:id="rId23"/>
    <p:sldId id="744" r:id="rId24"/>
    <p:sldId id="745" r:id="rId25"/>
  </p:sldIdLst>
  <p:sldSz cx="12192000" cy="6858000"/>
  <p:notesSz cx="6985000" cy="92837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9" roundtripDataSignature="AMtx7mhy9l5FQ2FdhfWoo82LAbHegheqw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chel Glennerster" initials="RG [2]" lastIdx="1" clrIdx="0">
    <p:extLst>
      <p:ext uri="{19B8F6BF-5375-455C-9EA6-DF929625EA0E}">
        <p15:presenceInfo xmlns:p15="http://schemas.microsoft.com/office/powerpoint/2012/main" userId="S-1-5-21-789336058-1897051121-725345543-1725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AFBF3A-2F03-469C-AC64-D81AD2820D77}" v="399" dt="2021-10-27T01:46:40.9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6" autoAdjust="0"/>
    <p:restoredTop sz="94719"/>
  </p:normalViewPr>
  <p:slideViewPr>
    <p:cSldViewPr snapToGrid="0">
      <p:cViewPr varScale="1">
        <p:scale>
          <a:sx n="73" d="100"/>
          <a:sy n="73" d="100"/>
        </p:scale>
        <p:origin x="2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89" Type="http://customschemas.google.com/relationships/presentationmetadata" Target="metadata"/><Relationship Id="rId7" Type="http://schemas.openxmlformats.org/officeDocument/2006/relationships/slide" Target="slides/slide6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90" Type="http://schemas.openxmlformats.org/officeDocument/2006/relationships/commentAuthors" Target="commentAuthors.xml"/><Relationship Id="rId95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050" y="0"/>
            <a:ext cx="3027363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000" cy="3656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63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f4dffce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f4dffceba_0_0:notes"/>
          <p:cNvSpPr txBox="1">
            <a:spLocks noGrp="1"/>
          </p:cNvSpPr>
          <p:nvPr>
            <p:ph type="body" idx="1"/>
          </p:nvPr>
        </p:nvSpPr>
        <p:spPr>
          <a:xfrm>
            <a:off x="698500" y="4467225"/>
            <a:ext cx="5588100" cy="365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" name="Google Shape;163;g5f4dffceba_0_0:notes"/>
          <p:cNvSpPr txBox="1">
            <a:spLocks noGrp="1"/>
          </p:cNvSpPr>
          <p:nvPr>
            <p:ph type="sldNum" idx="12"/>
          </p:nvPr>
        </p:nvSpPr>
        <p:spPr>
          <a:xfrm>
            <a:off x="3956050" y="8818563"/>
            <a:ext cx="3027300" cy="465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D2135-9DC2-4340-B54D-B4A69FFBEC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6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0" y="919163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479925" y="919163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2"/>
          <p:cNvCxnSpPr/>
          <p:nvPr/>
        </p:nvCxnSpPr>
        <p:spPr>
          <a:xfrm>
            <a:off x="7461250" y="919163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2"/>
          <p:cNvCxnSpPr/>
          <p:nvPr/>
        </p:nvCxnSpPr>
        <p:spPr>
          <a:xfrm>
            <a:off x="9175750" y="919163"/>
            <a:ext cx="1258888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828800" y="3223285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with Subtitle (No Header Line)">
  <p:cSld name="Title and Two Content Rows with Subtitle (No Header Line)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3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 or Header Line)">
  <p:cSld name="Title and Two Content Columns (No Subtitles or Header Line)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 (No Header Line)">
  <p:cSld name="Title and Two Content Columns with Subtitles (No Header Line)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(No Header Line)">
  <p:cSld name="Title Only (No Header Line)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Alternate (No Header Line)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66733" y="273075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with Title and Content (No Header Line)" type="picTx">
  <p:cSld name="PICTURE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2389717" y="4502024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>
            <a:spLocks noGrp="1"/>
          </p:cNvSpPr>
          <p:nvPr>
            <p:ph type="pic" idx="2"/>
          </p:nvPr>
        </p:nvSpPr>
        <p:spPr>
          <a:xfrm>
            <a:off x="2389717" y="314199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body" idx="1"/>
          </p:nvPr>
        </p:nvSpPr>
        <p:spPr>
          <a:xfrm>
            <a:off x="2389717" y="5068762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-PAL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7964"/>
            <a:ext cx="10972800" cy="1182414"/>
          </a:xfrm>
        </p:spPr>
        <p:txBody>
          <a:bodyPr anchor="ctr">
            <a:noAutofit/>
          </a:bodyPr>
          <a:lstStyle>
            <a:lvl1pPr algn="l">
              <a:defRPr sz="3200" b="0" u="none" kern="1200" cap="none" spc="0" normalizeH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70582"/>
            <a:ext cx="10972800" cy="4732255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2200" baseline="0"/>
            </a:lvl1pPr>
            <a:lvl2pPr>
              <a:spcAft>
                <a:spcPts val="300"/>
              </a:spcAft>
              <a:defRPr sz="2000" baseline="0"/>
            </a:lvl2pPr>
            <a:lvl3pPr>
              <a:spcAft>
                <a:spcPts val="300"/>
              </a:spcAft>
              <a:defRPr sz="1800" baseline="0"/>
            </a:lvl3pPr>
            <a:lvl4pPr>
              <a:spcAft>
                <a:spcPts val="300"/>
              </a:spcAft>
              <a:defRPr sz="1600" baseline="0"/>
            </a:lvl4pPr>
            <a:lvl5pPr>
              <a:spcAft>
                <a:spcPts val="300"/>
              </a:spcAft>
              <a:defRPr sz="16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/>
              <a:t>J-PAL | Sampling and Sample Size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ECB1696-1F23-9849-960D-916B9EF0C8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J-PAL | Sampling and Sample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753-311D-42FF-97C9-7D0AA4BAA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7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J-PAL | Sampling and Sample Size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D5671753-311D-42FF-97C9-7D0AA4BAAA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53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Subtitle)">
  <p:cSld name="Title and Content (No Subtitle)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" name="Google Shape;38;p6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39;p6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" name="Google Shape;40;p6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" name="Google Shape;41;p6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612648" y="1704620"/>
            <a:ext cx="10972800" cy="398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)">
  <p:cSld name="Title and Two Content Rows (No Subtitle)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" name="Google Shape;57;p8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8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8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8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" name="Google Shape;61;p8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8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(No Subtitles)">
  <p:cSld name="Title and Two Content Columns (No Subtitles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" name="Google Shape;78;p10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9" name="Google Shape;79;p10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10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10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" name="Google Shape;82;p10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0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1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2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Columns with Subtitles">
  <p:cSld name="Title and Two Content Columns with Subtitle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1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" name="Google Shape;89;p11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1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1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2" name="Google Shape;92;p11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609600" y="993021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2"/>
          </p:nvPr>
        </p:nvSpPr>
        <p:spPr>
          <a:xfrm>
            <a:off x="609600" y="1647236"/>
            <a:ext cx="5386917" cy="4478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3"/>
          </p:nvPr>
        </p:nvSpPr>
        <p:spPr>
          <a:xfrm>
            <a:off x="6179873" y="993021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body" idx="4"/>
          </p:nvPr>
        </p:nvSpPr>
        <p:spPr>
          <a:xfrm>
            <a:off x="6193384" y="1647236"/>
            <a:ext cx="5389033" cy="4478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56000" y="3149600"/>
            <a:ext cx="5080000" cy="546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3"/>
          <p:cNvCxnSpPr/>
          <p:nvPr/>
        </p:nvCxnSpPr>
        <p:spPr>
          <a:xfrm>
            <a:off x="0" y="1028700"/>
            <a:ext cx="4479925" cy="0"/>
          </a:xfrm>
          <a:prstGeom prst="straightConnector1">
            <a:avLst/>
          </a:prstGeom>
          <a:noFill/>
          <a:ln w="69850" cap="flat" cmpd="sng">
            <a:solidFill>
              <a:srgbClr val="8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9" name="Google Shape;109;p13"/>
          <p:cNvCxnSpPr/>
          <p:nvPr/>
        </p:nvCxnSpPr>
        <p:spPr>
          <a:xfrm>
            <a:off x="4479925" y="1028700"/>
            <a:ext cx="2981325" cy="0"/>
          </a:xfrm>
          <a:prstGeom prst="straightConnector1">
            <a:avLst/>
          </a:prstGeom>
          <a:noFill/>
          <a:ln w="6985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0" name="Google Shape;110;p13"/>
          <p:cNvCxnSpPr/>
          <p:nvPr/>
        </p:nvCxnSpPr>
        <p:spPr>
          <a:xfrm>
            <a:off x="7461250" y="1028700"/>
            <a:ext cx="1722438" cy="3175"/>
          </a:xfrm>
          <a:prstGeom prst="straightConnector1">
            <a:avLst/>
          </a:prstGeom>
          <a:noFill/>
          <a:ln w="698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13"/>
          <p:cNvCxnSpPr/>
          <p:nvPr/>
        </p:nvCxnSpPr>
        <p:spPr>
          <a:xfrm>
            <a:off x="9177338" y="1028700"/>
            <a:ext cx="1258887" cy="635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3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Subtitle or Header Line)">
  <p:cSld name="Title and Content with Subtitle (No Subtitle or Header Line)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th Subtitle (No Header Line)">
  <p:cSld name="Title and Content with Subtitle (No Header Line)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612648" y="1700784"/>
            <a:ext cx="10972800" cy="403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5"/>
          <p:cNvSpPr txBox="1">
            <a:spLocks noGrp="1"/>
          </p:cNvSpPr>
          <p:nvPr>
            <p:ph type="body" idx="2"/>
          </p:nvPr>
        </p:nvSpPr>
        <p:spPr>
          <a:xfrm>
            <a:off x="612648" y="1014464"/>
            <a:ext cx="109728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ntent Rows (No Subtitle or Header Line)">
  <p:cSld name="Title and Two Content Rows (No Subtitle or Header Line)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/>
        </p:nvSpPr>
        <p:spPr>
          <a:xfrm>
            <a:off x="11274425" y="6324600"/>
            <a:ext cx="5889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612648" y="36388"/>
            <a:ext cx="10972800" cy="942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612648" y="3495368"/>
            <a:ext cx="10972800" cy="2191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body" idx="2"/>
          </p:nvPr>
        </p:nvSpPr>
        <p:spPr>
          <a:xfrm>
            <a:off x="612648" y="1700784"/>
            <a:ext cx="10972800" cy="1788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7848" y="3657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12650" y="1308173"/>
            <a:ext cx="10972800" cy="3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/>
          <p:nvPr/>
        </p:nvSpPr>
        <p:spPr>
          <a:xfrm>
            <a:off x="0" y="6021388"/>
            <a:ext cx="12203113" cy="876300"/>
          </a:xfrm>
          <a:prstGeom prst="rect">
            <a:avLst/>
          </a:prstGeom>
          <a:solidFill>
            <a:srgbClr val="8E1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3;p1"/>
          <p:cNvPicPr preferRelativeResize="0"/>
          <p:nvPr userDrawn="1"/>
        </p:nvPicPr>
        <p:blipFill rotWithShape="1">
          <a:blip r:embed="rId20">
            <a:alphaModFix/>
          </a:blip>
          <a:srcRect t="1" r="57212" b="5679"/>
          <a:stretch/>
        </p:blipFill>
        <p:spPr>
          <a:xfrm>
            <a:off x="168733" y="6051300"/>
            <a:ext cx="2787531" cy="770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7" r:id="rId4"/>
    <p:sldLayoutId id="2147483658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9" r:id="rId14"/>
    <p:sldLayoutId id="2147483670" r:id="rId15"/>
    <p:sldLayoutId id="2147483672" r:id="rId16"/>
    <p:sldLayoutId id="2147483674" r:id="rId17"/>
    <p:sldLayoutId id="214748367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f4dffceba_0_0"/>
          <p:cNvSpPr txBox="1">
            <a:spLocks noGrp="1"/>
          </p:cNvSpPr>
          <p:nvPr>
            <p:ph type="ctrTitle"/>
          </p:nvPr>
        </p:nvSpPr>
        <p:spPr>
          <a:xfrm>
            <a:off x="914400" y="2130451"/>
            <a:ext cx="10363200" cy="1086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Practicalities of Running Randomized Trials:</a:t>
            </a:r>
            <a:br>
              <a:rPr lang="en-US" dirty="0"/>
            </a:br>
            <a:r>
              <a:rPr lang="en-US"/>
              <a:t>Lecture 10: </a:t>
            </a:r>
            <a:r>
              <a:rPr lang="en-US" dirty="0"/>
              <a:t>Sample Size and Power</a:t>
            </a:r>
            <a:endParaRPr dirty="0"/>
          </a:p>
        </p:txBody>
      </p:sp>
      <p:sp>
        <p:nvSpPr>
          <p:cNvPr id="166" name="Google Shape;166;g5f4dffceba_0_0"/>
          <p:cNvSpPr txBox="1">
            <a:spLocks noGrp="1"/>
          </p:cNvSpPr>
          <p:nvPr>
            <p:ph type="subTitle" idx="1"/>
          </p:nvPr>
        </p:nvSpPr>
        <p:spPr>
          <a:xfrm>
            <a:off x="1828800" y="3648076"/>
            <a:ext cx="8534400" cy="1752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dirty="0"/>
              <a:t>Rachel Glennerster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Kishore </a:t>
            </a:r>
            <a:r>
              <a:rPr lang="en-US" dirty="0" err="1">
                <a:solidFill>
                  <a:schemeClr val="tx1"/>
                </a:solidFill>
              </a:rPr>
              <a:t>Kontha</a:t>
            </a:r>
            <a:r>
              <a:rPr lang="en-US" dirty="0">
                <a:solidFill>
                  <a:schemeClr val="tx1"/>
                </a:solidFill>
              </a:rPr>
              <a:t> (KK) in Bangladesh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0007" y="1654235"/>
            <a:ext cx="6927914" cy="398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717922" y="1180407"/>
            <a:ext cx="183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basic KK work?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9334150" y="2105637"/>
            <a:ext cx="0" cy="2088858"/>
          </a:xfrm>
          <a:prstGeom prst="line">
            <a:avLst/>
          </a:prstGeom>
          <a:ln w="3175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717922" y="2105637"/>
            <a:ext cx="616229" cy="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717922" y="4194495"/>
            <a:ext cx="616229" cy="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Kishore </a:t>
            </a:r>
            <a:r>
              <a:rPr lang="en-US" dirty="0" err="1">
                <a:solidFill>
                  <a:schemeClr val="tx1"/>
                </a:solidFill>
              </a:rPr>
              <a:t>Kontha</a:t>
            </a:r>
            <a:r>
              <a:rPr lang="en-US" dirty="0">
                <a:solidFill>
                  <a:schemeClr val="tx1"/>
                </a:solidFill>
              </a:rPr>
              <a:t> (KK) in Bangladesh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0007" y="1654235"/>
            <a:ext cx="6927914" cy="398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25643" y="1096676"/>
            <a:ext cx="183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Marginal impact of fin lit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717922" y="2105637"/>
            <a:ext cx="616229" cy="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717921" y="2676088"/>
            <a:ext cx="616229" cy="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34150" y="2105638"/>
            <a:ext cx="1" cy="570451"/>
          </a:xfrm>
          <a:prstGeom prst="line">
            <a:avLst/>
          </a:prstGeom>
          <a:ln w="3175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03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Kishore </a:t>
            </a:r>
            <a:r>
              <a:rPr lang="en-US" dirty="0" err="1">
                <a:solidFill>
                  <a:schemeClr val="tx1"/>
                </a:solidFill>
              </a:rPr>
              <a:t>Kontha</a:t>
            </a:r>
            <a:r>
              <a:rPr lang="en-US" dirty="0">
                <a:solidFill>
                  <a:schemeClr val="tx1"/>
                </a:solidFill>
              </a:rPr>
              <a:t> (KK) in Bangladesh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0007" y="1654235"/>
            <a:ext cx="6927914" cy="398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25643" y="1096677"/>
            <a:ext cx="18337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KK work?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926264" y="2424418"/>
            <a:ext cx="616229" cy="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939204" y="4219662"/>
            <a:ext cx="616229" cy="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9542492" y="2424418"/>
            <a:ext cx="1" cy="1795244"/>
          </a:xfrm>
          <a:prstGeom prst="line">
            <a:avLst/>
          </a:prstGeom>
          <a:ln w="3175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ight Brace 2"/>
          <p:cNvSpPr/>
          <p:nvPr/>
        </p:nvSpPr>
        <p:spPr>
          <a:xfrm>
            <a:off x="8625643" y="2105638"/>
            <a:ext cx="234823" cy="637563"/>
          </a:xfrm>
          <a:prstGeom prst="rightBrace">
            <a:avLst/>
          </a:prstGeom>
          <a:ln w="3175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05018" y="2055087"/>
            <a:ext cx="59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49571" y="3850331"/>
            <a:ext cx="59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153</a:t>
            </a:r>
          </a:p>
        </p:txBody>
      </p:sp>
    </p:spTree>
    <p:extLst>
      <p:ext uri="{BB962C8B-B14F-4D97-AF65-F5344CB8AC3E}">
        <p14:creationId xmlns:p14="http://schemas.microsoft.com/office/powerpoint/2010/main" val="221437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Kishore </a:t>
            </a:r>
            <a:r>
              <a:rPr lang="en-US" dirty="0" err="1">
                <a:solidFill>
                  <a:schemeClr val="tx1"/>
                </a:solidFill>
              </a:rPr>
              <a:t>Kontha</a:t>
            </a:r>
            <a:r>
              <a:rPr lang="en-US" dirty="0">
                <a:solidFill>
                  <a:schemeClr val="tx1"/>
                </a:solidFill>
              </a:rPr>
              <a:t> (KK) in Bangladesh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0007" y="1654235"/>
            <a:ext cx="6927914" cy="398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625643" y="1096676"/>
            <a:ext cx="183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of delayed marriage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8926263" y="3551876"/>
            <a:ext cx="616229" cy="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8939204" y="4219662"/>
            <a:ext cx="616229" cy="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542492" y="3551876"/>
            <a:ext cx="0" cy="667787"/>
          </a:xfrm>
          <a:prstGeom prst="line">
            <a:avLst/>
          </a:prstGeom>
          <a:ln w="3175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905018" y="3182544"/>
            <a:ext cx="59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49571" y="3850331"/>
            <a:ext cx="592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153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8670195" y="3233096"/>
            <a:ext cx="234823" cy="637563"/>
          </a:xfrm>
          <a:prstGeom prst="rightBrace">
            <a:avLst/>
          </a:prstGeom>
          <a:ln w="3175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57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Kishore </a:t>
            </a:r>
            <a:r>
              <a:rPr lang="en-US" dirty="0" err="1">
                <a:solidFill>
                  <a:schemeClr val="tx1"/>
                </a:solidFill>
              </a:rPr>
              <a:t>Kontha</a:t>
            </a:r>
            <a:r>
              <a:rPr lang="en-US" dirty="0">
                <a:solidFill>
                  <a:schemeClr val="tx1"/>
                </a:solidFill>
              </a:rPr>
              <a:t> (KK) in Bangladesh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1696-1F23-9849-960D-916B9EF0C8D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0007" y="1654235"/>
            <a:ext cx="6927914" cy="398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220899" y="2422868"/>
            <a:ext cx="1833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Impact of savings clubs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8625642" y="2474753"/>
            <a:ext cx="381338" cy="209725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620800" y="2672410"/>
            <a:ext cx="386180" cy="204062"/>
          </a:xfrm>
          <a:prstGeom prst="straightConnector1">
            <a:avLst/>
          </a:prstGeom>
          <a:ln w="31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006980" y="2323751"/>
            <a:ext cx="427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98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3B86DA-D739-4CE4-B438-FC6EB7987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704975"/>
            <a:ext cx="10972800" cy="3981450"/>
          </a:xfrm>
        </p:spPr>
        <p:txBody>
          <a:bodyPr>
            <a:normAutofit/>
          </a:bodyPr>
          <a:lstStyle/>
          <a:p>
            <a:r>
              <a:rPr lang="en-US" dirty="0"/>
              <a:t>Different treatment arms help disentangle different mechanisms behind an effect</a:t>
            </a:r>
          </a:p>
          <a:p>
            <a:endParaRPr lang="en-US" sz="300" dirty="0"/>
          </a:p>
          <a:p>
            <a:r>
              <a:rPr lang="en-US" dirty="0"/>
              <a:t>Tempting to have large number of treatment arms</a:t>
            </a:r>
          </a:p>
          <a:p>
            <a:endParaRPr lang="en-US" sz="300" dirty="0"/>
          </a:p>
          <a:p>
            <a:r>
              <a:rPr lang="en-US" dirty="0"/>
              <a:t>But more arms requires lots more sample size</a:t>
            </a:r>
          </a:p>
          <a:p>
            <a:r>
              <a:rPr lang="en-US" dirty="0"/>
              <a:t>Have to worry about two different MDEs</a:t>
            </a:r>
          </a:p>
          <a:p>
            <a:pPr lvl="1"/>
            <a:r>
              <a:rPr lang="en-US" dirty="0"/>
              <a:t>for comparing T vs C </a:t>
            </a:r>
          </a:p>
          <a:p>
            <a:pPr lvl="1"/>
            <a:r>
              <a:rPr lang="en-US" dirty="0"/>
              <a:t>Comparing T1 vs T2</a:t>
            </a:r>
          </a:p>
          <a:p>
            <a:r>
              <a:rPr lang="en-US" dirty="0"/>
              <a:t>Usually good to have at least one intensive arm, where a zero would be surprising</a:t>
            </a:r>
            <a:endParaRPr lang="en-US" sz="300" dirty="0"/>
          </a:p>
          <a:p>
            <a:r>
              <a:rPr lang="en-US" dirty="0"/>
              <a:t>In the analysis, will it be useful to pool all the treatment arms, creating an “any treatment” arm?</a:t>
            </a:r>
            <a:endParaRPr lang="en-US" sz="9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168107-A71C-41E8-8735-488AE28A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Multiple treatment arm tips</a:t>
            </a:r>
          </a:p>
        </p:txBody>
      </p:sp>
    </p:spTree>
    <p:extLst>
      <p:ext uri="{BB962C8B-B14F-4D97-AF65-F5344CB8AC3E}">
        <p14:creationId xmlns:p14="http://schemas.microsoft.com/office/powerpoint/2010/main" val="340069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3DD14-53E9-4A5B-B59F-B65FADEF8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have an unequal allocation ratio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701A5F-2F78-4DB8-B728-A2F415ABD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704975"/>
            <a:ext cx="10972800" cy="3981450"/>
          </a:xfrm>
        </p:spPr>
        <p:txBody>
          <a:bodyPr>
            <a:normAutofit/>
          </a:bodyPr>
          <a:lstStyle/>
          <a:p>
            <a:r>
              <a:rPr lang="en-US" dirty="0"/>
              <a:t>Usually, we want equal sample in T vs. C because marginal power from additional sample per cell declines</a:t>
            </a:r>
          </a:p>
          <a:p>
            <a:endParaRPr lang="en-US" sz="300" dirty="0"/>
          </a:p>
          <a:p>
            <a:r>
              <a:rPr lang="en-US" dirty="0"/>
              <a:t>If budget covers treatment and evaluation, more expensive to add one person to T than C</a:t>
            </a:r>
          </a:p>
          <a:p>
            <a:pPr lvl="1"/>
            <a:r>
              <a:rPr lang="en-US" dirty="0"/>
              <a:t>Unequal allocation ratio gives a bigger total N, which may be worth it</a:t>
            </a:r>
          </a:p>
          <a:p>
            <a:pPr lvl="1"/>
            <a:r>
              <a:rPr lang="en-US" dirty="0"/>
              <a:t>Try different allocation ratios within a given budget and explore tradeoff</a:t>
            </a:r>
          </a:p>
          <a:p>
            <a:pPr lvl="1"/>
            <a:endParaRPr lang="en-US" sz="300" dirty="0"/>
          </a:p>
          <a:p>
            <a:r>
              <a:rPr lang="en-US" dirty="0"/>
              <a:t>With multiple treatments put more sample behind most important question</a:t>
            </a:r>
          </a:p>
          <a:p>
            <a:pPr lvl="1"/>
            <a:r>
              <a:rPr lang="en-US" dirty="0"/>
              <a:t>If going to pool treatments, have bigger control</a:t>
            </a:r>
          </a:p>
          <a:p>
            <a:pPr lvl="1"/>
            <a:r>
              <a:rPr lang="en-US" dirty="0"/>
              <a:t>If really care about between treatments need bigger sample in treatment groups</a:t>
            </a:r>
          </a:p>
          <a:p>
            <a:endParaRPr lang="en-US" sz="9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8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79D5C-B61F-4725-90FE-DC459E8B0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6388"/>
            <a:ext cx="11304369" cy="1037038"/>
          </a:xfrm>
        </p:spPr>
        <p:txBody>
          <a:bodyPr>
            <a:normAutofit/>
          </a:bodyPr>
          <a:lstStyle/>
          <a:p>
            <a:r>
              <a:rPr lang="en-US" dirty="0"/>
              <a:t>What effect size should you use as an MDE when designing an RCT?</a:t>
            </a:r>
          </a:p>
        </p:txBody>
      </p:sp>
      <p:sp>
        <p:nvSpPr>
          <p:cNvPr id="4" name="TPAnswers">
            <a:extLst>
              <a:ext uri="{FF2B5EF4-FFF2-40B4-BE49-F238E27FC236}">
                <a16:creationId xmlns:a16="http://schemas.microsoft.com/office/drawing/2014/main" id="{A8EF810F-491D-4950-A655-101FB8005EAA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12775" y="1704975"/>
            <a:ext cx="10972800" cy="3981450"/>
          </a:xfrm>
        </p:spPr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US" sz="2400" dirty="0"/>
              <a:t>Smallest effect size that is still cost effective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Largest effect size you expect your program to produce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Estimated effect size in similar RCTs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107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6BF7CB-A6C3-4920-B06B-E06D96AA9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704975"/>
            <a:ext cx="10972800" cy="3981450"/>
          </a:xfrm>
        </p:spPr>
        <p:txBody>
          <a:bodyPr>
            <a:normAutofit/>
          </a:bodyPr>
          <a:lstStyle/>
          <a:p>
            <a:r>
              <a:rPr lang="en-US" dirty="0"/>
              <a:t>The most important ingredient for calculating power</a:t>
            </a:r>
            <a:endParaRPr lang="en-US" sz="300" dirty="0"/>
          </a:p>
          <a:p>
            <a:r>
              <a:rPr lang="en-US" dirty="0"/>
              <a:t>MDE is not the effect size we expect or want</a:t>
            </a:r>
            <a:endParaRPr lang="en-US" sz="300" dirty="0"/>
          </a:p>
          <a:p>
            <a:endParaRPr lang="en-US" sz="300" dirty="0"/>
          </a:p>
          <a:p>
            <a:r>
              <a:rPr lang="en-US" dirty="0"/>
              <a:t>MDE is the effect size below which we may not be able to distinguish the effect from zero, even if it exists</a:t>
            </a:r>
          </a:p>
          <a:p>
            <a:pPr lvl="1"/>
            <a:r>
              <a:rPr lang="en-US" dirty="0"/>
              <a:t>i.e. </a:t>
            </a:r>
            <a:r>
              <a:rPr lang="en-US" dirty="0">
                <a:solidFill>
                  <a:schemeClr val="accent1"/>
                </a:solidFill>
              </a:rPr>
              <a:t>below which effect might as well be zero</a:t>
            </a:r>
            <a:endParaRPr lang="en-US" sz="300" dirty="0">
              <a:solidFill>
                <a:schemeClr val="accent1"/>
              </a:solidFill>
            </a:endParaRPr>
          </a:p>
          <a:p>
            <a:r>
              <a:rPr lang="en-US" dirty="0"/>
              <a:t>Useful questions to ask when determining MDE:</a:t>
            </a:r>
          </a:p>
          <a:p>
            <a:pPr lvl="1"/>
            <a:r>
              <a:rPr lang="en-US" dirty="0"/>
              <a:t>Below what effect size would the program not be cost effective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How big an effect would we need to make the result interesting?</a:t>
            </a:r>
            <a:endParaRPr lang="en-US" sz="1000" dirty="0">
              <a:solidFill>
                <a:schemeClr val="accent1"/>
              </a:solidFill>
            </a:endParaRPr>
          </a:p>
          <a:p>
            <a:r>
              <a:rPr lang="en-US" dirty="0"/>
              <a:t>MDE may be smaller between arms than between T and C</a:t>
            </a:r>
          </a:p>
          <a:p>
            <a:pPr lvl="1"/>
            <a:r>
              <a:rPr lang="en-US" dirty="0"/>
              <a:t>Common mistake is powering on T vs. C so don’t have power to distinguish between arms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8BD054-9F51-470D-9934-505194DA5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Minimum detectable effect size</a:t>
            </a:r>
          </a:p>
        </p:txBody>
      </p:sp>
    </p:spTree>
    <p:extLst>
      <p:ext uri="{BB962C8B-B14F-4D97-AF65-F5344CB8AC3E}">
        <p14:creationId xmlns:p14="http://schemas.microsoft.com/office/powerpoint/2010/main" val="189103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E8C77-40DC-413D-AD08-BB528834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statement is not correct?</a:t>
            </a:r>
          </a:p>
        </p:txBody>
      </p:sp>
      <p:sp>
        <p:nvSpPr>
          <p:cNvPr id="4" name="TPAnswers">
            <a:extLst>
              <a:ext uri="{FF2B5EF4-FFF2-40B4-BE49-F238E27FC236}">
                <a16:creationId xmlns:a16="http://schemas.microsoft.com/office/drawing/2014/main" id="{E0449FA6-1DC1-4391-A0AB-CD9008CB83DF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612775" y="1704975"/>
            <a:ext cx="10972800" cy="3981450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400" dirty="0"/>
              <a:t>In general, cheaper programs can be tested with smaller sample sizes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When calculating MDE we need to think about likely take up rates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A smaller MDE means the effect will be estimated more precisely (all else equal) 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400" dirty="0"/>
              <a:t>MDE has a big influence on power, for a given sample size</a:t>
            </a:r>
          </a:p>
        </p:txBody>
      </p:sp>
    </p:spTree>
    <p:extLst>
      <p:ext uri="{BB962C8B-B14F-4D97-AF65-F5344CB8AC3E}">
        <p14:creationId xmlns:p14="http://schemas.microsoft.com/office/powerpoint/2010/main" val="286805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Grp="1" noChangeAspect="1"/>
          </p:cNvGraphicFramePr>
          <p:nvPr/>
        </p:nvGraphicFramePr>
        <p:xfrm>
          <a:off x="1828801" y="3200400"/>
          <a:ext cx="8397875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2552400" imgH="482400" progId="Equation.3">
                  <p:embed/>
                </p:oleObj>
              </mc:Choice>
              <mc:Fallback>
                <p:oleObj name="Equation" r:id="rId3" imgW="2552400" imgH="482400" progId="Equation.3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200400"/>
                        <a:ext cx="8397875" cy="15875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1" y="2438400"/>
            <a:ext cx="20489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Effect Size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91380" y="1848366"/>
            <a:ext cx="16995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Variance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96719" y="4909844"/>
            <a:ext cx="1486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Sample</a:t>
            </a:r>
          </a:p>
          <a:p>
            <a:pPr algn="ctr"/>
            <a:r>
              <a:rPr lang="en-US" sz="3000" dirty="0"/>
              <a:t>Size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1561" y="1737268"/>
            <a:ext cx="2254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Significance</a:t>
            </a:r>
          </a:p>
          <a:p>
            <a:pPr algn="ctr"/>
            <a:r>
              <a:rPr lang="en-US" sz="3000" dirty="0"/>
              <a:t>Level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4551" y="2514601"/>
            <a:ext cx="1298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Powe</a:t>
            </a:r>
            <a:r>
              <a:rPr lang="en-US" sz="3600" dirty="0"/>
              <a:t>r</a:t>
            </a:r>
          </a:p>
        </p:txBody>
      </p:sp>
      <p:cxnSp>
        <p:nvCxnSpPr>
          <p:cNvPr id="11" name="Straight Arrow Connector 10"/>
          <p:cNvCxnSpPr>
            <a:stCxn id="5" idx="2"/>
          </p:cNvCxnSpPr>
          <p:nvPr/>
        </p:nvCxnSpPr>
        <p:spPr>
          <a:xfrm>
            <a:off x="2596414" y="2900066"/>
            <a:ext cx="264528" cy="75753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4763927" y="3160931"/>
            <a:ext cx="36548" cy="612338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096001" y="2837766"/>
            <a:ext cx="282633" cy="819835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7" idx="0"/>
          </p:cNvCxnSpPr>
          <p:nvPr/>
        </p:nvCxnSpPr>
        <p:spPr>
          <a:xfrm flipH="1" flipV="1">
            <a:off x="10311788" y="4439798"/>
            <a:ext cx="928083" cy="47004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</p:cNvCxnSpPr>
          <p:nvPr/>
        </p:nvCxnSpPr>
        <p:spPr>
          <a:xfrm>
            <a:off x="9341132" y="2402365"/>
            <a:ext cx="260068" cy="968801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146564" y="5087035"/>
            <a:ext cx="2715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Proportion in</a:t>
            </a:r>
          </a:p>
          <a:p>
            <a:pPr algn="ctr"/>
            <a:r>
              <a:rPr lang="en-US" sz="3000" dirty="0"/>
              <a:t>Treatment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6649024" y="4629834"/>
            <a:ext cx="513776" cy="60553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  <a:effectLst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1504376" y="36901"/>
            <a:ext cx="8229600" cy="120764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Power equation: MDE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J-PAL | Sampling and Sample Size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753-311D-42FF-97C9-7D0AA4BAAA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25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D44F-B4DB-40B7-8DB3-7C3EA1381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power in </a:t>
            </a:r>
            <a:r>
              <a:rPr lang="en-US" dirty="0" err="1"/>
              <a:t>stata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8011A-DD0A-4AF3-8C7A-84DC9911C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5232957"/>
            <a:ext cx="10561718" cy="641069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Note: you need to look at power for a particular comparison </a:t>
            </a:r>
            <a:r>
              <a:rPr lang="en-US" dirty="0" err="1"/>
              <a:t>eg</a:t>
            </a:r>
            <a:r>
              <a:rPr lang="en-US" dirty="0"/>
              <a:t> T1 vs C, make sure to scale up if multiple treatments.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0552D-616A-4005-951E-1CB265814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5" y="1250797"/>
            <a:ext cx="11317718" cy="39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4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C4309-9844-4280-98A0-0371E70C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in optimal design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AAE848-D561-4A9D-8232-7A82B0C0D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704975"/>
            <a:ext cx="10972800" cy="3981450"/>
          </a:xfrm>
        </p:spPr>
        <p:txBody>
          <a:bodyPr>
            <a:normAutofit/>
          </a:bodyPr>
          <a:lstStyle/>
          <a:p>
            <a:r>
              <a:rPr lang="en-US" dirty="0"/>
              <a:t>Optimal design is a free software specifically designed for power calculations</a:t>
            </a:r>
          </a:p>
          <a:p>
            <a:r>
              <a:rPr lang="en-US" dirty="0"/>
              <a:t>MDE must be entered in standardized effect size (i.e. effect size divided by standard deviation)</a:t>
            </a:r>
          </a:p>
          <a:p>
            <a:r>
              <a:rPr lang="en-US" dirty="0"/>
              <a:t>OD allows multiple levels of clustering and works with dropdown menus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4FAD904-4077-4D3D-993A-6AADAD5A5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67" y="2866883"/>
            <a:ext cx="479107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6236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E7CB6-341F-4311-9062-8B20B2CBB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simulations to estimate 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504F0-F747-440A-B7C6-A5B6AA313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957" y="1401418"/>
            <a:ext cx="11088491" cy="4055166"/>
          </a:xfrm>
        </p:spPr>
        <p:txBody>
          <a:bodyPr/>
          <a:lstStyle/>
          <a:p>
            <a:r>
              <a:rPr lang="en-US" dirty="0"/>
              <a:t>Statistical packages don’t always allow us to test precisely the question we want to ask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Alternative is to simulate the data based on assumptions </a:t>
            </a:r>
          </a:p>
          <a:p>
            <a:pPr lvl="1"/>
            <a:r>
              <a:rPr lang="en-US" dirty="0"/>
              <a:t>Estimate variance from existing data to generate a distribution and randomly pull from that distribution for treatment and control groups</a:t>
            </a:r>
          </a:p>
          <a:p>
            <a:pPr lvl="1"/>
            <a:r>
              <a:rPr lang="en-US" dirty="0"/>
              <a:t>Use past data to estimate shocks and how much of shocks are cluster level vs individual level</a:t>
            </a:r>
          </a:p>
          <a:p>
            <a:pPr lvl="1"/>
            <a:r>
              <a:rPr lang="en-US" dirty="0"/>
              <a:t>Put in a treatment effect equal to your MDE</a:t>
            </a:r>
          </a:p>
          <a:p>
            <a:pPr lvl="1"/>
            <a:endParaRPr lang="en-US" sz="400" dirty="0"/>
          </a:p>
          <a:p>
            <a:r>
              <a:rPr lang="en-US" dirty="0"/>
              <a:t>Then run multiple simulations (</a:t>
            </a:r>
            <a:r>
              <a:rPr lang="en-US" dirty="0" err="1"/>
              <a:t>ie</a:t>
            </a:r>
            <a:r>
              <a:rPr lang="en-US" dirty="0"/>
              <a:t> with different treatment and control groups selected and random distribution of shocks) to get </a:t>
            </a:r>
            <a:r>
              <a:rPr lang="en-US" dirty="0" err="1"/>
              <a:t>endline</a:t>
            </a:r>
            <a:r>
              <a:rPr lang="en-US" dirty="0"/>
              <a:t> data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Run the estimating regression you plan to run for your analysis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Is the treatment effect significant? What proportion of times is it significant?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That gives you estimate of power for different MDEs—</a:t>
            </a:r>
            <a:r>
              <a:rPr lang="en-US" dirty="0" err="1"/>
              <a:t>ie</a:t>
            </a:r>
            <a:r>
              <a:rPr lang="en-US" dirty="0"/>
              <a:t> the proportion of times you find a statistically significant effect when the real effect was of a specified size</a:t>
            </a:r>
          </a:p>
        </p:txBody>
      </p:sp>
    </p:spTree>
    <p:extLst>
      <p:ext uri="{BB962C8B-B14F-4D97-AF65-F5344CB8AC3E}">
        <p14:creationId xmlns:p14="http://schemas.microsoft.com/office/powerpoint/2010/main" val="3627597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4FD37-3794-4456-9B90-13101055C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When might it be useful to use simulations to estimate power?</a:t>
            </a:r>
          </a:p>
        </p:txBody>
      </p:sp>
    </p:spTree>
    <p:extLst>
      <p:ext uri="{BB962C8B-B14F-4D97-AF65-F5344CB8AC3E}">
        <p14:creationId xmlns:p14="http://schemas.microsoft.com/office/powerpoint/2010/main" val="465542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9636A-F590-458F-8299-737EE23C8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to increase power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5DF9C-CBCC-4DBE-BA8E-5E8003D3D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490870"/>
            <a:ext cx="10972800" cy="4195910"/>
          </a:xfrm>
        </p:spPr>
        <p:txBody>
          <a:bodyPr/>
          <a:lstStyle/>
          <a:p>
            <a:r>
              <a:rPr lang="en-US" dirty="0"/>
              <a:t>Keep number of treatment arms low (or at least allow for combining them)</a:t>
            </a:r>
          </a:p>
          <a:p>
            <a:endParaRPr lang="en-US" sz="400" dirty="0"/>
          </a:p>
          <a:p>
            <a:r>
              <a:rPr lang="en-US" dirty="0"/>
              <a:t>Encourage high take up (</a:t>
            </a:r>
            <a:r>
              <a:rPr lang="en-US" dirty="0" err="1"/>
              <a:t>eg</a:t>
            </a:r>
            <a:r>
              <a:rPr lang="en-US" dirty="0"/>
              <a:t> sampling those most likely to increase use): nothing kills power like low take up</a:t>
            </a:r>
          </a:p>
          <a:p>
            <a:endParaRPr lang="en-US" sz="400" dirty="0"/>
          </a:p>
          <a:p>
            <a:r>
              <a:rPr lang="en-US" dirty="0"/>
              <a:t>Randomize at the lowest level possible (trade off with risk of spillovers)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Collect data on variables that will soak up variance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Stratify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Optimize people per cluster vs number of clusters (note that travel time means surveying costs less for additional person per cluster)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Use outcome measures that are proximate to treatment</a:t>
            </a:r>
          </a:p>
          <a:p>
            <a:pPr marL="114300" indent="0">
              <a:buNone/>
            </a:pPr>
            <a:endParaRPr lang="en-US" sz="400" dirty="0"/>
          </a:p>
          <a:p>
            <a:r>
              <a:rPr lang="en-US" dirty="0"/>
              <a:t>Limit attrition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39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340CA-8D70-4506-BECB-7640FA777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calculating power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51DB99-DD1D-417A-9885-B0DFB5794B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2648" y="1438275"/>
            <a:ext cx="10972800" cy="39814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Set desired power (80%, 90%) and significance (95%)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Calculate residual variance (&amp; ICC) using pilot data or data from other studies in similar population (e.g. DHS)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Decide number of treatments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Set MDE size for T vs C and between treatments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Decide allocation ratio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Calculate sample size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Estimate resulting budget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Adjust parameters above (e.g. cut number of arms)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25822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523" y="-36104"/>
            <a:ext cx="10972800" cy="1143000"/>
          </a:xfrm>
        </p:spPr>
        <p:txBody>
          <a:bodyPr/>
          <a:lstStyle/>
          <a:p>
            <a:r>
              <a:rPr lang="en-US" dirty="0"/>
              <a:t>Variance and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not much we can do about population variance: it is what it is</a:t>
            </a:r>
          </a:p>
          <a:p>
            <a:r>
              <a:rPr lang="en-US" dirty="0"/>
              <a:t>But can we help distinguish if </a:t>
            </a:r>
            <a:r>
              <a:rPr lang="en-US" dirty="0" err="1"/>
              <a:t>endline</a:t>
            </a:r>
            <a:r>
              <a:rPr lang="en-US" dirty="0"/>
              <a:t> difference in height is due to:</a:t>
            </a:r>
          </a:p>
          <a:p>
            <a:pPr lvl="1"/>
            <a:r>
              <a:rPr lang="en-US" dirty="0"/>
              <a:t>Program increasing height</a:t>
            </a:r>
          </a:p>
          <a:p>
            <a:pPr lvl="1"/>
            <a:r>
              <a:rPr lang="en-US" dirty="0"/>
              <a:t>Chance allocation of tall children to treatment at baseline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753-311D-42FF-97C9-7D0AA4BAAA8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7887325" y="4420206"/>
            <a:ext cx="1505492" cy="14303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675222" y="4472612"/>
            <a:ext cx="1505492" cy="14303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165903" y="5148730"/>
            <a:ext cx="128963" cy="274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9090192" y="5100180"/>
            <a:ext cx="128963" cy="274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244840" y="4646239"/>
            <a:ext cx="128963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602355" y="4831016"/>
            <a:ext cx="128963" cy="27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582206" y="5236004"/>
            <a:ext cx="257927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943842" y="4575916"/>
            <a:ext cx="128963" cy="274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351160" y="4520130"/>
            <a:ext cx="257927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2856032" y="4928268"/>
            <a:ext cx="257927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711972" y="4728404"/>
            <a:ext cx="257927" cy="548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223389" y="4982268"/>
            <a:ext cx="128963" cy="2743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565420" y="5203013"/>
            <a:ext cx="257927" cy="5486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081377" y="5267301"/>
            <a:ext cx="257927" cy="5486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68128" y="3852713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80076" y="3945264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5141731" y="4036919"/>
            <a:ext cx="1840093" cy="1782698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3924" y="3544936"/>
            <a:ext cx="204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5403673" y="4302740"/>
            <a:ext cx="312835" cy="66543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5547879" y="5036159"/>
            <a:ext cx="257927" cy="5486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5902150" y="5218376"/>
            <a:ext cx="128963" cy="2743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544441" y="4478631"/>
            <a:ext cx="257927" cy="5486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139065" y="4577633"/>
            <a:ext cx="257927" cy="5486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5861960" y="4189733"/>
            <a:ext cx="128963" cy="27432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267336" y="4234537"/>
            <a:ext cx="128963" cy="2743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512523" y="5202588"/>
            <a:ext cx="128963" cy="27432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6082990" y="5144484"/>
            <a:ext cx="257927" cy="5486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5837709" y="4639414"/>
            <a:ext cx="128963" cy="27432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4327266" y="4818643"/>
            <a:ext cx="770709" cy="300785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103025" y="4752951"/>
            <a:ext cx="756412" cy="356960"/>
          </a:xfrm>
          <a:prstGeom prst="straightConnector1">
            <a:avLst/>
          </a:prstGeom>
          <a:ln w="3175">
            <a:solidFill>
              <a:schemeClr val="accent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483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variance: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part of the post-treatment height can be explained by pre-treatment height.</a:t>
            </a:r>
          </a:p>
          <a:p>
            <a:r>
              <a:rPr lang="en-US" dirty="0"/>
              <a:t>Accounting for this allows a more </a:t>
            </a:r>
            <a:r>
              <a:rPr lang="en-US" i="1" dirty="0"/>
              <a:t>precise</a:t>
            </a:r>
            <a:r>
              <a:rPr lang="en-US" dirty="0"/>
              <a:t> estimate of intervention effect.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71753-311D-42FF-97C9-7D0AA4BAAA8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697074" y="3007545"/>
            <a:ext cx="1505492" cy="14303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2707044" y="4520405"/>
            <a:ext cx="1505492" cy="14303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2983394" y="3291840"/>
            <a:ext cx="128963" cy="274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220943" y="3722718"/>
            <a:ext cx="128963" cy="274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656602" y="3400149"/>
            <a:ext cx="128963" cy="2743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519390" y="3764734"/>
            <a:ext cx="257927" cy="5486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909729" y="3727812"/>
            <a:ext cx="128963" cy="2743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383077" y="4580485"/>
            <a:ext cx="257927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2936717" y="4699457"/>
            <a:ext cx="257927" cy="5486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722653" y="4842130"/>
            <a:ext cx="257927" cy="54864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248264" y="5058984"/>
            <a:ext cx="128963" cy="2743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3490697" y="5236574"/>
            <a:ext cx="257927" cy="54864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636880" y="3722719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47390" y="5274905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Treatment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51744" y="2544249"/>
            <a:ext cx="1337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Pre-Treatment</a:t>
            </a:r>
          </a:p>
        </p:txBody>
      </p:sp>
      <p:sp>
        <p:nvSpPr>
          <p:cNvPr id="27" name="Oval 2"/>
          <p:cNvSpPr>
            <a:spLocks noChangeArrowheads="1"/>
          </p:cNvSpPr>
          <p:nvPr/>
        </p:nvSpPr>
        <p:spPr bwMode="auto">
          <a:xfrm>
            <a:off x="7108982" y="2996222"/>
            <a:ext cx="1505492" cy="14303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7578416" y="3787097"/>
            <a:ext cx="128963" cy="27432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7508181" y="3104535"/>
            <a:ext cx="128963" cy="27432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012845" y="3390326"/>
            <a:ext cx="128963" cy="2743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7913021" y="3710456"/>
            <a:ext cx="300915" cy="6400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274495" y="3908459"/>
            <a:ext cx="128963" cy="274320"/>
          </a:xfrm>
          <a:prstGeom prst="rect">
            <a:avLst/>
          </a:prstGeom>
        </p:spPr>
      </p:pic>
      <p:sp>
        <p:nvSpPr>
          <p:cNvPr id="34" name="Oval 2"/>
          <p:cNvSpPr>
            <a:spLocks noChangeArrowheads="1"/>
          </p:cNvSpPr>
          <p:nvPr/>
        </p:nvSpPr>
        <p:spPr bwMode="auto">
          <a:xfrm>
            <a:off x="7121632" y="4507728"/>
            <a:ext cx="1505492" cy="14303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7741506" y="4535030"/>
            <a:ext cx="257927" cy="5486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8136823" y="4690793"/>
            <a:ext cx="386891" cy="8229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7661874" y="5164300"/>
            <a:ext cx="128963" cy="27432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7870469" y="4961908"/>
            <a:ext cx="386891" cy="82296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8" t="19155" r="38732" b="33709"/>
          <a:stretch/>
        </p:blipFill>
        <p:spPr>
          <a:xfrm>
            <a:off x="7403946" y="4626896"/>
            <a:ext cx="257927" cy="54864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099547" y="2438658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Post-Treatment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25303" y="3664647"/>
            <a:ext cx="4356244" cy="9823"/>
          </a:xfrm>
          <a:prstGeom prst="line">
            <a:avLst/>
          </a:prstGeom>
          <a:ln w="3175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31" idx="0"/>
          </p:cNvCxnSpPr>
          <p:nvPr/>
        </p:nvCxnSpPr>
        <p:spPr>
          <a:xfrm flipV="1">
            <a:off x="3721084" y="3390327"/>
            <a:ext cx="4356243" cy="9823"/>
          </a:xfrm>
          <a:prstGeom prst="line">
            <a:avLst/>
          </a:prstGeom>
          <a:ln w="3175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cxnSpLocks/>
          </p:cNvCxnSpPr>
          <p:nvPr/>
        </p:nvCxnSpPr>
        <p:spPr>
          <a:xfrm flipV="1">
            <a:off x="3643070" y="5806240"/>
            <a:ext cx="4458834" cy="24525"/>
          </a:xfrm>
          <a:prstGeom prst="line">
            <a:avLst/>
          </a:prstGeom>
          <a:ln w="3175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cxnSpLocks/>
            <a:endCxn id="39" idx="0"/>
          </p:cNvCxnSpPr>
          <p:nvPr/>
        </p:nvCxnSpPr>
        <p:spPr>
          <a:xfrm flipV="1">
            <a:off x="3636945" y="4961908"/>
            <a:ext cx="4426970" cy="309668"/>
          </a:xfrm>
          <a:prstGeom prst="line">
            <a:avLst/>
          </a:prstGeom>
          <a:ln w="3175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46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0F1FE-3C27-47D7-8638-799768497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variance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5194C7-B3F2-44D2-BBFE-DB30347A6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704975"/>
            <a:ext cx="10972800" cy="3981450"/>
          </a:xfrm>
        </p:spPr>
        <p:txBody>
          <a:bodyPr>
            <a:normAutofit/>
          </a:bodyPr>
          <a:lstStyle/>
          <a:p>
            <a:r>
              <a:rPr lang="en-US" dirty="0"/>
              <a:t>Variance reduces power because of the risk that we might pick “successful” people for treatment</a:t>
            </a:r>
            <a:endParaRPr lang="en-US" sz="900" dirty="0"/>
          </a:p>
          <a:p>
            <a:r>
              <a:rPr lang="en-US" dirty="0"/>
              <a:t>Some variation can be explained by observables</a:t>
            </a:r>
          </a:p>
          <a:p>
            <a:pPr lvl="1"/>
            <a:r>
              <a:rPr lang="en-US" dirty="0"/>
              <a:t>Older kids are taller </a:t>
            </a:r>
            <a:endParaRPr lang="en-US" sz="900" dirty="0"/>
          </a:p>
          <a:p>
            <a:r>
              <a:rPr lang="en-US" dirty="0"/>
              <a:t>Using controls in analysis soaks up variance, impact more precisely estimated, more power</a:t>
            </a:r>
          </a:p>
          <a:p>
            <a:endParaRPr lang="en-US" sz="600" dirty="0"/>
          </a:p>
          <a:p>
            <a:r>
              <a:rPr lang="en-US" dirty="0"/>
              <a:t>Calculate residual variance by regressing outcome on controls in existing data</a:t>
            </a:r>
          </a:p>
          <a:p>
            <a:endParaRPr lang="en-US" sz="300" dirty="0"/>
          </a:p>
          <a:p>
            <a:r>
              <a:rPr lang="en-US" dirty="0"/>
              <a:t>Baseline value of outcome good control</a:t>
            </a:r>
          </a:p>
          <a:p>
            <a:pPr lvl="1"/>
            <a:r>
              <a:rPr lang="en-US" dirty="0"/>
              <a:t>In Stata and R, can adjust for multiple rounds of data</a:t>
            </a:r>
          </a:p>
          <a:p>
            <a:pPr lvl="1"/>
            <a:r>
              <a:rPr lang="en-US" dirty="0"/>
              <a:t>Need to provide estimate of correlation in outcome between rounds</a:t>
            </a:r>
          </a:p>
          <a:p>
            <a:pPr lvl="1"/>
            <a:r>
              <a:rPr lang="en-US" dirty="0"/>
              <a:t>In R, simulate data based on observed distribution (and distribution conditional on covariates) and correlations over time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5030-E2BD-4718-AF2D-A1DDA4C36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rho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17C68F3-850A-446E-B00A-17930D513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15910"/>
              </p:ext>
            </p:extLst>
          </p:nvPr>
        </p:nvGraphicFramePr>
        <p:xfrm>
          <a:off x="2387823" y="2831585"/>
          <a:ext cx="6676697" cy="285519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656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0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853">
                <a:tc>
                  <a:txBody>
                    <a:bodyPr/>
                    <a:lstStyle/>
                    <a:p>
                      <a:r>
                        <a:rPr lang="en-US" b="0" dirty="0"/>
                        <a:t>Malawi:</a:t>
                      </a:r>
                      <a:r>
                        <a:rPr lang="en-US" b="0" baseline="0" dirty="0"/>
                        <a:t> Households produces maize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0.003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Sierra</a:t>
                      </a:r>
                      <a:r>
                        <a:rPr lang="en-US" baseline="0" dirty="0"/>
                        <a:t> Leone: Households produce cocoa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0.57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Sierra Leone: Average rice yields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0.04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ysClr val="windowText" lastClr="000000"/>
                          </a:solidFill>
                        </a:rPr>
                        <a:t>Busia</a:t>
                      </a:r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,</a:t>
                      </a:r>
                      <a:r>
                        <a:rPr lang="en-US" b="0" baseline="0" dirty="0">
                          <a:solidFill>
                            <a:sysClr val="windowText" lastClr="000000"/>
                          </a:solidFill>
                        </a:rPr>
                        <a:t> Kenya: Math and language test scores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0.22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9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ysClr val="windowText" lastClr="000000"/>
                          </a:solidFill>
                        </a:rPr>
                        <a:t>Busia</a:t>
                      </a:r>
                      <a:r>
                        <a:rPr lang="en-US" b="0" dirty="0">
                          <a:solidFill>
                            <a:sysClr val="windowText" lastClr="000000"/>
                          </a:solidFill>
                        </a:rPr>
                        <a:t>,</a:t>
                      </a:r>
                      <a:r>
                        <a:rPr lang="en-US" b="0" baseline="0" dirty="0">
                          <a:solidFill>
                            <a:sysClr val="windowText" lastClr="000000"/>
                          </a:solidFill>
                        </a:rPr>
                        <a:t> Kenya: Math test scores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0.62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dk1"/>
                          </a:solidFill>
                        </a:rPr>
                        <a:t>Mumbai,</a:t>
                      </a:r>
                      <a:r>
                        <a:rPr lang="en-US" b="0" baseline="0" dirty="0">
                          <a:solidFill>
                            <a:schemeClr val="dk1"/>
                          </a:solidFill>
                        </a:rPr>
                        <a:t> India: Math and language test scores</a:t>
                      </a:r>
                      <a:endParaRPr lang="en-US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0.28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5C1C3950-7BCE-4683-860B-77BCE7ACC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2648" y="1347166"/>
            <a:ext cx="10972800" cy="3981450"/>
          </a:xfrm>
        </p:spPr>
        <p:txBody>
          <a:bodyPr/>
          <a:lstStyle/>
          <a:p>
            <a:r>
              <a:rPr lang="en-US" dirty="0"/>
              <a:t>Rho must be between 0 and 1</a:t>
            </a:r>
          </a:p>
          <a:p>
            <a:r>
              <a:rPr lang="en-US" dirty="0"/>
              <a:t>Depends on context and outcome variable </a:t>
            </a:r>
          </a:p>
          <a:p>
            <a:r>
              <a:rPr lang="en-US" dirty="0"/>
              <a:t>To estimate Rho need big samples </a:t>
            </a:r>
          </a:p>
          <a:p>
            <a:r>
              <a:rPr lang="en-US" dirty="0"/>
              <a:t>Calculate power for different estimates of rho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8473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2C5056-75F0-4526-8286-6E7F7B04C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775" y="1704975"/>
            <a:ext cx="10972800" cy="3981450"/>
          </a:xfrm>
        </p:spPr>
        <p:txBody>
          <a:bodyPr>
            <a:normAutofit/>
          </a:bodyPr>
          <a:lstStyle/>
          <a:p>
            <a:r>
              <a:rPr lang="en-US" dirty="0"/>
              <a:t>Different treatment arms help disentangle different mechanisms behind an effect</a:t>
            </a:r>
          </a:p>
          <a:p>
            <a:endParaRPr lang="en-US" sz="300" dirty="0"/>
          </a:p>
          <a:p>
            <a:r>
              <a:rPr lang="en-US" dirty="0"/>
              <a:t>Tempting to have large number of treatment arms</a:t>
            </a:r>
          </a:p>
          <a:p>
            <a:endParaRPr lang="en-US" sz="300" dirty="0"/>
          </a:p>
          <a:p>
            <a:r>
              <a:rPr lang="en-US" dirty="0"/>
              <a:t>But more arms requires lots more sample size</a:t>
            </a:r>
          </a:p>
          <a:p>
            <a:r>
              <a:rPr lang="en-US" dirty="0"/>
              <a:t>Have to worry about two different MDEs</a:t>
            </a:r>
          </a:p>
          <a:p>
            <a:pPr lvl="1"/>
            <a:r>
              <a:rPr lang="en-US" dirty="0"/>
              <a:t>for comparing T vs C </a:t>
            </a:r>
          </a:p>
          <a:p>
            <a:pPr lvl="1"/>
            <a:r>
              <a:rPr lang="en-US" dirty="0"/>
              <a:t>Comparing T1 vs T2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0FDB55B-7B20-4A75-AD98-2901CDDA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/>
              <a:t>Number of treatment arms</a:t>
            </a:r>
          </a:p>
        </p:txBody>
      </p:sp>
    </p:spTree>
    <p:extLst>
      <p:ext uri="{BB962C8B-B14F-4D97-AF65-F5344CB8AC3E}">
        <p14:creationId xmlns:p14="http://schemas.microsoft.com/office/powerpoint/2010/main" val="32466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6D36F8-1C87-4F11-BEAB-9367CCC5B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6513"/>
            <a:ext cx="10972800" cy="94138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Multiple arms: Bangladesh example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6FF9D09-5C08-464B-B6A7-24AD11D2F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1200" y="1622840"/>
            <a:ext cx="8229600" cy="44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34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120"/>
  <p:tag name="FONTSIZE" val="28"/>
  <p:tag name="BULLETTYPE" val="ppBulletAlphaUCPeriod"/>
  <p:tag name="ANSWERTEXT" val="Smallest effect size that is still cost effective&#10;Largest effect size you estimate your program to produce &#10;Both&#10;Neither"/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1"/>
  <p:tag name="OLDNUMANSWERS" val="4"/>
  <p:tag name="TEXTLENGTH" val="120"/>
  <p:tag name="FONTSIZE" val="28"/>
  <p:tag name="BULLETTYPE" val="ppBulletAlphaUCPeriod"/>
  <p:tag name="ANSWERTEXT" val="Smallest effect size that is still cost effective&#10;Largest effect size you estimate your program to produce &#10;Both&#10;Neither"/>
  <p:tag name="ZEROBASED" val="False"/>
</p:tagLst>
</file>

<file path=ppt/theme/theme1.xml><?xml version="1.0" encoding="utf-8"?>
<a:theme xmlns:a="http://schemas.openxmlformats.org/drawingml/2006/main" name="UChicago Light Background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26535</TotalTime>
  <Words>1237</Words>
  <Application>Microsoft Office PowerPoint</Application>
  <PresentationFormat>Widescreen</PresentationFormat>
  <Paragraphs>188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Arial</vt:lpstr>
      <vt:lpstr>Helvetica Neue</vt:lpstr>
      <vt:lpstr>UChicago Light Background Master</vt:lpstr>
      <vt:lpstr>Equation</vt:lpstr>
      <vt:lpstr>The Practicalities of Running Randomized Trials: Lecture 10: Sample Size and Power</vt:lpstr>
      <vt:lpstr>Power equation: MDE</vt:lpstr>
      <vt:lpstr>Steps in calculating power</vt:lpstr>
      <vt:lpstr>Variance and power</vt:lpstr>
      <vt:lpstr>Residual variance: intuition</vt:lpstr>
      <vt:lpstr>Residual variance</vt:lpstr>
      <vt:lpstr>Estimating rho</vt:lpstr>
      <vt:lpstr>Number of treatment arms</vt:lpstr>
      <vt:lpstr>Multiple arms: Bangladesh example</vt:lpstr>
      <vt:lpstr>Kishore Kontha (KK) in Bangladesh</vt:lpstr>
      <vt:lpstr>Kishore Kontha (KK) in Bangladesh</vt:lpstr>
      <vt:lpstr>Kishore Kontha (KK) in Bangladesh</vt:lpstr>
      <vt:lpstr>Kishore Kontha (KK) in Bangladesh</vt:lpstr>
      <vt:lpstr>Kishore Kontha (KK) in Bangladesh</vt:lpstr>
      <vt:lpstr>Multiple treatment arm tips</vt:lpstr>
      <vt:lpstr>When to have an unequal allocation ratio</vt:lpstr>
      <vt:lpstr>What effect size should you use as an MDE when designing an RCT?</vt:lpstr>
      <vt:lpstr>Minimum detectable effect size</vt:lpstr>
      <vt:lpstr>Which statement is not correct?</vt:lpstr>
      <vt:lpstr>Calculating power in stata</vt:lpstr>
      <vt:lpstr>Power in optimal design</vt:lpstr>
      <vt:lpstr>Using simulations to estimate power</vt:lpstr>
      <vt:lpstr>Q: When might it be useful to use simulations to estimate power?</vt:lpstr>
      <vt:lpstr>Tips to increase power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Schinker</dc:creator>
  <cp:lastModifiedBy>Rachel Glennerster</cp:lastModifiedBy>
  <cp:revision>15</cp:revision>
  <dcterms:created xsi:type="dcterms:W3CDTF">2018-09-26T14:38:51Z</dcterms:created>
  <dcterms:modified xsi:type="dcterms:W3CDTF">2021-10-27T03:10:08Z</dcterms:modified>
</cp:coreProperties>
</file>