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354" r:id="rId3"/>
    <p:sldId id="285" r:id="rId4"/>
    <p:sldId id="347"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0" r:id="rId25"/>
    <p:sldId id="279" r:id="rId26"/>
    <p:sldId id="281" r:id="rId27"/>
    <p:sldId id="282" r:id="rId28"/>
    <p:sldId id="284" r:id="rId29"/>
    <p:sldId id="355" r:id="rId30"/>
  </p:sldIdLst>
  <p:sldSz cx="12192000" cy="6858000"/>
  <p:notesSz cx="6985000" cy="9283700"/>
  <p:embeddedFontLst>
    <p:embeddedFont>
      <p:font typeface="Calibri" panose="020F0502020204030204" pitchFamily="34" charset="0"/>
      <p:regular r:id="rId32"/>
      <p:bold r:id="rId33"/>
      <p:italic r:id="rId34"/>
      <p:boldItalic r:id="rId35"/>
    </p:embeddedFont>
    <p:embeddedFont>
      <p:font typeface="Helvetica Neue" panose="020B060402020202020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0gSS6HrVTBaFLrHPcEpoCoV89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9DC4B-923A-478E-B44B-CE003395C86E}" v="30" dt="2021-10-06T03:04:17.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lennerster" userId="22b29f2c-3762-428c-af7d-34ec02830929" providerId="ADAL" clId="{4A79DC4B-923A-478E-B44B-CE003395C86E}"/>
    <pc:docChg chg="custSel addSld delSld modSld sldOrd">
      <pc:chgData name="Rachel Glennerster" userId="22b29f2c-3762-428c-af7d-34ec02830929" providerId="ADAL" clId="{4A79DC4B-923A-478E-B44B-CE003395C86E}" dt="2021-10-06T03:19:58.548" v="5115" actId="20577"/>
      <pc:docMkLst>
        <pc:docMk/>
      </pc:docMkLst>
      <pc:sldChg chg="modSp mod">
        <pc:chgData name="Rachel Glennerster" userId="22b29f2c-3762-428c-af7d-34ec02830929" providerId="ADAL" clId="{4A79DC4B-923A-478E-B44B-CE003395C86E}" dt="2021-10-06T01:50:09.654" v="36" actId="20577"/>
        <pc:sldMkLst>
          <pc:docMk/>
          <pc:sldMk cId="0" sldId="265"/>
        </pc:sldMkLst>
        <pc:spChg chg="mod">
          <ac:chgData name="Rachel Glennerster" userId="22b29f2c-3762-428c-af7d-34ec02830929" providerId="ADAL" clId="{4A79DC4B-923A-478E-B44B-CE003395C86E}" dt="2021-10-06T01:50:09.654" v="36" actId="20577"/>
          <ac:spMkLst>
            <pc:docMk/>
            <pc:sldMk cId="0" sldId="265"/>
            <ac:spMk id="194" creationId="{00000000-0000-0000-0000-000000000000}"/>
          </ac:spMkLst>
        </pc:spChg>
      </pc:sldChg>
      <pc:sldChg chg="modSp mod">
        <pc:chgData name="Rachel Glennerster" userId="22b29f2c-3762-428c-af7d-34ec02830929" providerId="ADAL" clId="{4A79DC4B-923A-478E-B44B-CE003395C86E}" dt="2021-10-06T02:47:49.753" v="3228" actId="14100"/>
        <pc:sldMkLst>
          <pc:docMk/>
          <pc:sldMk cId="0" sldId="266"/>
        </pc:sldMkLst>
        <pc:spChg chg="mod">
          <ac:chgData name="Rachel Glennerster" userId="22b29f2c-3762-428c-af7d-34ec02830929" providerId="ADAL" clId="{4A79DC4B-923A-478E-B44B-CE003395C86E}" dt="2021-10-06T02:47:49.753" v="3228" actId="14100"/>
          <ac:spMkLst>
            <pc:docMk/>
            <pc:sldMk cId="0" sldId="266"/>
            <ac:spMk id="204" creationId="{00000000-0000-0000-0000-000000000000}"/>
          </ac:spMkLst>
        </pc:spChg>
      </pc:sldChg>
      <pc:sldChg chg="modSp mod">
        <pc:chgData name="Rachel Glennerster" userId="22b29f2c-3762-428c-af7d-34ec02830929" providerId="ADAL" clId="{4A79DC4B-923A-478E-B44B-CE003395C86E}" dt="2021-10-06T01:50:49.338" v="37" actId="14100"/>
        <pc:sldMkLst>
          <pc:docMk/>
          <pc:sldMk cId="0" sldId="267"/>
        </pc:sldMkLst>
        <pc:spChg chg="mod">
          <ac:chgData name="Rachel Glennerster" userId="22b29f2c-3762-428c-af7d-34ec02830929" providerId="ADAL" clId="{4A79DC4B-923A-478E-B44B-CE003395C86E}" dt="2021-10-06T01:50:49.338" v="37" actId="14100"/>
          <ac:spMkLst>
            <pc:docMk/>
            <pc:sldMk cId="0" sldId="267"/>
            <ac:spMk id="210" creationId="{00000000-0000-0000-0000-000000000000}"/>
          </ac:spMkLst>
        </pc:spChg>
      </pc:sldChg>
      <pc:sldChg chg="modSp mod">
        <pc:chgData name="Rachel Glennerster" userId="22b29f2c-3762-428c-af7d-34ec02830929" providerId="ADAL" clId="{4A79DC4B-923A-478E-B44B-CE003395C86E}" dt="2021-10-06T03:19:58.548" v="5115" actId="20577"/>
        <pc:sldMkLst>
          <pc:docMk/>
          <pc:sldMk cId="0" sldId="272"/>
        </pc:sldMkLst>
        <pc:spChg chg="mod">
          <ac:chgData name="Rachel Glennerster" userId="22b29f2c-3762-428c-af7d-34ec02830929" providerId="ADAL" clId="{4A79DC4B-923A-478E-B44B-CE003395C86E}" dt="2021-10-06T03:19:58.548" v="5115" actId="20577"/>
          <ac:spMkLst>
            <pc:docMk/>
            <pc:sldMk cId="0" sldId="272"/>
            <ac:spMk id="242" creationId="{00000000-0000-0000-0000-000000000000}"/>
          </ac:spMkLst>
        </pc:spChg>
      </pc:sldChg>
      <pc:sldChg chg="modSp mod">
        <pc:chgData name="Rachel Glennerster" userId="22b29f2c-3762-428c-af7d-34ec02830929" providerId="ADAL" clId="{4A79DC4B-923A-478E-B44B-CE003395C86E}" dt="2021-10-06T02:52:18.448" v="3481" actId="20577"/>
        <pc:sldMkLst>
          <pc:docMk/>
          <pc:sldMk cId="0" sldId="273"/>
        </pc:sldMkLst>
        <pc:spChg chg="mod">
          <ac:chgData name="Rachel Glennerster" userId="22b29f2c-3762-428c-af7d-34ec02830929" providerId="ADAL" clId="{4A79DC4B-923A-478E-B44B-CE003395C86E}" dt="2021-10-06T02:52:18.448" v="3481" actId="20577"/>
          <ac:spMkLst>
            <pc:docMk/>
            <pc:sldMk cId="0" sldId="273"/>
            <ac:spMk id="248" creationId="{00000000-0000-0000-0000-000000000000}"/>
          </ac:spMkLst>
        </pc:spChg>
      </pc:sldChg>
      <pc:sldChg chg="delSp modSp mod ord">
        <pc:chgData name="Rachel Glennerster" userId="22b29f2c-3762-428c-af7d-34ec02830929" providerId="ADAL" clId="{4A79DC4B-923A-478E-B44B-CE003395C86E}" dt="2021-10-06T02:54:43.279" v="3570" actId="20577"/>
        <pc:sldMkLst>
          <pc:docMk/>
          <pc:sldMk cId="0" sldId="274"/>
        </pc:sldMkLst>
        <pc:spChg chg="mod">
          <ac:chgData name="Rachel Glennerster" userId="22b29f2c-3762-428c-af7d-34ec02830929" providerId="ADAL" clId="{4A79DC4B-923A-478E-B44B-CE003395C86E}" dt="2021-10-06T02:54:43.279" v="3570" actId="20577"/>
          <ac:spMkLst>
            <pc:docMk/>
            <pc:sldMk cId="0" sldId="274"/>
            <ac:spMk id="254" creationId="{00000000-0000-0000-0000-000000000000}"/>
          </ac:spMkLst>
        </pc:spChg>
        <pc:spChg chg="del">
          <ac:chgData name="Rachel Glennerster" userId="22b29f2c-3762-428c-af7d-34ec02830929" providerId="ADAL" clId="{4A79DC4B-923A-478E-B44B-CE003395C86E}" dt="2021-10-06T02:37:18.600" v="2642" actId="478"/>
          <ac:spMkLst>
            <pc:docMk/>
            <pc:sldMk cId="0" sldId="274"/>
            <ac:spMk id="255" creationId="{00000000-0000-0000-0000-000000000000}"/>
          </ac:spMkLst>
        </pc:spChg>
      </pc:sldChg>
      <pc:sldChg chg="delSp modSp mod ord">
        <pc:chgData name="Rachel Glennerster" userId="22b29f2c-3762-428c-af7d-34ec02830929" providerId="ADAL" clId="{4A79DC4B-923A-478E-B44B-CE003395C86E}" dt="2021-10-06T02:54:55.209" v="3574" actId="20577"/>
        <pc:sldMkLst>
          <pc:docMk/>
          <pc:sldMk cId="0" sldId="275"/>
        </pc:sldMkLst>
        <pc:spChg chg="mod">
          <ac:chgData name="Rachel Glennerster" userId="22b29f2c-3762-428c-af7d-34ec02830929" providerId="ADAL" clId="{4A79DC4B-923A-478E-B44B-CE003395C86E}" dt="2021-10-06T02:54:55.209" v="3574" actId="20577"/>
          <ac:spMkLst>
            <pc:docMk/>
            <pc:sldMk cId="0" sldId="275"/>
            <ac:spMk id="261" creationId="{00000000-0000-0000-0000-000000000000}"/>
          </ac:spMkLst>
        </pc:spChg>
        <pc:spChg chg="del">
          <ac:chgData name="Rachel Glennerster" userId="22b29f2c-3762-428c-af7d-34ec02830929" providerId="ADAL" clId="{4A79DC4B-923A-478E-B44B-CE003395C86E}" dt="2021-10-06T02:04:15.252" v="639" actId="478"/>
          <ac:spMkLst>
            <pc:docMk/>
            <pc:sldMk cId="0" sldId="275"/>
            <ac:spMk id="262" creationId="{00000000-0000-0000-0000-000000000000}"/>
          </ac:spMkLst>
        </pc:spChg>
      </pc:sldChg>
      <pc:sldChg chg="del">
        <pc:chgData name="Rachel Glennerster" userId="22b29f2c-3762-428c-af7d-34ec02830929" providerId="ADAL" clId="{4A79DC4B-923A-478E-B44B-CE003395C86E}" dt="2021-10-06T02:37:30.038" v="2643" actId="47"/>
        <pc:sldMkLst>
          <pc:docMk/>
          <pc:sldMk cId="0" sldId="276"/>
        </pc:sldMkLst>
      </pc:sldChg>
      <pc:sldChg chg="del">
        <pc:chgData name="Rachel Glennerster" userId="22b29f2c-3762-428c-af7d-34ec02830929" providerId="ADAL" clId="{4A79DC4B-923A-478E-B44B-CE003395C86E}" dt="2021-10-06T02:04:59.527" v="640" actId="47"/>
        <pc:sldMkLst>
          <pc:docMk/>
          <pc:sldMk cId="0" sldId="277"/>
        </pc:sldMkLst>
      </pc:sldChg>
      <pc:sldChg chg="del">
        <pc:chgData name="Rachel Glennerster" userId="22b29f2c-3762-428c-af7d-34ec02830929" providerId="ADAL" clId="{4A79DC4B-923A-478E-B44B-CE003395C86E}" dt="2021-10-06T02:37:33.765" v="2644" actId="47"/>
        <pc:sldMkLst>
          <pc:docMk/>
          <pc:sldMk cId="0" sldId="278"/>
        </pc:sldMkLst>
      </pc:sldChg>
      <pc:sldChg chg="delSp mod">
        <pc:chgData name="Rachel Glennerster" userId="22b29f2c-3762-428c-af7d-34ec02830929" providerId="ADAL" clId="{4A79DC4B-923A-478E-B44B-CE003395C86E}" dt="2021-10-06T03:04:57.928" v="3617" actId="478"/>
        <pc:sldMkLst>
          <pc:docMk/>
          <pc:sldMk cId="0" sldId="279"/>
        </pc:sldMkLst>
        <pc:spChg chg="del">
          <ac:chgData name="Rachel Glennerster" userId="22b29f2c-3762-428c-af7d-34ec02830929" providerId="ADAL" clId="{4A79DC4B-923A-478E-B44B-CE003395C86E}" dt="2021-10-06T03:04:57.928" v="3617" actId="478"/>
          <ac:spMkLst>
            <pc:docMk/>
            <pc:sldMk cId="0" sldId="279"/>
            <ac:spMk id="296" creationId="{00000000-0000-0000-0000-000000000000}"/>
          </ac:spMkLst>
        </pc:spChg>
      </pc:sldChg>
      <pc:sldChg chg="addSp delSp modSp mod ord modAnim">
        <pc:chgData name="Rachel Glennerster" userId="22b29f2c-3762-428c-af7d-34ec02830929" providerId="ADAL" clId="{4A79DC4B-923A-478E-B44B-CE003395C86E}" dt="2021-10-06T03:04:17.613" v="3616"/>
        <pc:sldMkLst>
          <pc:docMk/>
          <pc:sldMk cId="0" sldId="280"/>
        </pc:sldMkLst>
        <pc:spChg chg="add mod">
          <ac:chgData name="Rachel Glennerster" userId="22b29f2c-3762-428c-af7d-34ec02830929" providerId="ADAL" clId="{4A79DC4B-923A-478E-B44B-CE003395C86E}" dt="2021-10-06T02:55:47.225" v="3576" actId="1076"/>
          <ac:spMkLst>
            <pc:docMk/>
            <pc:sldMk cId="0" sldId="280"/>
            <ac:spMk id="43" creationId="{506A704B-B4E3-4138-BA7E-9E99CD18B0E2}"/>
          </ac:spMkLst>
        </pc:spChg>
        <pc:spChg chg="add mod">
          <ac:chgData name="Rachel Glennerster" userId="22b29f2c-3762-428c-af7d-34ec02830929" providerId="ADAL" clId="{4A79DC4B-923A-478E-B44B-CE003395C86E}" dt="2021-10-06T02:58:30.364" v="3591" actId="1076"/>
          <ac:spMkLst>
            <pc:docMk/>
            <pc:sldMk cId="0" sldId="280"/>
            <ac:spMk id="44" creationId="{C3A1951B-D26D-47FA-8C5B-B84B904B562B}"/>
          </ac:spMkLst>
        </pc:spChg>
        <pc:spChg chg="add mod">
          <ac:chgData name="Rachel Glennerster" userId="22b29f2c-3762-428c-af7d-34ec02830929" providerId="ADAL" clId="{4A79DC4B-923A-478E-B44B-CE003395C86E}" dt="2021-10-06T02:58:40.112" v="3593" actId="1076"/>
          <ac:spMkLst>
            <pc:docMk/>
            <pc:sldMk cId="0" sldId="280"/>
            <ac:spMk id="45" creationId="{DF25FA11-A05C-4E8A-B24A-BEDE8242A941}"/>
          </ac:spMkLst>
        </pc:spChg>
        <pc:spChg chg="add mod">
          <ac:chgData name="Rachel Glennerster" userId="22b29f2c-3762-428c-af7d-34ec02830929" providerId="ADAL" clId="{4A79DC4B-923A-478E-B44B-CE003395C86E}" dt="2021-10-06T02:58:48.997" v="3595" actId="1076"/>
          <ac:spMkLst>
            <pc:docMk/>
            <pc:sldMk cId="0" sldId="280"/>
            <ac:spMk id="46" creationId="{F1FD7A70-3C14-44F8-9184-36398341BD02}"/>
          </ac:spMkLst>
        </pc:spChg>
        <pc:spChg chg="add mod">
          <ac:chgData name="Rachel Glennerster" userId="22b29f2c-3762-428c-af7d-34ec02830929" providerId="ADAL" clId="{4A79DC4B-923A-478E-B44B-CE003395C86E}" dt="2021-10-06T03:02:29.354" v="3608" actId="1076"/>
          <ac:spMkLst>
            <pc:docMk/>
            <pc:sldMk cId="0" sldId="280"/>
            <ac:spMk id="47" creationId="{D0B2B890-D047-40C8-BBD5-CFA4B20C1CF0}"/>
          </ac:spMkLst>
        </pc:spChg>
        <pc:spChg chg="add mod">
          <ac:chgData name="Rachel Glennerster" userId="22b29f2c-3762-428c-af7d-34ec02830929" providerId="ADAL" clId="{4A79DC4B-923A-478E-B44B-CE003395C86E}" dt="2021-10-06T03:02:43.073" v="3610" actId="1076"/>
          <ac:spMkLst>
            <pc:docMk/>
            <pc:sldMk cId="0" sldId="280"/>
            <ac:spMk id="48" creationId="{D63218A2-38F0-4749-84B8-CC6D933B507C}"/>
          </ac:spMkLst>
        </pc:spChg>
        <pc:spChg chg="add mod">
          <ac:chgData name="Rachel Glennerster" userId="22b29f2c-3762-428c-af7d-34ec02830929" providerId="ADAL" clId="{4A79DC4B-923A-478E-B44B-CE003395C86E}" dt="2021-10-06T03:03:13.334" v="3612" actId="1076"/>
          <ac:spMkLst>
            <pc:docMk/>
            <pc:sldMk cId="0" sldId="280"/>
            <ac:spMk id="49" creationId="{49DC1933-FACC-421E-A50F-51130FB34215}"/>
          </ac:spMkLst>
        </pc:spChg>
        <pc:spChg chg="mod">
          <ac:chgData name="Rachel Glennerster" userId="22b29f2c-3762-428c-af7d-34ec02830929" providerId="ADAL" clId="{4A79DC4B-923A-478E-B44B-CE003395C86E}" dt="2021-10-06T02:43:54.778" v="3161" actId="1076"/>
          <ac:spMkLst>
            <pc:docMk/>
            <pc:sldMk cId="0" sldId="280"/>
            <ac:spMk id="310" creationId="{00000000-0000-0000-0000-000000000000}"/>
          </ac:spMkLst>
        </pc:spChg>
        <pc:spChg chg="mod">
          <ac:chgData name="Rachel Glennerster" userId="22b29f2c-3762-428c-af7d-34ec02830929" providerId="ADAL" clId="{4A79DC4B-923A-478E-B44B-CE003395C86E}" dt="2021-10-06T03:01:23.816" v="3606" actId="1076"/>
          <ac:spMkLst>
            <pc:docMk/>
            <pc:sldMk cId="0" sldId="280"/>
            <ac:spMk id="311" creationId="{00000000-0000-0000-0000-000000000000}"/>
          </ac:spMkLst>
        </pc:spChg>
        <pc:spChg chg="del">
          <ac:chgData name="Rachel Glennerster" userId="22b29f2c-3762-428c-af7d-34ec02830929" providerId="ADAL" clId="{4A79DC4B-923A-478E-B44B-CE003395C86E}" dt="2021-10-06T02:58:06.688" v="3589" actId="478"/>
          <ac:spMkLst>
            <pc:docMk/>
            <pc:sldMk cId="0" sldId="280"/>
            <ac:spMk id="315" creationId="{00000000-0000-0000-0000-000000000000}"/>
          </ac:spMkLst>
        </pc:spChg>
        <pc:spChg chg="mod">
          <ac:chgData name="Rachel Glennerster" userId="22b29f2c-3762-428c-af7d-34ec02830929" providerId="ADAL" clId="{4A79DC4B-923A-478E-B44B-CE003395C86E}" dt="2021-10-06T02:56:05.947" v="3579" actId="1076"/>
          <ac:spMkLst>
            <pc:docMk/>
            <pc:sldMk cId="0" sldId="280"/>
            <ac:spMk id="317" creationId="{00000000-0000-0000-0000-000000000000}"/>
          </ac:spMkLst>
        </pc:spChg>
        <pc:spChg chg="mod">
          <ac:chgData name="Rachel Glennerster" userId="22b29f2c-3762-428c-af7d-34ec02830929" providerId="ADAL" clId="{4A79DC4B-923A-478E-B44B-CE003395C86E}" dt="2021-10-06T02:44:02.777" v="3163" actId="1076"/>
          <ac:spMkLst>
            <pc:docMk/>
            <pc:sldMk cId="0" sldId="280"/>
            <ac:spMk id="318" creationId="{00000000-0000-0000-0000-000000000000}"/>
          </ac:spMkLst>
        </pc:spChg>
        <pc:spChg chg="del">
          <ac:chgData name="Rachel Glennerster" userId="22b29f2c-3762-428c-af7d-34ec02830929" providerId="ADAL" clId="{4A79DC4B-923A-478E-B44B-CE003395C86E}" dt="2021-10-06T02:55:59.247" v="3578" actId="478"/>
          <ac:spMkLst>
            <pc:docMk/>
            <pc:sldMk cId="0" sldId="280"/>
            <ac:spMk id="325" creationId="{00000000-0000-0000-0000-000000000000}"/>
          </ac:spMkLst>
        </pc:spChg>
        <pc:spChg chg="mod">
          <ac:chgData name="Rachel Glennerster" userId="22b29f2c-3762-428c-af7d-34ec02830929" providerId="ADAL" clId="{4A79DC4B-923A-478E-B44B-CE003395C86E}" dt="2021-10-06T02:44:13.484" v="3164" actId="1076"/>
          <ac:spMkLst>
            <pc:docMk/>
            <pc:sldMk cId="0" sldId="280"/>
            <ac:spMk id="334" creationId="{00000000-0000-0000-0000-000000000000}"/>
          </ac:spMkLst>
        </pc:spChg>
        <pc:spChg chg="del">
          <ac:chgData name="Rachel Glennerster" userId="22b29f2c-3762-428c-af7d-34ec02830929" providerId="ADAL" clId="{4A79DC4B-923A-478E-B44B-CE003395C86E}" dt="2021-10-06T02:55:56.167" v="3577" actId="478"/>
          <ac:spMkLst>
            <pc:docMk/>
            <pc:sldMk cId="0" sldId="280"/>
            <ac:spMk id="336" creationId="{00000000-0000-0000-0000-000000000000}"/>
          </ac:spMkLst>
        </pc:spChg>
        <pc:spChg chg="mod">
          <ac:chgData name="Rachel Glennerster" userId="22b29f2c-3762-428c-af7d-34ec02830929" providerId="ADAL" clId="{4A79DC4B-923A-478E-B44B-CE003395C86E}" dt="2021-10-06T03:01:19.753" v="3605" actId="1076"/>
          <ac:spMkLst>
            <pc:docMk/>
            <pc:sldMk cId="0" sldId="280"/>
            <ac:spMk id="338" creationId="{00000000-0000-0000-0000-000000000000}"/>
          </ac:spMkLst>
        </pc:spChg>
        <pc:spChg chg="mod">
          <ac:chgData name="Rachel Glennerster" userId="22b29f2c-3762-428c-af7d-34ec02830929" providerId="ADAL" clId="{4A79DC4B-923A-478E-B44B-CE003395C86E}" dt="2021-10-06T03:01:06.999" v="3604" actId="207"/>
          <ac:spMkLst>
            <pc:docMk/>
            <pc:sldMk cId="0" sldId="280"/>
            <ac:spMk id="339" creationId="{00000000-0000-0000-0000-000000000000}"/>
          </ac:spMkLst>
        </pc:spChg>
        <pc:spChg chg="del">
          <ac:chgData name="Rachel Glennerster" userId="22b29f2c-3762-428c-af7d-34ec02830929" providerId="ADAL" clId="{4A79DC4B-923A-478E-B44B-CE003395C86E}" dt="2021-10-06T02:37:48.510" v="2647" actId="478"/>
          <ac:spMkLst>
            <pc:docMk/>
            <pc:sldMk cId="0" sldId="280"/>
            <ac:spMk id="340" creationId="{00000000-0000-0000-0000-000000000000}"/>
          </ac:spMkLst>
        </pc:spChg>
        <pc:spChg chg="del">
          <ac:chgData name="Rachel Glennerster" userId="22b29f2c-3762-428c-af7d-34ec02830929" providerId="ADAL" clId="{4A79DC4B-923A-478E-B44B-CE003395C86E}" dt="2021-10-06T02:37:50.908" v="2648" actId="478"/>
          <ac:spMkLst>
            <pc:docMk/>
            <pc:sldMk cId="0" sldId="280"/>
            <ac:spMk id="341" creationId="{00000000-0000-0000-0000-000000000000}"/>
          </ac:spMkLst>
        </pc:spChg>
      </pc:sldChg>
      <pc:sldChg chg="delSp mod">
        <pc:chgData name="Rachel Glennerster" userId="22b29f2c-3762-428c-af7d-34ec02830929" providerId="ADAL" clId="{4A79DC4B-923A-478E-B44B-CE003395C86E}" dt="2021-10-06T02:29:50.508" v="1670" actId="478"/>
        <pc:sldMkLst>
          <pc:docMk/>
          <pc:sldMk cId="0" sldId="281"/>
        </pc:sldMkLst>
        <pc:spChg chg="del">
          <ac:chgData name="Rachel Glennerster" userId="22b29f2c-3762-428c-af7d-34ec02830929" providerId="ADAL" clId="{4A79DC4B-923A-478E-B44B-CE003395C86E}" dt="2021-10-06T02:29:50.508" v="1670" actId="478"/>
          <ac:spMkLst>
            <pc:docMk/>
            <pc:sldMk cId="0" sldId="281"/>
            <ac:spMk id="348" creationId="{00000000-0000-0000-0000-000000000000}"/>
          </ac:spMkLst>
        </pc:spChg>
      </pc:sldChg>
      <pc:sldChg chg="delSp mod">
        <pc:chgData name="Rachel Glennerster" userId="22b29f2c-3762-428c-af7d-34ec02830929" providerId="ADAL" clId="{4A79DC4B-923A-478E-B44B-CE003395C86E}" dt="2021-10-06T02:29:32.173" v="1669" actId="478"/>
        <pc:sldMkLst>
          <pc:docMk/>
          <pc:sldMk cId="0" sldId="282"/>
        </pc:sldMkLst>
        <pc:spChg chg="del">
          <ac:chgData name="Rachel Glennerster" userId="22b29f2c-3762-428c-af7d-34ec02830929" providerId="ADAL" clId="{4A79DC4B-923A-478E-B44B-CE003395C86E}" dt="2021-10-06T02:29:32.173" v="1669" actId="478"/>
          <ac:spMkLst>
            <pc:docMk/>
            <pc:sldMk cId="0" sldId="282"/>
            <ac:spMk id="355" creationId="{00000000-0000-0000-0000-000000000000}"/>
          </ac:spMkLst>
        </pc:spChg>
      </pc:sldChg>
      <pc:sldChg chg="del">
        <pc:chgData name="Rachel Glennerster" userId="22b29f2c-3762-428c-af7d-34ec02830929" providerId="ADAL" clId="{4A79DC4B-923A-478E-B44B-CE003395C86E}" dt="2021-10-06T02:29:03.082" v="1668" actId="47"/>
        <pc:sldMkLst>
          <pc:docMk/>
          <pc:sldMk cId="0" sldId="283"/>
        </pc:sldMkLst>
      </pc:sldChg>
      <pc:sldChg chg="modSp mod">
        <pc:chgData name="Rachel Glennerster" userId="22b29f2c-3762-428c-af7d-34ec02830929" providerId="ADAL" clId="{4A79DC4B-923A-478E-B44B-CE003395C86E}" dt="2021-10-06T02:28:38.603" v="1667" actId="5793"/>
        <pc:sldMkLst>
          <pc:docMk/>
          <pc:sldMk cId="0" sldId="284"/>
        </pc:sldMkLst>
        <pc:spChg chg="mod">
          <ac:chgData name="Rachel Glennerster" userId="22b29f2c-3762-428c-af7d-34ec02830929" providerId="ADAL" clId="{4A79DC4B-923A-478E-B44B-CE003395C86E}" dt="2021-10-06T02:28:38.603" v="1667" actId="5793"/>
          <ac:spMkLst>
            <pc:docMk/>
            <pc:sldMk cId="0" sldId="284"/>
            <ac:spMk id="371" creationId="{00000000-0000-0000-0000-000000000000}"/>
          </ac:spMkLst>
        </pc:spChg>
      </pc:sldChg>
      <pc:sldChg chg="modSp mod">
        <pc:chgData name="Rachel Glennerster" userId="22b29f2c-3762-428c-af7d-34ec02830929" providerId="ADAL" clId="{4A79DC4B-923A-478E-B44B-CE003395C86E}" dt="2021-10-06T02:45:56.944" v="3227" actId="20577"/>
        <pc:sldMkLst>
          <pc:docMk/>
          <pc:sldMk cId="2567108730" sldId="354"/>
        </pc:sldMkLst>
        <pc:spChg chg="mod">
          <ac:chgData name="Rachel Glennerster" userId="22b29f2c-3762-428c-af7d-34ec02830929" providerId="ADAL" clId="{4A79DC4B-923A-478E-B44B-CE003395C86E}" dt="2021-10-06T02:45:42.424" v="3207" actId="20577"/>
          <ac:spMkLst>
            <pc:docMk/>
            <pc:sldMk cId="2567108730" sldId="354"/>
            <ac:spMk id="4" creationId="{FEE37957-741B-41D6-AF5A-EBEF6F6EB3D7}"/>
          </ac:spMkLst>
        </pc:spChg>
        <pc:spChg chg="mod">
          <ac:chgData name="Rachel Glennerster" userId="22b29f2c-3762-428c-af7d-34ec02830929" providerId="ADAL" clId="{4A79DC4B-923A-478E-B44B-CE003395C86E}" dt="2021-10-06T02:45:56.944" v="3227" actId="20577"/>
          <ac:spMkLst>
            <pc:docMk/>
            <pc:sldMk cId="2567108730" sldId="354"/>
            <ac:spMk id="5" creationId="{E50D2B8C-AEFD-48E7-B3D8-E3EE2CCF9576}"/>
          </ac:spMkLst>
        </pc:spChg>
      </pc:sldChg>
      <pc:sldChg chg="modSp new mod">
        <pc:chgData name="Rachel Glennerster" userId="22b29f2c-3762-428c-af7d-34ec02830929" providerId="ADAL" clId="{4A79DC4B-923A-478E-B44B-CE003395C86E}" dt="2021-10-06T03:18:11.211" v="4808" actId="20577"/>
        <pc:sldMkLst>
          <pc:docMk/>
          <pc:sldMk cId="2097131688" sldId="355"/>
        </pc:sldMkLst>
        <pc:spChg chg="mod">
          <ac:chgData name="Rachel Glennerster" userId="22b29f2c-3762-428c-af7d-34ec02830929" providerId="ADAL" clId="{4A79DC4B-923A-478E-B44B-CE003395C86E}" dt="2021-10-06T03:05:35.825" v="3625" actId="20577"/>
          <ac:spMkLst>
            <pc:docMk/>
            <pc:sldMk cId="2097131688" sldId="355"/>
            <ac:spMk id="2" creationId="{6CD808BF-707C-4C0F-B4EF-2D2D177F8D88}"/>
          </ac:spMkLst>
        </pc:spChg>
        <pc:spChg chg="mod">
          <ac:chgData name="Rachel Glennerster" userId="22b29f2c-3762-428c-af7d-34ec02830929" providerId="ADAL" clId="{4A79DC4B-923A-478E-B44B-CE003395C86E}" dt="2021-10-06T03:18:11.211" v="4808" actId="20577"/>
          <ac:spMkLst>
            <pc:docMk/>
            <pc:sldMk cId="2097131688" sldId="355"/>
            <ac:spMk id="3" creationId="{214E3D90-AFBD-4C1E-AAFC-8EC39F9E3B8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8563"/>
            <a:ext cx="3027363" cy="4651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f4dffceba_0_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5f4dffceba_0_0:notes"/>
          <p:cNvSpPr txBox="1">
            <a:spLocks noGrp="1"/>
          </p:cNvSpPr>
          <p:nvPr>
            <p:ph type="body" idx="1"/>
          </p:nvPr>
        </p:nvSpPr>
        <p:spPr>
          <a:xfrm>
            <a:off x="698500" y="4467225"/>
            <a:ext cx="5588100" cy="365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g5f4dffceba_0_0:notes"/>
          <p:cNvSpPr txBox="1">
            <a:spLocks noGrp="1"/>
          </p:cNvSpPr>
          <p:nvPr>
            <p:ph type="sldNum" idx="12"/>
          </p:nvPr>
        </p:nvSpPr>
        <p:spPr>
          <a:xfrm>
            <a:off x="3956050" y="8818563"/>
            <a:ext cx="30273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3: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3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4: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3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7: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p3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8: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38: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41: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25" name="Google Shape;225;p41:notes"/>
          <p:cNvSpPr txBox="1">
            <a:spLocks noGrp="1"/>
          </p:cNvSpPr>
          <p:nvPr>
            <p:ph type="sldNum" idx="12"/>
          </p:nvPr>
        </p:nvSpPr>
        <p:spPr>
          <a:xfrm>
            <a:off x="3956050" y="8818563"/>
            <a:ext cx="3027363" cy="4651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9: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0: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40: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7: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24: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24: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2: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3: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4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1: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3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8: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48: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49:notes"/>
          <p:cNvSpPr txBox="1">
            <a:spLocks noGrp="1"/>
          </p:cNvSpPr>
          <p:nvPr>
            <p:ph type="body" idx="1"/>
          </p:nvPr>
        </p:nvSpPr>
        <p:spPr>
          <a:xfrm>
            <a:off x="698500" y="4467225"/>
            <a:ext cx="5588000" cy="365601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4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6: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8" name="Google Shape;368;p4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5: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25: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f5d908ac29_0_0:notes"/>
          <p:cNvSpPr txBox="1">
            <a:spLocks noGrp="1"/>
          </p:cNvSpPr>
          <p:nvPr>
            <p:ph type="body" idx="1"/>
          </p:nvPr>
        </p:nvSpPr>
        <p:spPr>
          <a:xfrm>
            <a:off x="698500" y="4467225"/>
            <a:ext cx="5588100" cy="365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f5d908ac29_0_0:notes"/>
          <p:cNvSpPr>
            <a:spLocks noGrp="1" noRot="1" noChangeAspect="1"/>
          </p:cNvSpPr>
          <p:nvPr>
            <p:ph type="sldImg" idx="2"/>
          </p:nvPr>
        </p:nvSpPr>
        <p:spPr>
          <a:xfrm>
            <a:off x="706438" y="1160463"/>
            <a:ext cx="55722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6: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26: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7: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27: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8: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p28: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f5d908ac29_0_13:notes"/>
          <p:cNvSpPr>
            <a:spLocks noGrp="1" noRot="1" noChangeAspect="1"/>
          </p:cNvSpPr>
          <p:nvPr>
            <p:ph type="sldImg" idx="2"/>
          </p:nvPr>
        </p:nvSpPr>
        <p:spPr>
          <a:xfrm>
            <a:off x="706438" y="1160463"/>
            <a:ext cx="5572200" cy="3133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f5d908ac29_0_13:notes"/>
          <p:cNvSpPr txBox="1">
            <a:spLocks noGrp="1"/>
          </p:cNvSpPr>
          <p:nvPr>
            <p:ph type="body" idx="1"/>
          </p:nvPr>
        </p:nvSpPr>
        <p:spPr>
          <a:xfrm>
            <a:off x="698500" y="4467225"/>
            <a:ext cx="5588100" cy="365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f5d908ac29_0_13:notes"/>
          <p:cNvSpPr txBox="1">
            <a:spLocks noGrp="1"/>
          </p:cNvSpPr>
          <p:nvPr>
            <p:ph type="sldNum" idx="12"/>
          </p:nvPr>
        </p:nvSpPr>
        <p:spPr>
          <a:xfrm>
            <a:off x="3956050" y="8818563"/>
            <a:ext cx="3027300" cy="465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32:notes"/>
          <p:cNvSpPr txBox="1">
            <a:spLocks noGrp="1"/>
          </p:cNvSpPr>
          <p:nvPr>
            <p:ph type="body" idx="1"/>
          </p:nvPr>
        </p:nvSpPr>
        <p:spPr>
          <a:xfrm>
            <a:off x="698500" y="4467225"/>
            <a:ext cx="5588000" cy="3656013"/>
          </a:xfrm>
          <a:prstGeom prst="rect">
            <a:avLst/>
          </a:prstGeom>
          <a:noFill/>
          <a:ln>
            <a:noFill/>
          </a:ln>
        </p:spPr>
        <p:txBody>
          <a:bodyPr spcFirstLastPara="1" wrap="square" lIns="91425" tIns="45700" rIns="91425" bIns="45700" anchor="t" anchorCtr="0">
            <a:noAutofit/>
          </a:bodyPr>
          <a:lstStyle/>
          <a:p>
            <a:pPr marL="514350" lvl="0" indent="-285750" algn="l" rtl="0">
              <a:lnSpc>
                <a:spcPct val="100000"/>
              </a:lnSpc>
              <a:spcBef>
                <a:spcPts val="0"/>
              </a:spcBef>
              <a:spcAft>
                <a:spcPts val="0"/>
              </a:spcAft>
              <a:buSzPts val="1400"/>
              <a:buNone/>
            </a:pPr>
            <a:r>
              <a:rPr lang="en-US" sz="1200"/>
              <a:t>The cluster is the sampling unit. </a:t>
            </a:r>
            <a:endParaRPr/>
          </a:p>
          <a:p>
            <a:pPr marL="514350" lvl="0" indent="-285750" algn="l" rtl="0">
              <a:lnSpc>
                <a:spcPct val="100000"/>
              </a:lnSpc>
              <a:spcBef>
                <a:spcPts val="0"/>
              </a:spcBef>
              <a:spcAft>
                <a:spcPts val="0"/>
              </a:spcAft>
              <a:buSzPts val="1400"/>
              <a:buNone/>
            </a:pPr>
            <a:r>
              <a:rPr lang="en-US" sz="1200"/>
              <a:t>The procedure involves separating the population into clusters/groups (e.g., villages or schools), randomly drawing a sample of clusters, and sampling units in the cluster (either all or a random sample of them). </a:t>
            </a:r>
            <a:endParaRPr/>
          </a:p>
          <a:p>
            <a:pPr marL="0" lvl="0" indent="0" algn="l" rtl="0">
              <a:lnSpc>
                <a:spcPct val="100000"/>
              </a:lnSpc>
              <a:spcBef>
                <a:spcPts val="0"/>
              </a:spcBef>
              <a:spcAft>
                <a:spcPts val="0"/>
              </a:spcAft>
              <a:buSzPts val="1400"/>
              <a:buNone/>
            </a:pPr>
            <a:endParaRPr/>
          </a:p>
        </p:txBody>
      </p:sp>
      <p:sp>
        <p:nvSpPr>
          <p:cNvPr id="184" name="Google Shape;184;p32: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A" type="title">
  <p:cSld name="TITLE">
    <p:spTree>
      <p:nvGrpSpPr>
        <p:cNvPr id="1" name="Shape 14"/>
        <p:cNvGrpSpPr/>
        <p:nvPr/>
      </p:nvGrpSpPr>
      <p:grpSpPr>
        <a:xfrm>
          <a:off x="0" y="0"/>
          <a:ext cx="0" cy="0"/>
          <a:chOff x="0" y="0"/>
          <a:chExt cx="0" cy="0"/>
        </a:xfrm>
      </p:grpSpPr>
      <p:cxnSp>
        <p:nvCxnSpPr>
          <p:cNvPr id="15" name="Google Shape;15;p2"/>
          <p:cNvCxnSpPr/>
          <p:nvPr/>
        </p:nvCxnSpPr>
        <p:spPr>
          <a:xfrm>
            <a:off x="0" y="919163"/>
            <a:ext cx="4479925" cy="0"/>
          </a:xfrm>
          <a:prstGeom prst="straightConnector1">
            <a:avLst/>
          </a:prstGeom>
          <a:noFill/>
          <a:ln w="69850" cap="flat" cmpd="sng">
            <a:solidFill>
              <a:srgbClr val="800000"/>
            </a:solidFill>
            <a:prstDash val="solid"/>
            <a:round/>
            <a:headEnd type="none" w="sm" len="sm"/>
            <a:tailEnd type="none" w="sm" len="sm"/>
          </a:ln>
        </p:spPr>
      </p:cxnSp>
      <p:cxnSp>
        <p:nvCxnSpPr>
          <p:cNvPr id="16" name="Google Shape;16;p2"/>
          <p:cNvCxnSpPr/>
          <p:nvPr/>
        </p:nvCxnSpPr>
        <p:spPr>
          <a:xfrm>
            <a:off x="4479925" y="919163"/>
            <a:ext cx="2981325" cy="0"/>
          </a:xfrm>
          <a:prstGeom prst="straightConnector1">
            <a:avLst/>
          </a:prstGeom>
          <a:noFill/>
          <a:ln w="69850" cap="flat" cmpd="sng">
            <a:solidFill>
              <a:srgbClr val="7F7F7F"/>
            </a:solidFill>
            <a:prstDash val="solid"/>
            <a:round/>
            <a:headEnd type="none" w="sm" len="sm"/>
            <a:tailEnd type="none" w="sm" len="sm"/>
          </a:ln>
        </p:spPr>
      </p:cxnSp>
      <p:cxnSp>
        <p:nvCxnSpPr>
          <p:cNvPr id="17" name="Google Shape;17;p2"/>
          <p:cNvCxnSpPr/>
          <p:nvPr/>
        </p:nvCxnSpPr>
        <p:spPr>
          <a:xfrm>
            <a:off x="7461250" y="919163"/>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18" name="Google Shape;18;p2"/>
          <p:cNvCxnSpPr/>
          <p:nvPr/>
        </p:nvCxnSpPr>
        <p:spPr>
          <a:xfrm>
            <a:off x="9175750" y="919163"/>
            <a:ext cx="1258888" cy="6350"/>
          </a:xfrm>
          <a:prstGeom prst="straightConnector1">
            <a:avLst/>
          </a:prstGeom>
          <a:noFill/>
          <a:ln w="69850" cap="flat" cmpd="sng">
            <a:solidFill>
              <a:srgbClr val="FFC000"/>
            </a:solidFill>
            <a:prstDash val="solid"/>
            <a:round/>
            <a:headEnd type="none" w="sm" len="sm"/>
            <a:tailEnd type="none" w="sm" len="sm"/>
          </a:ln>
        </p:spPr>
      </p:cxnSp>
      <p:sp>
        <p:nvSpPr>
          <p:cNvPr id="19" name="Google Shape;19;p2"/>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828800" y="3223285"/>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lvl="1" algn="ctr">
              <a:lnSpc>
                <a:spcPct val="100000"/>
              </a:lnSpc>
              <a:spcBef>
                <a:spcPts val="360"/>
              </a:spcBef>
              <a:spcAft>
                <a:spcPts val="0"/>
              </a:spcAft>
              <a:buClr>
                <a:srgbClr val="888888"/>
              </a:buClr>
              <a:buSzPts val="18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60"/>
              </a:spcBef>
              <a:spcAft>
                <a:spcPts val="0"/>
              </a:spcAft>
              <a:buClr>
                <a:srgbClr val="888888"/>
              </a:buClr>
              <a:buSzPts val="1800"/>
              <a:buNone/>
              <a:defRPr>
                <a:solidFill>
                  <a:srgbClr val="888888"/>
                </a:solidFill>
              </a:defRPr>
            </a:lvl4pPr>
            <a:lvl5pPr lvl="4" algn="ctr">
              <a:lnSpc>
                <a:spcPct val="100000"/>
              </a:lnSpc>
              <a:spcBef>
                <a:spcPts val="360"/>
              </a:spcBef>
              <a:spcAft>
                <a:spcPts val="0"/>
              </a:spcAft>
              <a:buClr>
                <a:srgbClr val="888888"/>
              </a:buClr>
              <a:buSzPts val="18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with Subtitle (No Subtitle or Header Line)">
  <p:cSld name="Title and Content with Subtitle (No Subtitle or Header Line)">
    <p:spTree>
      <p:nvGrpSpPr>
        <p:cNvPr id="1" name="Shape 86"/>
        <p:cNvGrpSpPr/>
        <p:nvPr/>
      </p:nvGrpSpPr>
      <p:grpSpPr>
        <a:xfrm>
          <a:off x="0" y="0"/>
          <a:ext cx="0" cy="0"/>
          <a:chOff x="0" y="0"/>
          <a:chExt cx="0" cy="0"/>
        </a:xfrm>
      </p:grpSpPr>
      <p:sp>
        <p:nvSpPr>
          <p:cNvPr id="87" name="Google Shape;87;p14"/>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88" name="Google Shape;88;p1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4"/>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sz="18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with Subtitle (No Header Line)">
  <p:cSld name="Title and Content with Subtitle (No Header Line)">
    <p:spTree>
      <p:nvGrpSpPr>
        <p:cNvPr id="1" name="Shape 90"/>
        <p:cNvGrpSpPr/>
        <p:nvPr/>
      </p:nvGrpSpPr>
      <p:grpSpPr>
        <a:xfrm>
          <a:off x="0" y="0"/>
          <a:ext cx="0" cy="0"/>
          <a:chOff x="0" y="0"/>
          <a:chExt cx="0" cy="0"/>
        </a:xfrm>
      </p:grpSpPr>
      <p:sp>
        <p:nvSpPr>
          <p:cNvPr id="91" name="Google Shape;91;p1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2" name="Google Shape;92;p1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5"/>
          <p:cNvSpPr txBox="1">
            <a:spLocks noGrp="1"/>
          </p:cNvSpPr>
          <p:nvPr>
            <p:ph type="body" idx="1"/>
          </p:nvPr>
        </p:nvSpPr>
        <p:spPr>
          <a:xfrm>
            <a:off x="612648" y="1700784"/>
            <a:ext cx="10972800" cy="403255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sz="18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15"/>
          <p:cNvSpPr txBox="1">
            <a:spLocks noGrp="1"/>
          </p:cNvSpPr>
          <p:nvPr>
            <p:ph type="body" idx="2"/>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ntent Rows (No Subtitle or Header Line)">
  <p:cSld name="Title and Two Content Rows (No Subtitle or Header Line)">
    <p:spTree>
      <p:nvGrpSpPr>
        <p:cNvPr id="1" name="Shape 95"/>
        <p:cNvGrpSpPr/>
        <p:nvPr/>
      </p:nvGrpSpPr>
      <p:grpSpPr>
        <a:xfrm>
          <a:off x="0" y="0"/>
          <a:ext cx="0" cy="0"/>
          <a:chOff x="0" y="0"/>
          <a:chExt cx="0" cy="0"/>
        </a:xfrm>
      </p:grpSpPr>
      <p:sp>
        <p:nvSpPr>
          <p:cNvPr id="96" name="Google Shape;96;p1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97" name="Google Shape;97;p1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6"/>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atin typeface="Arial"/>
                <a:ea typeface="Arial"/>
                <a:cs typeface="Arial"/>
                <a:sym typeface="Arial"/>
              </a:defRPr>
            </a:lvl1pPr>
            <a:lvl2pPr marL="914400" lvl="1" indent="-330200" algn="l">
              <a:lnSpc>
                <a:spcPct val="100000"/>
              </a:lnSpc>
              <a:spcBef>
                <a:spcPts val="320"/>
              </a:spcBef>
              <a:spcAft>
                <a:spcPts val="0"/>
              </a:spcAft>
              <a:buClr>
                <a:schemeClr val="dk1"/>
              </a:buClr>
              <a:buSzPts val="1600"/>
              <a:buChar char="–"/>
              <a:defRPr sz="1600">
                <a:latin typeface="Arial"/>
                <a:ea typeface="Arial"/>
                <a:cs typeface="Arial"/>
                <a:sym typeface="Arial"/>
              </a:defRPr>
            </a:lvl2pPr>
            <a:lvl3pPr marL="1371600" lvl="2" indent="-330200" algn="l">
              <a:lnSpc>
                <a:spcPct val="100000"/>
              </a:lnSpc>
              <a:spcBef>
                <a:spcPts val="320"/>
              </a:spcBef>
              <a:spcAft>
                <a:spcPts val="0"/>
              </a:spcAft>
              <a:buClr>
                <a:schemeClr val="dk1"/>
              </a:buClr>
              <a:buSzPts val="1600"/>
              <a:buChar char="•"/>
              <a:defRPr sz="16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16"/>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b="0"/>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ntent Rows with Subtitle (No Header Line)">
  <p:cSld name="Title and Two Content Rows with Subtitle (No Header Line)">
    <p:spTree>
      <p:nvGrpSpPr>
        <p:cNvPr id="1" name="Shape 100"/>
        <p:cNvGrpSpPr/>
        <p:nvPr/>
      </p:nvGrpSpPr>
      <p:grpSpPr>
        <a:xfrm>
          <a:off x="0" y="0"/>
          <a:ext cx="0" cy="0"/>
          <a:chOff x="0" y="0"/>
          <a:chExt cx="0" cy="0"/>
        </a:xfrm>
      </p:grpSpPr>
      <p:sp>
        <p:nvSpPr>
          <p:cNvPr id="101" name="Google Shape;101;p17"/>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02" name="Google Shape;102;p1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atin typeface="Arial"/>
                <a:ea typeface="Arial"/>
                <a:cs typeface="Arial"/>
                <a:sym typeface="Arial"/>
              </a:defRPr>
            </a:lvl1pPr>
            <a:lvl2pPr marL="914400" lvl="1" indent="-330200" algn="l">
              <a:lnSpc>
                <a:spcPct val="100000"/>
              </a:lnSpc>
              <a:spcBef>
                <a:spcPts val="320"/>
              </a:spcBef>
              <a:spcAft>
                <a:spcPts val="0"/>
              </a:spcAft>
              <a:buClr>
                <a:schemeClr val="dk1"/>
              </a:buClr>
              <a:buSzPts val="1600"/>
              <a:buChar char="–"/>
              <a:defRPr sz="1600">
                <a:latin typeface="Arial"/>
                <a:ea typeface="Arial"/>
                <a:cs typeface="Arial"/>
                <a:sym typeface="Arial"/>
              </a:defRPr>
            </a:lvl2pPr>
            <a:lvl3pPr marL="1371600" lvl="2" indent="-330200" algn="l">
              <a:lnSpc>
                <a:spcPct val="100000"/>
              </a:lnSpc>
              <a:spcBef>
                <a:spcPts val="320"/>
              </a:spcBef>
              <a:spcAft>
                <a:spcPts val="0"/>
              </a:spcAft>
              <a:buClr>
                <a:schemeClr val="dk1"/>
              </a:buClr>
              <a:buSzPts val="1600"/>
              <a:buChar char="•"/>
              <a:defRPr sz="16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p17"/>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b="0"/>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05" name="Google Shape;105;p17"/>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ntent Columns (No Subtitles or Header Line)">
  <p:cSld name="Title and Two Content Columns (No Subtitles or Header Line)">
    <p:spTree>
      <p:nvGrpSpPr>
        <p:cNvPr id="1" name="Shape 106"/>
        <p:cNvGrpSpPr/>
        <p:nvPr/>
      </p:nvGrpSpPr>
      <p:grpSpPr>
        <a:xfrm>
          <a:off x="0" y="0"/>
          <a:ext cx="0" cy="0"/>
          <a:chOff x="0" y="0"/>
          <a:chExt cx="0" cy="0"/>
        </a:xfrm>
      </p:grpSpPr>
      <p:sp>
        <p:nvSpPr>
          <p:cNvPr id="107" name="Google Shape;107;p1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08" name="Google Shape;108;p1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0" name="Google Shape;110;p18"/>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ntent Columns with Subtitles (No Header Line)">
  <p:cSld name="Title and Two Content Columns with Subtitles (No Header Line)">
    <p:spTree>
      <p:nvGrpSpPr>
        <p:cNvPr id="1" name="Shape 111"/>
        <p:cNvGrpSpPr/>
        <p:nvPr/>
      </p:nvGrpSpPr>
      <p:grpSpPr>
        <a:xfrm>
          <a:off x="0" y="0"/>
          <a:ext cx="0" cy="0"/>
          <a:chOff x="0" y="0"/>
          <a:chExt cx="0" cy="0"/>
        </a:xfrm>
      </p:grpSpPr>
      <p:sp>
        <p:nvSpPr>
          <p:cNvPr id="112" name="Google Shape;112;p1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13" name="Google Shape;113;p19"/>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4" name="Google Shape;114;p19"/>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5" name="Google Shape;115;p19"/>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16" name="Google Shape;116;p19"/>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17" name="Google Shape;117;p1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No Header Line)">
  <p:cSld name="Title Only (No Header Line)">
    <p:spTree>
      <p:nvGrpSpPr>
        <p:cNvPr id="1" name="Shape 118"/>
        <p:cNvGrpSpPr/>
        <p:nvPr/>
      </p:nvGrpSpPr>
      <p:grpSpPr>
        <a:xfrm>
          <a:off x="0" y="0"/>
          <a:ext cx="0" cy="0"/>
          <a:chOff x="0" y="0"/>
          <a:chExt cx="0" cy="0"/>
        </a:xfrm>
      </p:grpSpPr>
      <p:sp>
        <p:nvSpPr>
          <p:cNvPr id="119" name="Google Shape;119;p2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0" name="Google Shape;120;p2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ntent Columns Alternate (No Header Line)" type="objTx">
  <p:cSld name="OBJECT_WITH_CAPTION_TEXT">
    <p:spTree>
      <p:nvGrpSpPr>
        <p:cNvPr id="1" name="Shape 121"/>
        <p:cNvGrpSpPr/>
        <p:nvPr/>
      </p:nvGrpSpPr>
      <p:grpSpPr>
        <a:xfrm>
          <a:off x="0" y="0"/>
          <a:ext cx="0" cy="0"/>
          <a:chOff x="0" y="0"/>
          <a:chExt cx="0" cy="0"/>
        </a:xfrm>
      </p:grpSpPr>
      <p:sp>
        <p:nvSpPr>
          <p:cNvPr id="122" name="Google Shape;122;p22"/>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3" name="Google Shape;123;p22"/>
          <p:cNvSpPr txBox="1">
            <a:spLocks noGrp="1"/>
          </p:cNvSpPr>
          <p:nvPr>
            <p:ph type="title"/>
          </p:nvPr>
        </p:nvSpPr>
        <p:spPr>
          <a:xfrm>
            <a:off x="609603" y="273050"/>
            <a:ext cx="4011084" cy="11620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28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2"/>
          <p:cNvSpPr txBox="1">
            <a:spLocks noGrp="1"/>
          </p:cNvSpPr>
          <p:nvPr>
            <p:ph type="body" idx="1"/>
          </p:nvPr>
        </p:nvSpPr>
        <p:spPr>
          <a:xfrm>
            <a:off x="4766733" y="273075"/>
            <a:ext cx="6815667" cy="5853113"/>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vl1pPr>
            <a:lvl2pPr marL="914400" lvl="1" indent="-330200" algn="l">
              <a:lnSpc>
                <a:spcPct val="100000"/>
              </a:lnSpc>
              <a:spcBef>
                <a:spcPts val="320"/>
              </a:spcBef>
              <a:spcAft>
                <a:spcPts val="0"/>
              </a:spcAft>
              <a:buClr>
                <a:schemeClr val="dk1"/>
              </a:buClr>
              <a:buSzPts val="1600"/>
              <a:buChar char="–"/>
              <a:defRPr sz="1600"/>
            </a:lvl2pPr>
            <a:lvl3pPr marL="1371600" lvl="2" indent="-330200" algn="l">
              <a:lnSpc>
                <a:spcPct val="100000"/>
              </a:lnSpc>
              <a:spcBef>
                <a:spcPts val="320"/>
              </a:spcBef>
              <a:spcAft>
                <a:spcPts val="0"/>
              </a:spcAft>
              <a:buClr>
                <a:schemeClr val="dk1"/>
              </a:buClr>
              <a:buSzPts val="1600"/>
              <a:buChar char="•"/>
              <a:defRPr sz="16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5" name="Google Shape;125;p22"/>
          <p:cNvSpPr txBox="1">
            <a:spLocks noGrp="1"/>
          </p:cNvSpPr>
          <p:nvPr>
            <p:ph type="body" idx="2"/>
          </p:nvPr>
        </p:nvSpPr>
        <p:spPr>
          <a:xfrm>
            <a:off x="609603" y="1435103"/>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with Title and Content (No Header Line)" type="picTx">
  <p:cSld name="PICTURE_WITH_CAPTION_TEXT">
    <p:spTree>
      <p:nvGrpSpPr>
        <p:cNvPr id="1" name="Shape 126"/>
        <p:cNvGrpSpPr/>
        <p:nvPr/>
      </p:nvGrpSpPr>
      <p:grpSpPr>
        <a:xfrm>
          <a:off x="0" y="0"/>
          <a:ext cx="0" cy="0"/>
          <a:chOff x="0" y="0"/>
          <a:chExt cx="0" cy="0"/>
        </a:xfrm>
      </p:grpSpPr>
      <p:sp>
        <p:nvSpPr>
          <p:cNvPr id="127" name="Google Shape;127;p2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128" name="Google Shape;128;p23"/>
          <p:cNvSpPr txBox="1">
            <a:spLocks noGrp="1"/>
          </p:cNvSpPr>
          <p:nvPr>
            <p:ph type="title"/>
          </p:nvPr>
        </p:nvSpPr>
        <p:spPr>
          <a:xfrm>
            <a:off x="2389717" y="4502024"/>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23"/>
          <p:cNvSpPr>
            <a:spLocks noGrp="1"/>
          </p:cNvSpPr>
          <p:nvPr>
            <p:ph type="pic" idx="2"/>
          </p:nvPr>
        </p:nvSpPr>
        <p:spPr>
          <a:xfrm>
            <a:off x="2389717" y="314199"/>
            <a:ext cx="7315200" cy="4114800"/>
          </a:xfrm>
          <a:prstGeom prst="rect">
            <a:avLst/>
          </a:prstGeom>
          <a:noFill/>
          <a:ln>
            <a:noFill/>
          </a:ln>
        </p:spPr>
      </p:sp>
      <p:sp>
        <p:nvSpPr>
          <p:cNvPr id="130" name="Google Shape;130;p23"/>
          <p:cNvSpPr txBox="1">
            <a:spLocks noGrp="1"/>
          </p:cNvSpPr>
          <p:nvPr>
            <p:ph type="body" idx="1"/>
          </p:nvPr>
        </p:nvSpPr>
        <p:spPr>
          <a:xfrm>
            <a:off x="2389717" y="5068762"/>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No Subtitle)">
  <p:cSld name="Title and Content (No Subtitle)">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23" name="Google Shape;23;p6"/>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24" name="Google Shape;24;p6"/>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25" name="Google Shape;25;p6"/>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26" name="Google Shape;26;p6"/>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27" name="Google Shape;27;p6"/>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sz="1800">
                <a:latin typeface="Arial"/>
                <a:ea typeface="Arial"/>
                <a:cs typeface="Arial"/>
                <a:sym typeface="Arial"/>
              </a:defRPr>
            </a:lvl2pPr>
            <a:lvl3pPr marL="1371600" lvl="2" indent="-342900" algn="l">
              <a:lnSpc>
                <a:spcPct val="100000"/>
              </a:lnSpc>
              <a:spcBef>
                <a:spcPts val="360"/>
              </a:spcBef>
              <a:spcAft>
                <a:spcPts val="0"/>
              </a:spcAft>
              <a:buClr>
                <a:schemeClr val="dk1"/>
              </a:buClr>
              <a:buSzPts val="1800"/>
              <a:buChar char="•"/>
              <a:defRPr sz="1800">
                <a:latin typeface="Arial"/>
                <a:ea typeface="Arial"/>
                <a:cs typeface="Arial"/>
                <a:sym typeface="Arial"/>
              </a:defRPr>
            </a:lvl3pPr>
            <a:lvl4pPr marL="1828800" lvl="3" indent="-342900" algn="l">
              <a:lnSpc>
                <a:spcPct val="100000"/>
              </a:lnSpc>
              <a:spcBef>
                <a:spcPts val="360"/>
              </a:spcBef>
              <a:spcAft>
                <a:spcPts val="0"/>
              </a:spcAft>
              <a:buClr>
                <a:schemeClr val="dk1"/>
              </a:buClr>
              <a:buSzPts val="1800"/>
              <a:buChar char="–"/>
              <a:defRPr sz="1800">
                <a:latin typeface="Arial"/>
                <a:ea typeface="Arial"/>
                <a:cs typeface="Arial"/>
                <a:sym typeface="Arial"/>
              </a:defRPr>
            </a:lvl4pPr>
            <a:lvl5pPr marL="2286000" lvl="4" indent="-342900" algn="l">
              <a:lnSpc>
                <a:spcPct val="100000"/>
              </a:lnSpc>
              <a:spcBef>
                <a:spcPts val="360"/>
              </a:spcBef>
              <a:spcAft>
                <a:spcPts val="0"/>
              </a:spcAft>
              <a:buClr>
                <a:schemeClr val="dk1"/>
              </a:buClr>
              <a:buSzPts val="1800"/>
              <a:buChar char="»"/>
              <a:defRPr sz="18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No Header Line)" type="blank">
  <p:cSld name="BLANK">
    <p:spTree>
      <p:nvGrpSpPr>
        <p:cNvPr id="1" name="Shape 30"/>
        <p:cNvGrpSpPr/>
        <p:nvPr/>
      </p:nvGrpSpPr>
      <p:grpSpPr>
        <a:xfrm>
          <a:off x="0" y="0"/>
          <a:ext cx="0" cy="0"/>
          <a:chOff x="0" y="0"/>
          <a:chExt cx="0" cy="0"/>
        </a:xfrm>
      </p:grpSpPr>
      <p:sp>
        <p:nvSpPr>
          <p:cNvPr id="31" name="Google Shape;31;p2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ntent Columns with Subtitles">
  <p:cSld name="Title and Two Content Columns with Subtitles">
    <p:spTree>
      <p:nvGrpSpPr>
        <p:cNvPr id="1" name="Shape 32"/>
        <p:cNvGrpSpPr/>
        <p:nvPr/>
      </p:nvGrpSpPr>
      <p:grpSpPr>
        <a:xfrm>
          <a:off x="0" y="0"/>
          <a:ext cx="0" cy="0"/>
          <a:chOff x="0" y="0"/>
          <a:chExt cx="0" cy="0"/>
        </a:xfrm>
      </p:grpSpPr>
      <p:pic>
        <p:nvPicPr>
          <p:cNvPr id="33" name="Google Shape;33;p11"/>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34" name="Google Shape;34;p11"/>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35" name="Google Shape;35;p11"/>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36" name="Google Shape;36;p11"/>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37" name="Google Shape;37;p11"/>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38" name="Google Shape;38;p11"/>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39" name="Google Shape;39;p1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1"/>
          <p:cNvSpPr txBox="1">
            <a:spLocks noGrp="1"/>
          </p:cNvSpPr>
          <p:nvPr>
            <p:ph type="body" idx="1"/>
          </p:nvPr>
        </p:nvSpPr>
        <p:spPr>
          <a:xfrm>
            <a:off x="609600" y="993021"/>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11"/>
          <p:cNvSpPr txBox="1">
            <a:spLocks noGrp="1"/>
          </p:cNvSpPr>
          <p:nvPr>
            <p:ph type="body" idx="2"/>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11"/>
          <p:cNvSpPr txBox="1">
            <a:spLocks noGrp="1"/>
          </p:cNvSpPr>
          <p:nvPr>
            <p:ph type="body" idx="3"/>
          </p:nvPr>
        </p:nvSpPr>
        <p:spPr>
          <a:xfrm>
            <a:off x="6179873" y="993021"/>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1"/>
          <p:cNvSpPr txBox="1">
            <a:spLocks noGrp="1"/>
          </p:cNvSpPr>
          <p:nvPr>
            <p:ph type="body" idx="4"/>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B (No Header Line)" type="secHead">
  <p:cSld name="SECTION_HEADER">
    <p:spTree>
      <p:nvGrpSpPr>
        <p:cNvPr id="1" name="Shape 44"/>
        <p:cNvGrpSpPr/>
        <p:nvPr/>
      </p:nvGrpSpPr>
      <p:grpSpPr>
        <a:xfrm>
          <a:off x="0" y="0"/>
          <a:ext cx="0" cy="0"/>
          <a:chOff x="0" y="0"/>
          <a:chExt cx="0" cy="0"/>
        </a:xfrm>
      </p:grpSpPr>
      <p:sp>
        <p:nvSpPr>
          <p:cNvPr id="45" name="Google Shape;45;p5"/>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46" name="Google Shape;46;p5"/>
          <p:cNvSpPr txBox="1">
            <a:spLocks noGrp="1"/>
          </p:cNvSpPr>
          <p:nvPr>
            <p:ph type="title"/>
          </p:nvPr>
        </p:nvSpPr>
        <p:spPr>
          <a:xfrm>
            <a:off x="963084" y="4406925"/>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SzPts val="1400"/>
              <a:buNone/>
              <a:defRPr sz="3600" b="1" cap="none">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ntent Rows (No Subtitle)">
  <p:cSld name="Title and Two Content Rows (No Subtitle)">
    <p:spTree>
      <p:nvGrpSpPr>
        <p:cNvPr id="1" name="Shape 48"/>
        <p:cNvGrpSpPr/>
        <p:nvPr/>
      </p:nvGrpSpPr>
      <p:grpSpPr>
        <a:xfrm>
          <a:off x="0" y="0"/>
          <a:ext cx="0" cy="0"/>
          <a:chOff x="0" y="0"/>
          <a:chExt cx="0" cy="0"/>
        </a:xfrm>
      </p:grpSpPr>
      <p:pic>
        <p:nvPicPr>
          <p:cNvPr id="49" name="Google Shape;49;p8"/>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50" name="Google Shape;50;p8"/>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51" name="Google Shape;51;p8"/>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52" name="Google Shape;52;p8"/>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53" name="Google Shape;53;p8"/>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54" name="Google Shape;54;p8"/>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55" name="Google Shape;55;p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atin typeface="Arial"/>
                <a:ea typeface="Arial"/>
                <a:cs typeface="Arial"/>
                <a:sym typeface="Arial"/>
              </a:defRPr>
            </a:lvl1pPr>
            <a:lvl2pPr marL="914400" lvl="1" indent="-330200" algn="l">
              <a:lnSpc>
                <a:spcPct val="100000"/>
              </a:lnSpc>
              <a:spcBef>
                <a:spcPts val="320"/>
              </a:spcBef>
              <a:spcAft>
                <a:spcPts val="0"/>
              </a:spcAft>
              <a:buClr>
                <a:schemeClr val="dk1"/>
              </a:buClr>
              <a:buSzPts val="1600"/>
              <a:buChar char="–"/>
              <a:defRPr sz="1600">
                <a:latin typeface="Arial"/>
                <a:ea typeface="Arial"/>
                <a:cs typeface="Arial"/>
                <a:sym typeface="Arial"/>
              </a:defRPr>
            </a:lvl2pPr>
            <a:lvl3pPr marL="1371600" lvl="2" indent="-330200" algn="l">
              <a:lnSpc>
                <a:spcPct val="100000"/>
              </a:lnSpc>
              <a:spcBef>
                <a:spcPts val="320"/>
              </a:spcBef>
              <a:spcAft>
                <a:spcPts val="0"/>
              </a:spcAft>
              <a:buClr>
                <a:schemeClr val="dk1"/>
              </a:buClr>
              <a:buSzPts val="1600"/>
              <a:buChar char="•"/>
              <a:defRPr sz="16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8"/>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b="0"/>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ntent Rows with Subtitle">
  <p:cSld name="Title and Two Content Rows with Subtitle">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60" name="Google Shape;60;p9"/>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61" name="Google Shape;61;p9"/>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62" name="Google Shape;62;p9"/>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63" name="Google Shape;63;p9"/>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64" name="Google Shape;64;p9"/>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65" name="Google Shape;65;p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612648" y="3495368"/>
            <a:ext cx="10972800" cy="2191412"/>
          </a:xfrm>
          <a:prstGeom prst="rect">
            <a:avLst/>
          </a:prstGeom>
          <a:noFill/>
          <a:ln>
            <a:noFill/>
          </a:ln>
        </p:spPr>
        <p:txBody>
          <a:bodyPr spcFirstLastPara="1" wrap="square" lIns="91425" tIns="45700" rIns="91425" bIns="45700" anchor="t" anchorCtr="0">
            <a:noAutofit/>
          </a:bodyPr>
          <a:lstStyle>
            <a:lvl1pPr marL="457200" lvl="0" indent="-330200" algn="l">
              <a:lnSpc>
                <a:spcPct val="100000"/>
              </a:lnSpc>
              <a:spcBef>
                <a:spcPts val="320"/>
              </a:spcBef>
              <a:spcAft>
                <a:spcPts val="0"/>
              </a:spcAft>
              <a:buClr>
                <a:schemeClr val="dk1"/>
              </a:buClr>
              <a:buSzPts val="1600"/>
              <a:buChar char="•"/>
              <a:defRPr sz="1600">
                <a:latin typeface="Arial"/>
                <a:ea typeface="Arial"/>
                <a:cs typeface="Arial"/>
                <a:sym typeface="Arial"/>
              </a:defRPr>
            </a:lvl1pPr>
            <a:lvl2pPr marL="914400" lvl="1" indent="-330200" algn="l">
              <a:lnSpc>
                <a:spcPct val="100000"/>
              </a:lnSpc>
              <a:spcBef>
                <a:spcPts val="320"/>
              </a:spcBef>
              <a:spcAft>
                <a:spcPts val="0"/>
              </a:spcAft>
              <a:buClr>
                <a:schemeClr val="dk1"/>
              </a:buClr>
              <a:buSzPts val="1600"/>
              <a:buChar char="–"/>
              <a:defRPr sz="1600">
                <a:latin typeface="Arial"/>
                <a:ea typeface="Arial"/>
                <a:cs typeface="Arial"/>
                <a:sym typeface="Arial"/>
              </a:defRPr>
            </a:lvl2pPr>
            <a:lvl3pPr marL="1371600" lvl="2" indent="-330200" algn="l">
              <a:lnSpc>
                <a:spcPct val="100000"/>
              </a:lnSpc>
              <a:spcBef>
                <a:spcPts val="320"/>
              </a:spcBef>
              <a:spcAft>
                <a:spcPts val="0"/>
              </a:spcAft>
              <a:buClr>
                <a:schemeClr val="dk1"/>
              </a:buClr>
              <a:buSzPts val="1600"/>
              <a:buChar char="•"/>
              <a:defRPr sz="1600">
                <a:latin typeface="Arial"/>
                <a:ea typeface="Arial"/>
                <a:cs typeface="Arial"/>
                <a:sym typeface="Arial"/>
              </a:defRPr>
            </a:lvl3pPr>
            <a:lvl4pPr marL="1828800" lvl="3" indent="-330200" algn="l">
              <a:lnSpc>
                <a:spcPct val="100000"/>
              </a:lnSpc>
              <a:spcBef>
                <a:spcPts val="320"/>
              </a:spcBef>
              <a:spcAft>
                <a:spcPts val="0"/>
              </a:spcAft>
              <a:buClr>
                <a:schemeClr val="dk1"/>
              </a:buClr>
              <a:buSzPts val="1600"/>
              <a:buChar char="–"/>
              <a:defRPr sz="1600">
                <a:latin typeface="Arial"/>
                <a:ea typeface="Arial"/>
                <a:cs typeface="Arial"/>
                <a:sym typeface="Arial"/>
              </a:defRPr>
            </a:lvl4pPr>
            <a:lvl5pPr marL="2286000" lvl="4" indent="-330200" algn="l">
              <a:lnSpc>
                <a:spcPct val="100000"/>
              </a:lnSpc>
              <a:spcBef>
                <a:spcPts val="320"/>
              </a:spcBef>
              <a:spcAft>
                <a:spcPts val="0"/>
              </a:spcAft>
              <a:buClr>
                <a:schemeClr val="dk1"/>
              </a:buClr>
              <a:buSzPts val="1600"/>
              <a:buChar char="»"/>
              <a:defRPr sz="1600">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7" name="Google Shape;67;p9"/>
          <p:cNvSpPr txBox="1">
            <a:spLocks noGrp="1"/>
          </p:cNvSpPr>
          <p:nvPr>
            <p:ph type="body" idx="2"/>
          </p:nvPr>
        </p:nvSpPr>
        <p:spPr>
          <a:xfrm>
            <a:off x="612648" y="1700784"/>
            <a:ext cx="10972800" cy="17882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chemeClr val="dk1"/>
              </a:buClr>
              <a:buSzPts val="1800"/>
              <a:buNone/>
              <a:defRPr sz="1800" b="0"/>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8" name="Google Shape;68;p9"/>
          <p:cNvSpPr txBox="1">
            <a:spLocks noGrp="1"/>
          </p:cNvSpPr>
          <p:nvPr>
            <p:ph type="body" idx="3"/>
          </p:nvPr>
        </p:nvSpPr>
        <p:spPr>
          <a:xfrm>
            <a:off x="612648" y="1014464"/>
            <a:ext cx="10972800"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None/>
              <a:defRPr sz="20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ntent Columns (No Subtitles)">
  <p:cSld name="Title and Two Content Columns (No Subtitles)">
    <p:spTree>
      <p:nvGrpSpPr>
        <p:cNvPr id="1" name="Shape 69"/>
        <p:cNvGrpSpPr/>
        <p:nvPr/>
      </p:nvGrpSpPr>
      <p:grpSpPr>
        <a:xfrm>
          <a:off x="0" y="0"/>
          <a:ext cx="0" cy="0"/>
          <a:chOff x="0" y="0"/>
          <a:chExt cx="0" cy="0"/>
        </a:xfrm>
      </p:grpSpPr>
      <p:pic>
        <p:nvPicPr>
          <p:cNvPr id="70" name="Google Shape;70;p10"/>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71" name="Google Shape;71;p10"/>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72" name="Google Shape;72;p10"/>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73" name="Google Shape;73;p10"/>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74" name="Google Shape;74;p10"/>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75" name="Google Shape;75;p10"/>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
        <p:nvSpPr>
          <p:cNvPr id="76" name="Google Shape;76;p1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0"/>
          <p:cNvSpPr txBox="1">
            <a:spLocks noGrp="1"/>
          </p:cNvSpPr>
          <p:nvPr>
            <p:ph type="body" idx="1"/>
          </p:nvPr>
        </p:nvSpPr>
        <p:spPr>
          <a:xfrm>
            <a:off x="609600" y="1647236"/>
            <a:ext cx="5386917" cy="447892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78" name="Google Shape;78;p10"/>
          <p:cNvSpPr txBox="1">
            <a:spLocks noGrp="1"/>
          </p:cNvSpPr>
          <p:nvPr>
            <p:ph type="body" idx="2"/>
          </p:nvPr>
        </p:nvSpPr>
        <p:spPr>
          <a:xfrm>
            <a:off x="6193384" y="1647236"/>
            <a:ext cx="5389033" cy="447892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42900" algn="l">
              <a:lnSpc>
                <a:spcPct val="100000"/>
              </a:lnSpc>
              <a:spcBef>
                <a:spcPts val="360"/>
              </a:spcBef>
              <a:spcAft>
                <a:spcPts val="0"/>
              </a:spcAft>
              <a:buClr>
                <a:schemeClr val="dk1"/>
              </a:buClr>
              <a:buSzPts val="1800"/>
              <a:buChar char="–"/>
              <a:defRPr sz="1800"/>
            </a:lvl2pPr>
            <a:lvl3pPr marL="1371600" lvl="2" indent="-342900" algn="l">
              <a:lnSpc>
                <a:spcPct val="100000"/>
              </a:lnSpc>
              <a:spcBef>
                <a:spcPts val="360"/>
              </a:spcBef>
              <a:spcAft>
                <a:spcPts val="0"/>
              </a:spcAft>
              <a:buClr>
                <a:schemeClr val="dk1"/>
              </a:buClr>
              <a:buSzPts val="1800"/>
              <a:buChar char="•"/>
              <a:defRPr sz="18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
        <p:cNvGrpSpPr/>
        <p:nvPr/>
      </p:nvGrpSpPr>
      <p:grpSpPr>
        <a:xfrm>
          <a:off x="0" y="0"/>
          <a:ext cx="0" cy="0"/>
          <a:chOff x="0" y="0"/>
          <a:chExt cx="0" cy="0"/>
        </a:xfrm>
      </p:grpSpPr>
      <p:pic>
        <p:nvPicPr>
          <p:cNvPr id="80" name="Google Shape;80;p13"/>
          <p:cNvPicPr preferRelativeResize="0"/>
          <p:nvPr/>
        </p:nvPicPr>
        <p:blipFill rotWithShape="1">
          <a:blip r:embed="rId2">
            <a:alphaModFix/>
          </a:blip>
          <a:srcRect/>
          <a:stretch/>
        </p:blipFill>
        <p:spPr>
          <a:xfrm>
            <a:off x="3556000" y="3149600"/>
            <a:ext cx="5080000" cy="546100"/>
          </a:xfrm>
          <a:prstGeom prst="rect">
            <a:avLst/>
          </a:prstGeom>
          <a:noFill/>
          <a:ln>
            <a:noFill/>
          </a:ln>
        </p:spPr>
      </p:pic>
      <p:cxnSp>
        <p:nvCxnSpPr>
          <p:cNvPr id="81" name="Google Shape;81;p13"/>
          <p:cNvCxnSpPr/>
          <p:nvPr/>
        </p:nvCxnSpPr>
        <p:spPr>
          <a:xfrm>
            <a:off x="0" y="1028700"/>
            <a:ext cx="4479925" cy="0"/>
          </a:xfrm>
          <a:prstGeom prst="straightConnector1">
            <a:avLst/>
          </a:prstGeom>
          <a:noFill/>
          <a:ln w="69850" cap="flat" cmpd="sng">
            <a:solidFill>
              <a:srgbClr val="800000"/>
            </a:solidFill>
            <a:prstDash val="solid"/>
            <a:round/>
            <a:headEnd type="none" w="sm" len="sm"/>
            <a:tailEnd type="none" w="sm" len="sm"/>
          </a:ln>
        </p:spPr>
      </p:cxnSp>
      <p:cxnSp>
        <p:nvCxnSpPr>
          <p:cNvPr id="82" name="Google Shape;82;p13"/>
          <p:cNvCxnSpPr/>
          <p:nvPr/>
        </p:nvCxnSpPr>
        <p:spPr>
          <a:xfrm>
            <a:off x="4479925" y="1028700"/>
            <a:ext cx="2981325" cy="0"/>
          </a:xfrm>
          <a:prstGeom prst="straightConnector1">
            <a:avLst/>
          </a:prstGeom>
          <a:noFill/>
          <a:ln w="69850" cap="flat" cmpd="sng">
            <a:solidFill>
              <a:srgbClr val="7F7F7F"/>
            </a:solidFill>
            <a:prstDash val="solid"/>
            <a:round/>
            <a:headEnd type="none" w="sm" len="sm"/>
            <a:tailEnd type="none" w="sm" len="sm"/>
          </a:ln>
        </p:spPr>
      </p:cxnSp>
      <p:cxnSp>
        <p:nvCxnSpPr>
          <p:cNvPr id="83" name="Google Shape;83;p13"/>
          <p:cNvCxnSpPr/>
          <p:nvPr/>
        </p:nvCxnSpPr>
        <p:spPr>
          <a:xfrm>
            <a:off x="7461250" y="1028700"/>
            <a:ext cx="1722438" cy="3175"/>
          </a:xfrm>
          <a:prstGeom prst="straightConnector1">
            <a:avLst/>
          </a:prstGeom>
          <a:noFill/>
          <a:ln w="69850" cap="flat" cmpd="sng">
            <a:solidFill>
              <a:srgbClr val="BFBFBF"/>
            </a:solidFill>
            <a:prstDash val="solid"/>
            <a:round/>
            <a:headEnd type="none" w="sm" len="sm"/>
            <a:tailEnd type="none" w="sm" len="sm"/>
          </a:ln>
        </p:spPr>
      </p:cxnSp>
      <p:cxnSp>
        <p:nvCxnSpPr>
          <p:cNvPr id="84" name="Google Shape;84;p13"/>
          <p:cNvCxnSpPr/>
          <p:nvPr/>
        </p:nvCxnSpPr>
        <p:spPr>
          <a:xfrm>
            <a:off x="9177338" y="1028700"/>
            <a:ext cx="1258887" cy="6350"/>
          </a:xfrm>
          <a:prstGeom prst="straightConnector1">
            <a:avLst/>
          </a:prstGeom>
          <a:noFill/>
          <a:ln w="69850" cap="flat" cmpd="sng">
            <a:solidFill>
              <a:srgbClr val="FFC000"/>
            </a:solidFill>
            <a:prstDash val="solid"/>
            <a:round/>
            <a:headEnd type="none" w="sm" len="sm"/>
            <a:tailEnd type="none" w="sm" len="sm"/>
          </a:ln>
        </p:spPr>
      </p:cxnSp>
      <p:sp>
        <p:nvSpPr>
          <p:cNvPr id="85" name="Google Shape;85;p13"/>
          <p:cNvSpPr txBox="1"/>
          <p:nvPr/>
        </p:nvSpPr>
        <p:spPr>
          <a:xfrm>
            <a:off x="11274425" y="6324600"/>
            <a:ext cx="588963"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lt1"/>
                </a:solidFill>
                <a:latin typeface="Arial"/>
                <a:ea typeface="Arial"/>
                <a:cs typeface="Arial"/>
                <a:sym typeface="Arial"/>
              </a:rPr>
              <a:t>‹#›</a:t>
            </a:fld>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7848" y="36576"/>
            <a:ext cx="109728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chemeClr val="dk1"/>
                </a:solidFill>
                <a:latin typeface="Helvetica Neue"/>
                <a:ea typeface="Helvetica Neue"/>
                <a:cs typeface="Helvetica Neue"/>
                <a:sym typeface="Helvetica Neue"/>
              </a:defRPr>
            </a:lvl9pPr>
          </a:lstStyle>
          <a:p>
            <a:endParaRPr/>
          </a:p>
        </p:txBody>
      </p:sp>
      <p:sp>
        <p:nvSpPr>
          <p:cNvPr id="11" name="Google Shape;11;p1"/>
          <p:cNvSpPr txBox="1">
            <a:spLocks noGrp="1"/>
          </p:cNvSpPr>
          <p:nvPr>
            <p:ph type="body" idx="1"/>
          </p:nvPr>
        </p:nvSpPr>
        <p:spPr>
          <a:xfrm>
            <a:off x="612650" y="1308173"/>
            <a:ext cx="10972800" cy="38181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p:nvPr/>
        </p:nvSpPr>
        <p:spPr>
          <a:xfrm>
            <a:off x="0" y="6021388"/>
            <a:ext cx="12203113" cy="876300"/>
          </a:xfrm>
          <a:prstGeom prst="rect">
            <a:avLst/>
          </a:prstGeom>
          <a:solidFill>
            <a:srgbClr val="8E1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p:nvPicPr>
        <p:blipFill rotWithShape="1">
          <a:blip r:embed="rId20">
            <a:alphaModFix/>
          </a:blip>
          <a:srcRect t="1" r="57212" b="5677"/>
          <a:stretch/>
        </p:blipFill>
        <p:spPr>
          <a:xfrm>
            <a:off x="168733" y="6051300"/>
            <a:ext cx="2787531" cy="7701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tata.com/manuals13/dsort.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www.stata.com/manuals13/rsetseed.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rdrr.io/r/base/c.html" TargetMode="External"/><Relationship Id="rId3" Type="http://schemas.openxmlformats.org/officeDocument/2006/relationships/hyperlink" Target="https://declaredesign.org/r/randomizr/reference/" TargetMode="Externa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rfunction.com/archives/62" TargetMode="External"/><Relationship Id="rId4" Type="http://schemas.openxmlformats.org/officeDocument/2006/relationships/hyperlink" Target="https://declaredesign.org/r/randomizr/reference/simple_ra.html" TargetMode="External"/><Relationship Id="rId9" Type="http://schemas.openxmlformats.org/officeDocument/2006/relationships/hyperlink" Target="https://rdrr.io/r/base/table.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5f4dffceba_0_0"/>
          <p:cNvSpPr txBox="1">
            <a:spLocks noGrp="1"/>
          </p:cNvSpPr>
          <p:nvPr>
            <p:ph type="ctrTitle"/>
          </p:nvPr>
        </p:nvSpPr>
        <p:spPr>
          <a:xfrm>
            <a:off x="914400" y="2130451"/>
            <a:ext cx="10363200" cy="108648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a:t>The Practicalities of Running Randomized Trials:</a:t>
            </a:r>
            <a:br>
              <a:rPr lang="en-US"/>
            </a:br>
            <a:r>
              <a:rPr lang="en-US"/>
              <a:t>Lecture 4: Mechanics of randomization</a:t>
            </a:r>
            <a:endParaRPr/>
          </a:p>
        </p:txBody>
      </p:sp>
      <p:sp>
        <p:nvSpPr>
          <p:cNvPr id="137" name="Google Shape;137;g5f4dffceba_0_0"/>
          <p:cNvSpPr txBox="1">
            <a:spLocks noGrp="1"/>
          </p:cNvSpPr>
          <p:nvPr>
            <p:ph type="subTitle" idx="1"/>
          </p:nvPr>
        </p:nvSpPr>
        <p:spPr>
          <a:xfrm>
            <a:off x="1828800" y="3648076"/>
            <a:ext cx="85344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400"/>
              </a:spcBef>
              <a:spcAft>
                <a:spcPts val="0"/>
              </a:spcAft>
              <a:buSzPts val="2000"/>
              <a:buNone/>
            </a:pPr>
            <a:r>
              <a:rPr lang="en-US"/>
              <a:t>Rachel Glennerster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How do you actually randomize? (simple randomization)</a:t>
            </a:r>
            <a:endParaRPr/>
          </a:p>
        </p:txBody>
      </p:sp>
      <p:sp>
        <p:nvSpPr>
          <p:cNvPr id="174" name="Google Shape;174;p28"/>
          <p:cNvSpPr txBox="1">
            <a:spLocks noGrp="1"/>
          </p:cNvSpPr>
          <p:nvPr>
            <p:ph type="body" idx="1"/>
          </p:nvPr>
        </p:nvSpPr>
        <p:spPr>
          <a:xfrm>
            <a:off x="612648" y="1428206"/>
            <a:ext cx="10972800" cy="4258574"/>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Font typeface="Arial"/>
              <a:buAutoNum type="arabicPeriod"/>
            </a:pPr>
            <a:r>
              <a:rPr lang="en-US"/>
              <a:t>Create a list with only one line per unit eg if you have a list of households in different villages, and are randomizing by village you need to drop all but one observation per village. Keep the variables you are going to stratify on! </a:t>
            </a:r>
            <a:endParaRPr/>
          </a:p>
          <a:p>
            <a:pPr marL="1143000" lvl="0" indent="-114300" algn="l" rtl="0">
              <a:lnSpc>
                <a:spcPct val="100000"/>
              </a:lnSpc>
              <a:spcBef>
                <a:spcPts val="360"/>
              </a:spcBef>
              <a:spcAft>
                <a:spcPts val="0"/>
              </a:spcAft>
              <a:buSzPts val="1800"/>
              <a:buFont typeface="Arial"/>
              <a:buNone/>
            </a:pPr>
            <a:endParaRPr sz="600"/>
          </a:p>
          <a:p>
            <a:pPr marL="457200" lvl="0" indent="-342900" algn="l" rtl="0">
              <a:lnSpc>
                <a:spcPct val="100000"/>
              </a:lnSpc>
              <a:spcBef>
                <a:spcPts val="360"/>
              </a:spcBef>
              <a:spcAft>
                <a:spcPts val="0"/>
              </a:spcAft>
              <a:buSzPts val="1800"/>
              <a:buFont typeface="Arial"/>
              <a:buAutoNum type="arabicPeriod"/>
            </a:pPr>
            <a:r>
              <a:rPr lang="en-US"/>
              <a:t>Generate a random number for each observation in your list (do this in a way that is replicable)</a:t>
            </a:r>
            <a:endParaRPr/>
          </a:p>
          <a:p>
            <a:pPr marL="1143000" lvl="0" indent="-114300" algn="l" rtl="0">
              <a:lnSpc>
                <a:spcPct val="100000"/>
              </a:lnSpc>
              <a:spcBef>
                <a:spcPts val="360"/>
              </a:spcBef>
              <a:spcAft>
                <a:spcPts val="0"/>
              </a:spcAft>
              <a:buSzPts val="1800"/>
              <a:buFont typeface="Arial"/>
              <a:buNone/>
            </a:pPr>
            <a:endParaRPr sz="600"/>
          </a:p>
          <a:p>
            <a:pPr marL="457200" lvl="0" indent="-342900" algn="l" rtl="0">
              <a:lnSpc>
                <a:spcPct val="100000"/>
              </a:lnSpc>
              <a:spcBef>
                <a:spcPts val="360"/>
              </a:spcBef>
              <a:spcAft>
                <a:spcPts val="0"/>
              </a:spcAft>
              <a:buSzPts val="1800"/>
              <a:buFont typeface="Arial"/>
              <a:buAutoNum type="arabicPeriod"/>
            </a:pPr>
            <a:r>
              <a:rPr lang="en-US" b="0" i="0" u="none" strike="noStrike">
                <a:latin typeface="Arial"/>
                <a:ea typeface="Arial"/>
                <a:cs typeface="Arial"/>
                <a:sym typeface="Arial"/>
              </a:rPr>
              <a:t>Order the list of eligible units</a:t>
            </a:r>
            <a:r>
              <a:rPr lang="en-US"/>
              <a:t> by the randomly generated number </a:t>
            </a:r>
            <a:endParaRPr/>
          </a:p>
          <a:p>
            <a:pPr marL="1143000" lvl="0" indent="-114300" algn="l" rtl="0">
              <a:lnSpc>
                <a:spcPct val="100000"/>
              </a:lnSpc>
              <a:spcBef>
                <a:spcPts val="360"/>
              </a:spcBef>
              <a:spcAft>
                <a:spcPts val="0"/>
              </a:spcAft>
              <a:buSzPts val="1800"/>
              <a:buFont typeface="Arial"/>
              <a:buNone/>
            </a:pPr>
            <a:endParaRPr sz="600"/>
          </a:p>
          <a:p>
            <a:pPr marL="457200" lvl="0" indent="-342900" algn="l" rtl="0">
              <a:lnSpc>
                <a:spcPct val="100000"/>
              </a:lnSpc>
              <a:spcBef>
                <a:spcPts val="360"/>
              </a:spcBef>
              <a:spcAft>
                <a:spcPts val="0"/>
              </a:spcAft>
              <a:buSzPts val="1800"/>
              <a:buFont typeface="Arial"/>
              <a:buAutoNum type="arabicPeriod"/>
            </a:pPr>
            <a:r>
              <a:rPr lang="en-US" b="0" i="0" u="none" strike="noStrike">
                <a:latin typeface="Arial"/>
                <a:ea typeface="Arial"/>
                <a:cs typeface="Arial"/>
                <a:sym typeface="Arial"/>
              </a:rPr>
              <a:t>Allocate units from the randomly ordered list into groups, depending on the allocation fraction</a:t>
            </a:r>
            <a:r>
              <a:rPr lang="en-US"/>
              <a:t> eg if two groups with equal allocation, top half is group A, bottom half B</a:t>
            </a:r>
            <a:endParaRPr/>
          </a:p>
          <a:p>
            <a:pPr marL="457200" lvl="0" indent="-228600" algn="l" rtl="0">
              <a:lnSpc>
                <a:spcPct val="100000"/>
              </a:lnSpc>
              <a:spcBef>
                <a:spcPts val="0"/>
              </a:spcBef>
              <a:spcAft>
                <a:spcPts val="0"/>
              </a:spcAft>
              <a:buSzPts val="600"/>
              <a:buFont typeface="Arial"/>
              <a:buNone/>
            </a:pPr>
            <a:endParaRPr sz="600"/>
          </a:p>
          <a:p>
            <a:pPr marL="457200" lvl="0" indent="-342900" algn="l" rtl="0">
              <a:lnSpc>
                <a:spcPct val="100000"/>
              </a:lnSpc>
              <a:spcBef>
                <a:spcPts val="0"/>
              </a:spcBef>
              <a:spcAft>
                <a:spcPts val="0"/>
              </a:spcAft>
              <a:buSzPts val="1800"/>
              <a:buFont typeface="Arial"/>
              <a:buAutoNum type="arabicPeriod"/>
            </a:pPr>
            <a:r>
              <a:rPr lang="en-US" b="0" i="0" u="none" strike="noStrike">
                <a:latin typeface="Arial"/>
                <a:ea typeface="Arial"/>
                <a:cs typeface="Arial"/>
                <a:sym typeface="Arial"/>
              </a:rPr>
              <a:t>Randomly choose which of the groups will receive treatment A, treatment B, and so on, and which will be the comparison group.</a:t>
            </a:r>
            <a:endParaRPr/>
          </a:p>
          <a:p>
            <a:pPr marL="1371600" lvl="1" indent="-342900" algn="l" rtl="0">
              <a:lnSpc>
                <a:spcPct val="100000"/>
              </a:lnSpc>
              <a:spcBef>
                <a:spcPts val="0"/>
              </a:spcBef>
              <a:spcAft>
                <a:spcPts val="0"/>
              </a:spcAft>
              <a:buSzPts val="1800"/>
              <a:buFont typeface="Arial"/>
              <a:buAutoNum type="alphaLcPeriod"/>
            </a:pPr>
            <a:r>
              <a:rPr lang="en-US" b="0" i="0" u="none" strike="noStrike">
                <a:latin typeface="Arial"/>
                <a:ea typeface="Arial"/>
                <a:cs typeface="Arial"/>
                <a:sym typeface="Arial"/>
              </a:rPr>
              <a:t>It is increasingly common to avoid deciding which group is treatment versus control until the very last step. </a:t>
            </a:r>
            <a:r>
              <a:rPr lang="en-US"/>
              <a:t>Use the same procedure above but with the list of groups.</a:t>
            </a:r>
            <a:endParaRPr/>
          </a:p>
          <a:p>
            <a:pPr marL="1371600" lvl="1" indent="-342900" algn="l" rtl="0">
              <a:lnSpc>
                <a:spcPct val="100000"/>
              </a:lnSpc>
              <a:spcBef>
                <a:spcPts val="0"/>
              </a:spcBef>
              <a:spcAft>
                <a:spcPts val="0"/>
              </a:spcAft>
              <a:buSzPts val="1800"/>
              <a:buAutoNum type="alphaLcPeriod"/>
            </a:pPr>
            <a:r>
              <a:rPr lang="en-US"/>
              <a:t>Important to determine the exact procedure before you start the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gf5d908ac29_0_13"/>
          <p:cNvPicPr preferRelativeResize="0"/>
          <p:nvPr/>
        </p:nvPicPr>
        <p:blipFill rotWithShape="1">
          <a:blip r:embed="rId3">
            <a:alphaModFix/>
          </a:blip>
          <a:srcRect/>
          <a:stretch/>
        </p:blipFill>
        <p:spPr>
          <a:xfrm>
            <a:off x="6612525" y="0"/>
            <a:ext cx="4413926" cy="5919200"/>
          </a:xfrm>
          <a:prstGeom prst="rect">
            <a:avLst/>
          </a:prstGeom>
          <a:noFill/>
          <a:ln w="9525" cap="flat" cmpd="sng">
            <a:solidFill>
              <a:srgbClr val="BFBFBF"/>
            </a:solidFill>
            <a:prstDash val="solid"/>
            <a:round/>
            <a:headEnd type="none" w="sm" len="sm"/>
            <a:tailEnd type="none" w="sm" len="sm"/>
          </a:ln>
          <a:effectLst>
            <a:outerShdw blurRad="50800" dist="38100" dir="5400000" algn="t" rotWithShape="0">
              <a:srgbClr val="000000">
                <a:alpha val="40000"/>
              </a:srgbClr>
            </a:outerShdw>
          </a:effectLst>
        </p:spPr>
      </p:pic>
      <p:pic>
        <p:nvPicPr>
          <p:cNvPr id="181" name="Google Shape;181;gf5d908ac29_0_13"/>
          <p:cNvPicPr preferRelativeResize="0"/>
          <p:nvPr/>
        </p:nvPicPr>
        <p:blipFill rotWithShape="1">
          <a:blip r:embed="rId3">
            <a:alphaModFix/>
          </a:blip>
          <a:srcRect r="56146"/>
          <a:stretch/>
        </p:blipFill>
        <p:spPr>
          <a:xfrm>
            <a:off x="3206525" y="1"/>
            <a:ext cx="1973150" cy="6033800"/>
          </a:xfrm>
          <a:prstGeom prst="rect">
            <a:avLst/>
          </a:prstGeom>
          <a:noFill/>
          <a:ln w="9525" cap="flat" cmpd="sng">
            <a:solidFill>
              <a:srgbClr val="BFBFBF"/>
            </a:solidFill>
            <a:prstDash val="solid"/>
            <a:round/>
            <a:headEnd type="none" w="sm" len="sm"/>
            <a:tailEnd type="none" w="sm" len="sm"/>
          </a:ln>
          <a:effectLst>
            <a:outerShdw blurRad="50800" dist="38100" dir="5400000" algn="t"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50000"/>
              <a:buNone/>
            </a:pPr>
            <a:r>
              <a:rPr lang="en-US">
                <a:solidFill>
                  <a:schemeClr val="dk1"/>
                </a:solidFill>
              </a:rPr>
              <a:t>Using a statistical package: sample Stata procedures (from JPAL website)</a:t>
            </a:r>
            <a:endParaRPr/>
          </a:p>
        </p:txBody>
      </p:sp>
      <p:sp>
        <p:nvSpPr>
          <p:cNvPr id="187" name="Google Shape;187;p32"/>
          <p:cNvSpPr txBox="1">
            <a:spLocks noGrp="1"/>
          </p:cNvSpPr>
          <p:nvPr>
            <p:ph type="body" idx="2"/>
          </p:nvPr>
        </p:nvSpPr>
        <p:spPr>
          <a:xfrm>
            <a:off x="609600" y="1075765"/>
            <a:ext cx="5386917" cy="505039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Font typeface="Arial"/>
              <a:buAutoNum type="arabicPeriod"/>
            </a:pPr>
            <a:r>
              <a:rPr lang="en-US" b="0" i="0">
                <a:solidFill>
                  <a:schemeClr val="dk1"/>
                </a:solidFill>
                <a:latin typeface="Arial"/>
                <a:ea typeface="Arial"/>
                <a:cs typeface="Arial"/>
                <a:sym typeface="Arial"/>
              </a:rPr>
              <a:t>Create a file that contains </a:t>
            </a:r>
            <a:r>
              <a:rPr lang="en-US" b="0" i="1">
                <a:solidFill>
                  <a:schemeClr val="dk1"/>
                </a:solidFill>
                <a:latin typeface="Arial"/>
                <a:ea typeface="Arial"/>
                <a:cs typeface="Arial"/>
                <a:sym typeface="Arial"/>
              </a:rPr>
              <a:t>only one entry per randomization unit</a:t>
            </a:r>
            <a:endParaRPr>
              <a:latin typeface="Arial"/>
              <a:ea typeface="Arial"/>
              <a:cs typeface="Arial"/>
              <a:sym typeface="Arial"/>
            </a:endParaRPr>
          </a:p>
          <a:p>
            <a:pPr marL="457200" lvl="0" indent="-342900" algn="l" rtl="0">
              <a:lnSpc>
                <a:spcPct val="100000"/>
              </a:lnSpc>
              <a:spcBef>
                <a:spcPts val="960"/>
              </a:spcBef>
              <a:spcAft>
                <a:spcPts val="0"/>
              </a:spcAft>
              <a:buSzPts val="1800"/>
              <a:buFont typeface="Arial"/>
              <a:buAutoNum type="arabicPeriod"/>
            </a:pPr>
            <a:r>
              <a:rPr lang="en-US" b="0" i="1">
                <a:solidFill>
                  <a:schemeClr val="dk1"/>
                </a:solidFill>
                <a:latin typeface="Arial"/>
                <a:ea typeface="Arial"/>
                <a:cs typeface="Arial"/>
                <a:sym typeface="Arial"/>
              </a:rPr>
              <a:t>Sort </a:t>
            </a:r>
            <a:r>
              <a:rPr lang="en-US" b="0" i="0">
                <a:solidFill>
                  <a:schemeClr val="dk1"/>
                </a:solidFill>
                <a:latin typeface="Arial"/>
                <a:ea typeface="Arial"/>
                <a:cs typeface="Arial"/>
                <a:sym typeface="Arial"/>
              </a:rPr>
              <a:t>this file in a </a:t>
            </a:r>
            <a:r>
              <a:rPr lang="en-US" b="0" i="1">
                <a:solidFill>
                  <a:schemeClr val="dk1"/>
                </a:solidFill>
                <a:latin typeface="Arial"/>
                <a:ea typeface="Arial"/>
                <a:cs typeface="Arial"/>
                <a:sym typeface="Arial"/>
              </a:rPr>
              <a:t>replicable and </a:t>
            </a:r>
            <a:r>
              <a:rPr lang="en-US" b="0" i="1" u="sng">
                <a:solidFill>
                  <a:schemeClr val="dk1"/>
                </a:solidFill>
                <a:latin typeface="Arial"/>
                <a:ea typeface="Arial"/>
                <a:cs typeface="Arial"/>
                <a:sym typeface="Arial"/>
              </a:rPr>
              <a:t>stable</a:t>
            </a:r>
            <a:r>
              <a:rPr lang="en-US" b="0" i="0">
                <a:solidFill>
                  <a:schemeClr val="dk1"/>
                </a:solidFill>
                <a:latin typeface="Arial"/>
                <a:ea typeface="Arial"/>
                <a:cs typeface="Arial"/>
                <a:sym typeface="Arial"/>
              </a:rPr>
              <a:t> way usin</a:t>
            </a:r>
            <a:r>
              <a:rPr lang="en-US">
                <a:solidFill>
                  <a:schemeClr val="dk1"/>
                </a:solidFill>
                <a:latin typeface="Arial"/>
                <a:ea typeface="Arial"/>
                <a:cs typeface="Arial"/>
                <a:sym typeface="Arial"/>
              </a:rPr>
              <a:t>g (in Stata, </a:t>
            </a:r>
            <a:r>
              <a:rPr lang="en-US" i="1"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sort varlist in , stable</a:t>
            </a:r>
            <a:r>
              <a:rPr lang="en-US" i="1">
                <a:solidFill>
                  <a:schemeClr val="dk1"/>
                </a:solidFill>
                <a:latin typeface="Arial"/>
                <a:ea typeface="Arial"/>
                <a:cs typeface="Arial"/>
                <a:sym typeface="Arial"/>
              </a:rPr>
              <a:t>)</a:t>
            </a:r>
            <a:r>
              <a:rPr lang="en-US">
                <a:solidFill>
                  <a:schemeClr val="dk1"/>
                </a:solidFill>
                <a:latin typeface="Arial"/>
                <a:ea typeface="Arial"/>
                <a:cs typeface="Arial"/>
                <a:sym typeface="Arial"/>
              </a:rPr>
              <a:t>. This ensures you always get the same order when sorting.</a:t>
            </a:r>
            <a:endParaRPr>
              <a:latin typeface="Arial"/>
              <a:ea typeface="Arial"/>
              <a:cs typeface="Arial"/>
              <a:sym typeface="Arial"/>
            </a:endParaRPr>
          </a:p>
          <a:p>
            <a:pPr marL="457200" lvl="0" indent="-342900" algn="l" rtl="0">
              <a:lnSpc>
                <a:spcPct val="100000"/>
              </a:lnSpc>
              <a:spcBef>
                <a:spcPts val="960"/>
              </a:spcBef>
              <a:spcAft>
                <a:spcPts val="0"/>
              </a:spcAft>
              <a:buSzPts val="1800"/>
              <a:buFont typeface="Arial"/>
              <a:buAutoNum type="arabicPeriod"/>
            </a:pPr>
            <a:r>
              <a:rPr lang="en-US" b="0" i="1">
                <a:solidFill>
                  <a:schemeClr val="dk1"/>
                </a:solidFill>
                <a:latin typeface="Arial"/>
                <a:ea typeface="Arial"/>
                <a:cs typeface="Arial"/>
                <a:sym typeface="Arial"/>
              </a:rPr>
              <a:t>Set the seed</a:t>
            </a:r>
            <a:r>
              <a:rPr lang="en-US" b="0" i="0">
                <a:solidFill>
                  <a:schemeClr val="dk1"/>
                </a:solidFill>
                <a:latin typeface="Arial"/>
                <a:ea typeface="Arial"/>
                <a:cs typeface="Arial"/>
                <a:sym typeface="Arial"/>
              </a:rPr>
              <a:t> for the random number generator (in Stata, </a:t>
            </a:r>
            <a:r>
              <a:rPr lang="en-US" b="0" i="1" u="sng" strike="noStrik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set seed</a:t>
            </a:r>
            <a:r>
              <a:rPr lang="en-US" b="0" i="0">
                <a:solidFill>
                  <a:schemeClr val="dk1"/>
                </a:solidFill>
                <a:latin typeface="Arial"/>
                <a:ea typeface="Arial"/>
                <a:cs typeface="Arial"/>
                <a:sym typeface="Arial"/>
              </a:rPr>
              <a:t>). Make sure that the seed is </a:t>
            </a:r>
            <a:r>
              <a:rPr lang="en-US" b="0" i="1">
                <a:solidFill>
                  <a:schemeClr val="dk1"/>
                </a:solidFill>
                <a:latin typeface="Arial"/>
                <a:ea typeface="Arial"/>
                <a:cs typeface="Arial"/>
                <a:sym typeface="Arial"/>
              </a:rPr>
              <a:t>Preserved </a:t>
            </a:r>
            <a:r>
              <a:rPr lang="en-US" b="0">
                <a:solidFill>
                  <a:schemeClr val="dk1"/>
                </a:solidFill>
                <a:latin typeface="Arial"/>
                <a:ea typeface="Arial"/>
                <a:cs typeface="Arial"/>
                <a:sym typeface="Arial"/>
              </a:rPr>
              <a:t>and</a:t>
            </a:r>
            <a:r>
              <a:rPr lang="en-US" b="0" i="1">
                <a:solidFill>
                  <a:schemeClr val="dk1"/>
                </a:solidFill>
                <a:latin typeface="Arial"/>
                <a:ea typeface="Arial"/>
                <a:cs typeface="Arial"/>
                <a:sym typeface="Arial"/>
              </a:rPr>
              <a:t> Used only once across parallel operations</a:t>
            </a:r>
            <a:endParaRPr>
              <a:latin typeface="Arial"/>
              <a:ea typeface="Arial"/>
              <a:cs typeface="Arial"/>
              <a:sym typeface="Arial"/>
            </a:endParaRPr>
          </a:p>
          <a:p>
            <a:pPr marL="457200" lvl="0" indent="-342900" algn="l" rtl="0">
              <a:lnSpc>
                <a:spcPct val="100000"/>
              </a:lnSpc>
              <a:spcBef>
                <a:spcPts val="960"/>
              </a:spcBef>
              <a:spcAft>
                <a:spcPts val="0"/>
              </a:spcAft>
              <a:buSzPts val="1800"/>
              <a:buFont typeface="Arial"/>
              <a:buAutoNum type="arabicPeriod"/>
            </a:pPr>
            <a:r>
              <a:rPr lang="en-US" b="0" i="1">
                <a:solidFill>
                  <a:schemeClr val="dk1"/>
                </a:solidFill>
                <a:latin typeface="Arial"/>
                <a:ea typeface="Arial"/>
                <a:cs typeface="Arial"/>
                <a:sym typeface="Arial"/>
              </a:rPr>
              <a:t>Randomly assign treatment groups </a:t>
            </a:r>
            <a:r>
              <a:rPr lang="en-US" b="0">
                <a:solidFill>
                  <a:schemeClr val="dk1"/>
                </a:solidFill>
                <a:latin typeface="Arial"/>
                <a:ea typeface="Arial"/>
                <a:cs typeface="Arial"/>
                <a:sym typeface="Arial"/>
              </a:rPr>
              <a:t>to each randomization unit</a:t>
            </a:r>
            <a:endParaRPr/>
          </a:p>
          <a:p>
            <a:pPr marL="457200" lvl="0" indent="-342900" algn="l" rtl="0">
              <a:lnSpc>
                <a:spcPct val="100000"/>
              </a:lnSpc>
              <a:spcBef>
                <a:spcPts val="1560"/>
              </a:spcBef>
              <a:spcAft>
                <a:spcPts val="0"/>
              </a:spcAft>
              <a:buSzPts val="1800"/>
              <a:buFont typeface="Arial"/>
              <a:buAutoNum type="arabicPeriod"/>
            </a:pPr>
            <a:r>
              <a:rPr lang="en-US" i="1"/>
              <a:t>Merge the random assignment back with the original file </a:t>
            </a:r>
            <a:r>
              <a:rPr lang="en-US"/>
              <a:t>to obtain a list of all observational units with treatment assignments. </a:t>
            </a:r>
            <a:endParaRPr/>
          </a:p>
          <a:p>
            <a:pPr marL="457200" lvl="0" indent="-228600" algn="l" rtl="0">
              <a:lnSpc>
                <a:spcPct val="100000"/>
              </a:lnSpc>
              <a:spcBef>
                <a:spcPts val="1560"/>
              </a:spcBef>
              <a:spcAft>
                <a:spcPts val="600"/>
              </a:spcAft>
              <a:buSzPts val="1800"/>
              <a:buFont typeface="Arial"/>
              <a:buNone/>
            </a:pPr>
            <a:endParaRPr>
              <a:solidFill>
                <a:schemeClr val="dk1"/>
              </a:solidFill>
              <a:latin typeface="Arial"/>
              <a:ea typeface="Arial"/>
              <a:cs typeface="Arial"/>
              <a:sym typeface="Arial"/>
            </a:endParaRPr>
          </a:p>
        </p:txBody>
      </p:sp>
      <p:sp>
        <p:nvSpPr>
          <p:cNvPr id="188" name="Google Shape;188;p32"/>
          <p:cNvSpPr txBox="1">
            <a:spLocks noGrp="1"/>
          </p:cNvSpPr>
          <p:nvPr>
            <p:ph type="body" idx="4"/>
          </p:nvPr>
        </p:nvSpPr>
        <p:spPr>
          <a:xfrm>
            <a:off x="6318286" y="5294522"/>
            <a:ext cx="5389033" cy="605491"/>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b="0" i="0">
                <a:solidFill>
                  <a:schemeClr val="dk1"/>
                </a:solidFill>
                <a:latin typeface="Arial"/>
                <a:ea typeface="Arial"/>
                <a:cs typeface="Arial"/>
                <a:sym typeface="Arial"/>
              </a:rPr>
              <a:t>For any even slightly more complex randomization procedure, </a:t>
            </a:r>
            <a:r>
              <a:rPr lang="en-US" b="0" i="1">
                <a:solidFill>
                  <a:schemeClr val="dk1"/>
                </a:solidFill>
                <a:latin typeface="Arial"/>
                <a:ea typeface="Arial"/>
                <a:cs typeface="Arial"/>
                <a:sym typeface="Arial"/>
              </a:rPr>
              <a:t>extensively test balance</a:t>
            </a:r>
            <a:endParaRPr>
              <a:solidFill>
                <a:schemeClr val="dk1"/>
              </a:solidFill>
              <a:latin typeface="Arial"/>
              <a:ea typeface="Arial"/>
              <a:cs typeface="Arial"/>
              <a:sym typeface="Arial"/>
            </a:endParaRPr>
          </a:p>
        </p:txBody>
      </p:sp>
      <p:sp>
        <p:nvSpPr>
          <p:cNvPr id="189" name="Google Shape;189;p32"/>
          <p:cNvSpPr txBox="1">
            <a:spLocks noGrp="1"/>
          </p:cNvSpPr>
          <p:nvPr>
            <p:ph type="body" idx="1"/>
          </p:nvPr>
        </p:nvSpPr>
        <p:spPr>
          <a:xfrm>
            <a:off x="5996517" y="1147784"/>
            <a:ext cx="6032573" cy="4146738"/>
          </a:xfrm>
          <a:prstGeom prst="rect">
            <a:avLst/>
          </a:prstGeom>
          <a:noFill/>
          <a:ln>
            <a:noFill/>
          </a:ln>
        </p:spPr>
        <p:txBody>
          <a:bodyPr spcFirstLastPara="1" wrap="square" lIns="91425" tIns="45700" rIns="91425" bIns="45700" anchor="t" anchorCtr="0">
            <a:noAutofit/>
          </a:bodyPr>
          <a:lstStyle/>
          <a:p>
            <a:pPr marL="514350" lvl="0" indent="-285750" algn="l" rtl="0">
              <a:lnSpc>
                <a:spcPct val="100000"/>
              </a:lnSpc>
              <a:spcBef>
                <a:spcPts val="400"/>
              </a:spcBef>
              <a:spcAft>
                <a:spcPts val="0"/>
              </a:spcAft>
              <a:buSzPts val="2000"/>
              <a:buNone/>
            </a:pPr>
            <a:r>
              <a:rPr lang="en-US" sz="1800"/>
              <a:t>Example: using  school_id as the cluster variable:</a:t>
            </a:r>
            <a:endParaRPr/>
          </a:p>
          <a:p>
            <a:pPr marL="514350" lvl="0" indent="-285750" algn="l" rtl="0">
              <a:lnSpc>
                <a:spcPct val="100000"/>
              </a:lnSpc>
              <a:spcBef>
                <a:spcPts val="300"/>
              </a:spcBef>
              <a:spcAft>
                <a:spcPts val="0"/>
              </a:spcAft>
              <a:buSzPts val="2000"/>
              <a:buNone/>
            </a:pPr>
            <a:endParaRPr sz="1400"/>
          </a:p>
          <a:p>
            <a:pPr marL="228600" lvl="0" indent="0" algn="l" rtl="0">
              <a:lnSpc>
                <a:spcPct val="100000"/>
              </a:lnSpc>
              <a:spcBef>
                <a:spcPts val="900"/>
              </a:spcBef>
              <a:spcAft>
                <a:spcPts val="0"/>
              </a:spcAft>
              <a:buSzPts val="2000"/>
              <a:buNone/>
            </a:pPr>
            <a:r>
              <a:rPr lang="en-US" sz="1600">
                <a:solidFill>
                  <a:srgbClr val="000000"/>
                </a:solidFill>
                <a:latin typeface="Courier New"/>
                <a:ea typeface="Courier New"/>
                <a:cs typeface="Courier New"/>
                <a:sym typeface="Courier New"/>
              </a:rPr>
              <a:t>* treat each cluster as a single observation and </a:t>
            </a:r>
            <a:r>
              <a:rPr lang="en-US" sz="1600" b="1">
                <a:solidFill>
                  <a:srgbClr val="0000FF"/>
                </a:solidFill>
                <a:latin typeface="Courier New"/>
                <a:ea typeface="Courier New"/>
                <a:cs typeface="Courier New"/>
                <a:sym typeface="Courier New"/>
              </a:rPr>
              <a:t>drop</a:t>
            </a:r>
            <a:r>
              <a:rPr lang="en-US" sz="1600">
                <a:solidFill>
                  <a:srgbClr val="000000"/>
                </a:solidFill>
                <a:latin typeface="Courier New"/>
                <a:ea typeface="Courier New"/>
                <a:cs typeface="Courier New"/>
                <a:sym typeface="Courier New"/>
              </a:rPr>
              <a:t> duplicates </a:t>
            </a:r>
            <a:endParaRPr sz="1600">
              <a:solidFill>
                <a:srgbClr val="000000"/>
              </a:solidFill>
              <a:latin typeface="Courier New"/>
              <a:ea typeface="Courier New"/>
              <a:cs typeface="Courier New"/>
              <a:sym typeface="Courier New"/>
            </a:endParaRPr>
          </a:p>
          <a:p>
            <a:pPr marL="228600" lvl="0" indent="0" algn="l" rtl="0">
              <a:lnSpc>
                <a:spcPct val="100000"/>
              </a:lnSpc>
              <a:spcBef>
                <a:spcPts val="900"/>
              </a:spcBef>
              <a:spcAft>
                <a:spcPts val="0"/>
              </a:spcAft>
              <a:buSzPts val="2000"/>
              <a:buNone/>
            </a:pPr>
            <a:r>
              <a:rPr lang="en-US" sz="1600">
                <a:solidFill>
                  <a:srgbClr val="000000"/>
                </a:solidFill>
                <a:latin typeface="Courier New"/>
                <a:ea typeface="Courier New"/>
                <a:cs typeface="Courier New"/>
                <a:sym typeface="Courier New"/>
              </a:rPr>
              <a:t>duplicates </a:t>
            </a:r>
            <a:r>
              <a:rPr lang="en-US" sz="1600" b="1">
                <a:solidFill>
                  <a:srgbClr val="0000FF"/>
                </a:solidFill>
                <a:latin typeface="Courier New"/>
                <a:ea typeface="Courier New"/>
                <a:cs typeface="Courier New"/>
                <a:sym typeface="Courier New"/>
              </a:rPr>
              <a:t>drop</a:t>
            </a:r>
            <a:r>
              <a:rPr lang="en-US" sz="1600">
                <a:solidFill>
                  <a:srgbClr val="000000"/>
                </a:solidFill>
                <a:latin typeface="Courier New"/>
                <a:ea typeface="Courier New"/>
                <a:cs typeface="Courier New"/>
                <a:sym typeface="Courier New"/>
              </a:rPr>
              <a:t> school_id</a:t>
            </a:r>
            <a:endParaRPr sz="1600">
              <a:solidFill>
                <a:srgbClr val="000000"/>
              </a:solidFill>
              <a:latin typeface="Courier New"/>
              <a:ea typeface="Courier New"/>
              <a:cs typeface="Courier New"/>
              <a:sym typeface="Courier New"/>
            </a:endParaRPr>
          </a:p>
          <a:p>
            <a:pPr marL="228600" lvl="0" indent="0" algn="l" rtl="0">
              <a:lnSpc>
                <a:spcPct val="100000"/>
              </a:lnSpc>
              <a:spcBef>
                <a:spcPts val="900"/>
              </a:spcBef>
              <a:spcAft>
                <a:spcPts val="0"/>
              </a:spcAft>
              <a:buSzPts val="2000"/>
              <a:buNone/>
            </a:pPr>
            <a:r>
              <a:rPr lang="en-US" sz="1600">
                <a:solidFill>
                  <a:srgbClr val="000000"/>
                </a:solidFill>
                <a:latin typeface="Courier New"/>
                <a:ea typeface="Courier New"/>
                <a:cs typeface="Courier New"/>
                <a:sym typeface="Courier New"/>
              </a:rPr>
              <a:t>sort school_id, stable</a:t>
            </a:r>
            <a:endParaRPr/>
          </a:p>
          <a:p>
            <a:pPr marL="228600" lvl="0" indent="0" algn="l" rtl="0">
              <a:lnSpc>
                <a:spcPct val="100000"/>
              </a:lnSpc>
              <a:spcBef>
                <a:spcPts val="900"/>
              </a:spcBef>
              <a:spcAft>
                <a:spcPts val="0"/>
              </a:spcAft>
              <a:buSzPts val="2000"/>
              <a:buNone/>
            </a:pPr>
            <a:r>
              <a:rPr lang="en-US" sz="1600">
                <a:solidFill>
                  <a:srgbClr val="000000"/>
                </a:solidFill>
                <a:latin typeface="Courier New"/>
                <a:ea typeface="Courier New"/>
                <a:cs typeface="Courier New"/>
                <a:sym typeface="Courier New"/>
              </a:rPr>
              <a:t>setseed #</a:t>
            </a:r>
            <a:endParaRPr/>
          </a:p>
          <a:p>
            <a:pPr marL="228600" lvl="0" indent="0" algn="l" rtl="0">
              <a:lnSpc>
                <a:spcPct val="100000"/>
              </a:lnSpc>
              <a:spcBef>
                <a:spcPts val="900"/>
              </a:spcBef>
              <a:spcAft>
                <a:spcPts val="0"/>
              </a:spcAft>
              <a:buSzPts val="2000"/>
              <a:buNone/>
            </a:pPr>
            <a:r>
              <a:rPr lang="en-US" sz="1600">
                <a:solidFill>
                  <a:srgbClr val="000000"/>
                </a:solidFill>
                <a:latin typeface="Courier New"/>
                <a:ea typeface="Courier New"/>
                <a:cs typeface="Courier New"/>
                <a:sym typeface="Courier New"/>
              </a:rPr>
              <a:t>sample x // x denotes % </a:t>
            </a:r>
            <a:r>
              <a:rPr lang="en-US" sz="1600" b="1">
                <a:solidFill>
                  <a:srgbClr val="0000FF"/>
                </a:solidFill>
                <a:latin typeface="Courier New"/>
                <a:ea typeface="Courier New"/>
                <a:cs typeface="Courier New"/>
                <a:sym typeface="Courier New"/>
              </a:rPr>
              <a:t>of</a:t>
            </a:r>
            <a:r>
              <a:rPr lang="en-US" sz="1600">
                <a:solidFill>
                  <a:srgbClr val="000000"/>
                </a:solidFill>
                <a:latin typeface="Courier New"/>
                <a:ea typeface="Courier New"/>
                <a:cs typeface="Courier New"/>
                <a:sym typeface="Courier New"/>
              </a:rPr>
              <a:t> clusters </a:t>
            </a:r>
            <a:r>
              <a:rPr lang="en-US" sz="1600" b="1">
                <a:solidFill>
                  <a:srgbClr val="0000FF"/>
                </a:solidFill>
                <a:latin typeface="Courier New"/>
                <a:ea typeface="Courier New"/>
                <a:cs typeface="Courier New"/>
                <a:sym typeface="Courier New"/>
              </a:rPr>
              <a:t>in</a:t>
            </a:r>
            <a:r>
              <a:rPr lang="en-US" sz="1600">
                <a:solidFill>
                  <a:srgbClr val="000000"/>
                </a:solidFill>
                <a:latin typeface="Courier New"/>
                <a:ea typeface="Courier New"/>
                <a:cs typeface="Courier New"/>
                <a:sym typeface="Courier New"/>
              </a:rPr>
              <a:t> the population </a:t>
            </a:r>
            <a:r>
              <a:rPr lang="en-US" sz="1600" b="1">
                <a:solidFill>
                  <a:srgbClr val="0000FF"/>
                </a:solidFill>
                <a:latin typeface="Courier New"/>
                <a:ea typeface="Courier New"/>
                <a:cs typeface="Courier New"/>
                <a:sym typeface="Courier New"/>
              </a:rPr>
              <a:t>to</a:t>
            </a:r>
            <a:r>
              <a:rPr lang="en-US" sz="1600">
                <a:solidFill>
                  <a:srgbClr val="000000"/>
                </a:solidFill>
                <a:latin typeface="Courier New"/>
                <a:ea typeface="Courier New"/>
                <a:cs typeface="Courier New"/>
                <a:sym typeface="Courier New"/>
              </a:rPr>
              <a:t> </a:t>
            </a:r>
            <a:r>
              <a:rPr lang="en-US" sz="1600" b="1">
                <a:solidFill>
                  <a:srgbClr val="0000FF"/>
                </a:solidFill>
                <a:latin typeface="Courier New"/>
                <a:ea typeface="Courier New"/>
                <a:cs typeface="Courier New"/>
                <a:sym typeface="Courier New"/>
              </a:rPr>
              <a:t>select</a:t>
            </a:r>
            <a:r>
              <a:rPr lang="en-US" sz="1600">
                <a:solidFill>
                  <a:srgbClr val="000000"/>
                </a:solidFill>
                <a:latin typeface="Courier New"/>
                <a:ea typeface="Courier New"/>
                <a:cs typeface="Courier New"/>
                <a:sym typeface="Courier New"/>
              </a:rPr>
              <a:t> sort school_id </a:t>
            </a:r>
            <a:endParaRPr/>
          </a:p>
          <a:p>
            <a:pPr marL="228600" lvl="0" indent="0" algn="l" rtl="0">
              <a:lnSpc>
                <a:spcPct val="100000"/>
              </a:lnSpc>
              <a:spcBef>
                <a:spcPts val="900"/>
              </a:spcBef>
              <a:spcAft>
                <a:spcPts val="0"/>
              </a:spcAft>
              <a:buSzPts val="2000"/>
              <a:buNone/>
            </a:pPr>
            <a:r>
              <a:rPr lang="en-US" sz="1600">
                <a:solidFill>
                  <a:srgbClr val="000000"/>
                </a:solidFill>
                <a:latin typeface="Courier New"/>
                <a:ea typeface="Courier New"/>
                <a:cs typeface="Courier New"/>
                <a:sym typeface="Courier New"/>
              </a:rPr>
              <a:t>* </a:t>
            </a:r>
            <a:r>
              <a:rPr lang="en-US" sz="1600" b="1">
                <a:solidFill>
                  <a:srgbClr val="0000FF"/>
                </a:solidFill>
                <a:latin typeface="Courier New"/>
                <a:ea typeface="Courier New"/>
                <a:cs typeface="Courier New"/>
                <a:sym typeface="Courier New"/>
              </a:rPr>
              <a:t>merge</a:t>
            </a:r>
            <a:r>
              <a:rPr lang="en-US" sz="1600">
                <a:solidFill>
                  <a:srgbClr val="000000"/>
                </a:solidFill>
                <a:latin typeface="Courier New"/>
                <a:ea typeface="Courier New"/>
                <a:cs typeface="Courier New"/>
                <a:sym typeface="Courier New"/>
              </a:rPr>
              <a:t> sampled clusters back </a:t>
            </a:r>
            <a:r>
              <a:rPr lang="en-US" sz="1600" b="1">
                <a:solidFill>
                  <a:srgbClr val="0000FF"/>
                </a:solidFill>
                <a:latin typeface="Courier New"/>
                <a:ea typeface="Courier New"/>
                <a:cs typeface="Courier New"/>
                <a:sym typeface="Courier New"/>
              </a:rPr>
              <a:t>with</a:t>
            </a:r>
            <a:r>
              <a:rPr lang="en-US" sz="1600">
                <a:solidFill>
                  <a:srgbClr val="000000"/>
                </a:solidFill>
                <a:latin typeface="Courier New"/>
                <a:ea typeface="Courier New"/>
                <a:cs typeface="Courier New"/>
                <a:sym typeface="Courier New"/>
              </a:rPr>
              <a:t> original list </a:t>
            </a:r>
            <a:endParaRPr sz="1600">
              <a:solidFill>
                <a:srgbClr val="000000"/>
              </a:solidFill>
              <a:latin typeface="Courier New"/>
              <a:ea typeface="Courier New"/>
              <a:cs typeface="Courier New"/>
              <a:sym typeface="Courier New"/>
            </a:endParaRPr>
          </a:p>
          <a:p>
            <a:pPr marL="228600" lvl="0" indent="0" algn="l" rtl="0">
              <a:lnSpc>
                <a:spcPct val="100000"/>
              </a:lnSpc>
              <a:spcBef>
                <a:spcPts val="900"/>
              </a:spcBef>
              <a:spcAft>
                <a:spcPts val="600"/>
              </a:spcAft>
              <a:buSzPts val="2000"/>
              <a:buNone/>
            </a:pPr>
            <a:r>
              <a:rPr lang="en-US" sz="1600" b="1">
                <a:solidFill>
                  <a:srgbClr val="0000FF"/>
                </a:solidFill>
                <a:latin typeface="Courier New"/>
                <a:ea typeface="Courier New"/>
                <a:cs typeface="Courier New"/>
                <a:sym typeface="Courier New"/>
              </a:rPr>
              <a:t>merge</a:t>
            </a:r>
            <a:r>
              <a:rPr lang="en-US" sz="1600">
                <a:solidFill>
                  <a:srgbClr val="000000"/>
                </a:solidFill>
                <a:latin typeface="Courier New"/>
                <a:ea typeface="Courier New"/>
                <a:cs typeface="Courier New"/>
                <a:sym typeface="Courier New"/>
              </a:rPr>
              <a:t> </a:t>
            </a:r>
            <a:r>
              <a:rPr lang="en-US" sz="1600">
                <a:solidFill>
                  <a:srgbClr val="009999"/>
                </a:solidFill>
                <a:latin typeface="Courier New"/>
                <a:ea typeface="Courier New"/>
                <a:cs typeface="Courier New"/>
                <a:sym typeface="Courier New"/>
              </a:rPr>
              <a:t>1</a:t>
            </a:r>
            <a:r>
              <a:rPr lang="en-US" sz="1600">
                <a:solidFill>
                  <a:srgbClr val="000000"/>
                </a:solidFill>
                <a:latin typeface="Courier New"/>
                <a:ea typeface="Courier New"/>
                <a:cs typeface="Courier New"/>
                <a:sym typeface="Courier New"/>
              </a:rPr>
              <a:t>:m school_id </a:t>
            </a:r>
            <a:r>
              <a:rPr lang="en-US" sz="1600" b="1">
                <a:solidFill>
                  <a:srgbClr val="0000FF"/>
                </a:solidFill>
                <a:latin typeface="Courier New"/>
                <a:ea typeface="Courier New"/>
                <a:cs typeface="Courier New"/>
                <a:sym typeface="Courier New"/>
              </a:rPr>
              <a:t>using</a:t>
            </a:r>
            <a:r>
              <a:rPr lang="en-US" sz="1600">
                <a:solidFill>
                  <a:srgbClr val="000000"/>
                </a:solidFill>
                <a:latin typeface="Courier New"/>
                <a:ea typeface="Courier New"/>
                <a:cs typeface="Courier New"/>
                <a:sym typeface="Courier New"/>
              </a:rPr>
              <a:t> “original_dataset”</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
          <p:cNvSpPr txBox="1">
            <a:spLocks noGrp="1"/>
          </p:cNvSpPr>
          <p:nvPr>
            <p:ph type="title"/>
          </p:nvPr>
        </p:nvSpPr>
        <p:spPr>
          <a:xfrm>
            <a:off x="130629" y="36388"/>
            <a:ext cx="11948159" cy="985276"/>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ct val="55555"/>
              <a:buNone/>
            </a:pPr>
            <a:r>
              <a:rPr lang="en-US" sz="2700" dirty="0"/>
              <a:t>Sample R procedures (from Declare Design website)</a:t>
            </a:r>
            <a:endParaRPr sz="2700" dirty="0"/>
          </a:p>
        </p:txBody>
      </p:sp>
      <p:sp>
        <p:nvSpPr>
          <p:cNvPr id="195" name="Google Shape;195;p3"/>
          <p:cNvSpPr txBox="1">
            <a:spLocks noGrp="1"/>
          </p:cNvSpPr>
          <p:nvPr>
            <p:ph type="body" idx="2"/>
          </p:nvPr>
        </p:nvSpPr>
        <p:spPr>
          <a:xfrm>
            <a:off x="609600" y="1228334"/>
            <a:ext cx="10315074" cy="489783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latin typeface="Arial"/>
                <a:ea typeface="Arial"/>
                <a:cs typeface="Arial"/>
                <a:sym typeface="Arial"/>
              </a:rPr>
              <a:t>Install </a:t>
            </a:r>
            <a:r>
              <a:rPr lang="en-US" dirty="0" err="1">
                <a:latin typeface="Arial"/>
                <a:ea typeface="Arial"/>
                <a:cs typeface="Arial"/>
                <a:sym typeface="Arial"/>
              </a:rPr>
              <a:t>randomizr</a:t>
            </a:r>
            <a:r>
              <a:rPr lang="en-US" dirty="0">
                <a:latin typeface="Arial"/>
                <a:ea typeface="Arial"/>
                <a:cs typeface="Arial"/>
                <a:sym typeface="Arial"/>
              </a:rPr>
              <a:t> package:</a:t>
            </a:r>
            <a:endParaRPr dirty="0"/>
          </a:p>
          <a:p>
            <a:pPr marL="457200" lvl="0" indent="-342900" algn="l" rtl="0">
              <a:lnSpc>
                <a:spcPct val="100000"/>
              </a:lnSpc>
              <a:spcBef>
                <a:spcPts val="960"/>
              </a:spcBef>
              <a:spcAft>
                <a:spcPts val="0"/>
              </a:spcAft>
              <a:buSzPts val="1800"/>
              <a:buChar char="•"/>
            </a:pPr>
            <a:r>
              <a:rPr lang="en-US" b="1" dirty="0" err="1">
                <a:latin typeface="Arial"/>
                <a:ea typeface="Arial"/>
                <a:cs typeface="Arial"/>
                <a:sym typeface="Arial"/>
              </a:rPr>
              <a:t>randomizr</a:t>
            </a:r>
            <a:r>
              <a:rPr lang="en-US" dirty="0">
                <a:latin typeface="Arial"/>
                <a:ea typeface="Arial"/>
                <a:cs typeface="Arial"/>
                <a:sym typeface="Arial"/>
              </a:rPr>
              <a:t> has different random assignment functions (see </a:t>
            </a:r>
            <a:r>
              <a:rPr lang="en-US" u="sng" dirty="0">
                <a:solidFill>
                  <a:schemeClr val="hlink"/>
                </a:solidFill>
                <a:latin typeface="Arial"/>
                <a:ea typeface="Arial"/>
                <a:cs typeface="Arial"/>
                <a:sym typeface="Arial"/>
                <a:hlinkClick r:id="rId3"/>
              </a:rPr>
              <a:t>reference library</a:t>
            </a:r>
            <a:r>
              <a:rPr lang="en-US" dirty="0">
                <a:latin typeface="Arial"/>
                <a:ea typeface="Arial"/>
                <a:cs typeface="Arial"/>
                <a:sym typeface="Arial"/>
              </a:rPr>
              <a:t>), of which </a:t>
            </a:r>
            <a:r>
              <a:rPr lang="en-US" u="sng" dirty="0" err="1">
                <a:solidFill>
                  <a:schemeClr val="hlink"/>
                </a:solidFill>
                <a:latin typeface="Arial"/>
                <a:ea typeface="Arial"/>
                <a:cs typeface="Arial"/>
                <a:sym typeface="Arial"/>
                <a:hlinkClick r:id="rId4"/>
              </a:rPr>
              <a:t>cluster_ra</a:t>
            </a:r>
            <a:r>
              <a:rPr lang="en-US" u="sng" dirty="0">
                <a:solidFill>
                  <a:schemeClr val="hlink"/>
                </a:solidFill>
                <a:latin typeface="Arial"/>
                <a:ea typeface="Arial"/>
                <a:cs typeface="Arial"/>
                <a:sym typeface="Arial"/>
                <a:hlinkClick r:id="rId4"/>
              </a:rPr>
              <a:t>()</a:t>
            </a:r>
            <a:r>
              <a:rPr lang="en-US" dirty="0">
                <a:latin typeface="Arial"/>
                <a:ea typeface="Arial"/>
                <a:cs typeface="Arial"/>
                <a:sym typeface="Arial"/>
              </a:rPr>
              <a:t> implements a clustered random assignment procedure  </a:t>
            </a:r>
            <a:endParaRPr dirty="0">
              <a:latin typeface="Arial"/>
              <a:ea typeface="Arial"/>
              <a:cs typeface="Arial"/>
              <a:sym typeface="Arial"/>
            </a:endParaRPr>
          </a:p>
          <a:p>
            <a:pPr marL="457200" lvl="0" indent="-342900" algn="l" rtl="0">
              <a:lnSpc>
                <a:spcPct val="100000"/>
              </a:lnSpc>
              <a:spcBef>
                <a:spcPts val="960"/>
              </a:spcBef>
              <a:spcAft>
                <a:spcPts val="0"/>
              </a:spcAft>
              <a:buSzPts val="1800"/>
              <a:buChar char="•"/>
            </a:pPr>
            <a:r>
              <a:rPr lang="en-US" dirty="0">
                <a:latin typeface="Arial"/>
                <a:ea typeface="Arial"/>
                <a:cs typeface="Arial"/>
                <a:sym typeface="Arial"/>
              </a:rPr>
              <a:t>Load package: </a:t>
            </a:r>
            <a:endParaRPr dirty="0">
              <a:latin typeface="Arial"/>
              <a:ea typeface="Arial"/>
              <a:cs typeface="Arial"/>
              <a:sym typeface="Arial"/>
            </a:endParaRPr>
          </a:p>
          <a:p>
            <a:pPr marL="457200" lvl="0" indent="-342900" algn="l" rtl="0">
              <a:lnSpc>
                <a:spcPct val="100000"/>
              </a:lnSpc>
              <a:spcBef>
                <a:spcPts val="960"/>
              </a:spcBef>
              <a:spcAft>
                <a:spcPts val="0"/>
              </a:spcAft>
              <a:buSzPts val="1800"/>
              <a:buChar char="•"/>
            </a:pPr>
            <a:r>
              <a:rPr lang="en-US" dirty="0">
                <a:latin typeface="Arial"/>
                <a:ea typeface="Arial"/>
                <a:cs typeface="Arial"/>
                <a:sym typeface="Arial"/>
              </a:rPr>
              <a:t>To ensure the randomization process is</a:t>
            </a:r>
            <a:r>
              <a:rPr lang="en-US" dirty="0"/>
              <a:t> replicable, use </a:t>
            </a:r>
            <a:r>
              <a:rPr lang="en-US" u="sng" dirty="0" err="1">
                <a:solidFill>
                  <a:schemeClr val="hlink"/>
                </a:solidFill>
                <a:hlinkClick r:id="rId5"/>
              </a:rPr>
              <a:t>set.seed</a:t>
            </a:r>
            <a:r>
              <a:rPr lang="en-US" u="sng" dirty="0">
                <a:solidFill>
                  <a:schemeClr val="hlink"/>
                </a:solidFill>
                <a:hlinkClick r:id="rId5"/>
              </a:rPr>
              <a:t>() </a:t>
            </a:r>
            <a:r>
              <a:rPr lang="en-US" dirty="0"/>
              <a:t>function</a:t>
            </a:r>
            <a:endParaRPr dirty="0">
              <a:latin typeface="Arial"/>
              <a:ea typeface="Arial"/>
              <a:cs typeface="Arial"/>
              <a:sym typeface="Arial"/>
            </a:endParaRPr>
          </a:p>
          <a:p>
            <a:pPr marL="457200" lvl="0" indent="-342900" algn="l" rtl="0">
              <a:lnSpc>
                <a:spcPct val="100000"/>
              </a:lnSpc>
              <a:spcBef>
                <a:spcPts val="960"/>
              </a:spcBef>
              <a:spcAft>
                <a:spcPts val="0"/>
              </a:spcAft>
              <a:buSzPts val="1800"/>
              <a:buChar char="•"/>
            </a:pPr>
            <a:r>
              <a:rPr lang="en-US" dirty="0" err="1">
                <a:latin typeface="Arial"/>
                <a:ea typeface="Arial"/>
                <a:cs typeface="Arial"/>
                <a:sym typeface="Arial"/>
              </a:rPr>
              <a:t>cluster_ra</a:t>
            </a:r>
            <a:r>
              <a:rPr lang="en-US" dirty="0">
                <a:latin typeface="Arial"/>
                <a:ea typeface="Arial"/>
                <a:cs typeface="Arial"/>
                <a:sym typeface="Arial"/>
              </a:rPr>
              <a:t> implements a random assignment procedure in which groups of units are assigned together (as a cluster) to treatment conditions. </a:t>
            </a:r>
            <a:endParaRPr dirty="0">
              <a:latin typeface="Arial"/>
              <a:ea typeface="Arial"/>
              <a:cs typeface="Arial"/>
              <a:sym typeface="Arial"/>
            </a:endParaRPr>
          </a:p>
          <a:p>
            <a:pPr marL="114300" lvl="0" indent="0" algn="l" rtl="0">
              <a:lnSpc>
                <a:spcPct val="100000"/>
              </a:lnSpc>
              <a:spcBef>
                <a:spcPts val="960"/>
              </a:spcBef>
              <a:spcAft>
                <a:spcPts val="0"/>
              </a:spcAft>
              <a:buSzPts val="1800"/>
              <a:buNone/>
            </a:pPr>
            <a:br>
              <a:rPr lang="en-US" dirty="0"/>
            </a:br>
            <a:endParaRPr dirty="0">
              <a:latin typeface="Arial"/>
              <a:ea typeface="Arial"/>
              <a:cs typeface="Arial"/>
              <a:sym typeface="Arial"/>
            </a:endParaRPr>
          </a:p>
          <a:p>
            <a:pPr marL="457200" lvl="0" indent="-228600" algn="l" rtl="0">
              <a:lnSpc>
                <a:spcPct val="100000"/>
              </a:lnSpc>
              <a:spcBef>
                <a:spcPts val="960"/>
              </a:spcBef>
              <a:spcAft>
                <a:spcPts val="0"/>
              </a:spcAft>
              <a:buSzPts val="1800"/>
              <a:buFont typeface="Arial"/>
              <a:buNone/>
            </a:pPr>
            <a:endParaRPr dirty="0">
              <a:latin typeface="Arial"/>
              <a:ea typeface="Arial"/>
              <a:cs typeface="Arial"/>
              <a:sym typeface="Arial"/>
            </a:endParaRPr>
          </a:p>
        </p:txBody>
      </p:sp>
      <p:pic>
        <p:nvPicPr>
          <p:cNvPr id="196" name="Google Shape;196;p3"/>
          <p:cNvPicPr preferRelativeResize="0"/>
          <p:nvPr/>
        </p:nvPicPr>
        <p:blipFill rotWithShape="1">
          <a:blip r:embed="rId6">
            <a:alphaModFix/>
          </a:blip>
          <a:srcRect/>
          <a:stretch/>
        </p:blipFill>
        <p:spPr>
          <a:xfrm>
            <a:off x="4028307" y="1142591"/>
            <a:ext cx="4141481" cy="614488"/>
          </a:xfrm>
          <a:prstGeom prst="rect">
            <a:avLst/>
          </a:prstGeom>
          <a:noFill/>
          <a:ln>
            <a:noFill/>
          </a:ln>
        </p:spPr>
      </p:pic>
      <p:pic>
        <p:nvPicPr>
          <p:cNvPr id="197" name="Google Shape;197;p3"/>
          <p:cNvPicPr preferRelativeResize="0"/>
          <p:nvPr/>
        </p:nvPicPr>
        <p:blipFill rotWithShape="1">
          <a:blip r:embed="rId7">
            <a:alphaModFix/>
          </a:blip>
          <a:srcRect/>
          <a:stretch/>
        </p:blipFill>
        <p:spPr>
          <a:xfrm>
            <a:off x="2711117" y="2411951"/>
            <a:ext cx="2071186" cy="343833"/>
          </a:xfrm>
          <a:prstGeom prst="rect">
            <a:avLst/>
          </a:prstGeom>
          <a:noFill/>
          <a:ln>
            <a:noFill/>
          </a:ln>
        </p:spPr>
      </p:pic>
      <p:sp>
        <p:nvSpPr>
          <p:cNvPr id="198" name="Google Shape;198;p3"/>
          <p:cNvSpPr/>
          <p:nvPr/>
        </p:nvSpPr>
        <p:spPr>
          <a:xfrm>
            <a:off x="1278625" y="3916402"/>
            <a:ext cx="10127312" cy="2003092"/>
          </a:xfrm>
          <a:prstGeom prst="rect">
            <a:avLst/>
          </a:prstGeom>
          <a:solidFill>
            <a:srgbClr val="F8F8F8"/>
          </a:solidFill>
          <a:ln>
            <a:noFill/>
          </a:ln>
        </p:spPr>
        <p:txBody>
          <a:bodyPr spcFirstLastPara="1" wrap="square" lIns="0" tIns="0" rIns="0" bIns="63475" anchor="ctr" anchorCtr="0">
            <a:spAutoFit/>
          </a:bodyPr>
          <a:lstStyle/>
          <a:p>
            <a:pPr marL="0" marR="0" lvl="0" indent="0" algn="l" rtl="0">
              <a:lnSpc>
                <a:spcPct val="100000"/>
              </a:lnSpc>
              <a:spcBef>
                <a:spcPts val="0"/>
              </a:spcBef>
              <a:spcAft>
                <a:spcPts val="0"/>
              </a:spcAft>
              <a:buNone/>
            </a:pPr>
            <a:r>
              <a:rPr lang="en-US" sz="1400" b="0" i="0" u="none" strike="noStrike" cap="none">
                <a:solidFill>
                  <a:srgbClr val="333333"/>
                </a:solidFill>
                <a:latin typeface="Courier New"/>
                <a:ea typeface="Courier New"/>
                <a:cs typeface="Courier New"/>
                <a:sym typeface="Courier New"/>
              </a:rPr>
              <a:t>set.seed(10)</a:t>
            </a:r>
            <a:endParaRPr/>
          </a:p>
          <a:p>
            <a:pPr marL="0" marR="0" lvl="0" indent="0" algn="l" rtl="0">
              <a:lnSpc>
                <a:spcPct val="100000"/>
              </a:lnSpc>
              <a:spcBef>
                <a:spcPts val="0"/>
              </a:spcBef>
              <a:spcAft>
                <a:spcPts val="0"/>
              </a:spcAft>
              <a:buClr>
                <a:srgbClr val="333333"/>
              </a:buClr>
              <a:buSzPts val="1400"/>
              <a:buFont typeface="Arial"/>
              <a:buNone/>
            </a:pPr>
            <a:r>
              <a:rPr lang="en-US" sz="1400" b="0" i="0" u="none" strike="noStrike" cap="none">
                <a:solidFill>
                  <a:srgbClr val="333333"/>
                </a:solidFill>
                <a:latin typeface="Courier New"/>
                <a:ea typeface="Courier New"/>
                <a:cs typeface="Courier New"/>
                <a:sym typeface="Courier New"/>
              </a:rPr>
              <a:t>Z &lt;- </a:t>
            </a:r>
            <a:r>
              <a:rPr lang="en-US" sz="1400" b="0" i="0" u="none" strike="noStrike" cap="none">
                <a:solidFill>
                  <a:srgbClr val="000000"/>
                </a:solidFill>
                <a:latin typeface="Courier New"/>
                <a:ea typeface="Courier New"/>
                <a:cs typeface="Courier New"/>
                <a:sym typeface="Courier New"/>
              </a:rPr>
              <a:t>cluster_ra</a:t>
            </a:r>
            <a:r>
              <a:rPr lang="en-US" sz="1400" b="0" i="0" u="none" strike="noStrike" cap="none">
                <a:solidFill>
                  <a:srgbClr val="333333"/>
                </a:solidFill>
                <a:latin typeface="Courier New"/>
                <a:ea typeface="Courier New"/>
                <a:cs typeface="Courier New"/>
                <a:sym typeface="Courier New"/>
              </a:rPr>
              <a:t>(clusters = clusters, m_each = </a:t>
            </a:r>
            <a:r>
              <a:rPr lang="en-US" sz="1400" b="0" i="0" u="sng" strike="noStrike" cap="none">
                <a:solidFill>
                  <a:srgbClr val="375F84"/>
                </a:solidFill>
                <a:latin typeface="Courier New"/>
                <a:ea typeface="Courier New"/>
                <a:cs typeface="Courier New"/>
                <a:sym typeface="Courier New"/>
                <a:hlinkClick r:id="rId8">
                  <a:extLst>
                    <a:ext uri="{A12FA001-AC4F-418D-AE19-62706E023703}">
                      <ahyp:hlinkClr xmlns:ahyp="http://schemas.microsoft.com/office/drawing/2018/hyperlinkcolor" val="tx"/>
                    </a:ext>
                  </a:extLst>
                </a:hlinkClick>
              </a:rPr>
              <a:t>c</a:t>
            </a:r>
            <a:r>
              <a:rPr lang="en-US" sz="1400" b="0" i="0" u="none" strike="noStrike" cap="none">
                <a:solidFill>
                  <a:srgbClr val="333333"/>
                </a:solidFill>
                <a:latin typeface="Courier New"/>
                <a:ea typeface="Courier New"/>
                <a:cs typeface="Courier New"/>
                <a:sym typeface="Courier New"/>
              </a:rPr>
              <a:t>(</a:t>
            </a:r>
            <a:r>
              <a:rPr lang="en-US" sz="1400" b="0" i="0" u="none" strike="noStrike" cap="none">
                <a:solidFill>
                  <a:srgbClr val="1514B5"/>
                </a:solidFill>
                <a:latin typeface="Courier New"/>
                <a:ea typeface="Courier New"/>
                <a:cs typeface="Courier New"/>
                <a:sym typeface="Courier New"/>
              </a:rPr>
              <a:t>13</a:t>
            </a:r>
            <a:r>
              <a:rPr lang="en-US" sz="1400" b="0" i="0" u="none" strike="noStrike" cap="none">
                <a:solidFill>
                  <a:srgbClr val="333333"/>
                </a:solidFill>
                <a:latin typeface="Courier New"/>
                <a:ea typeface="Courier New"/>
                <a:cs typeface="Courier New"/>
                <a:sym typeface="Courier New"/>
              </a:rPr>
              <a:t>, </a:t>
            </a:r>
            <a:r>
              <a:rPr lang="en-US" sz="1400" b="0" i="0" u="none" strike="noStrike" cap="none">
                <a:solidFill>
                  <a:srgbClr val="1514B5"/>
                </a:solidFill>
                <a:latin typeface="Courier New"/>
                <a:ea typeface="Courier New"/>
                <a:cs typeface="Courier New"/>
                <a:sym typeface="Courier New"/>
              </a:rPr>
              <a:t>13</a:t>
            </a:r>
            <a:r>
              <a:rPr lang="en-US" sz="1400" b="0" i="0" u="none" strike="noStrike" cap="none">
                <a:solidFill>
                  <a:srgbClr val="333333"/>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rgbClr val="333333"/>
              </a:buClr>
              <a:buSzPts val="1400"/>
              <a:buFont typeface="Arial"/>
              <a:buNone/>
            </a:pPr>
            <a:r>
              <a:rPr lang="en-US" sz="1400" b="0" i="0" u="none" strike="noStrike" cap="none">
                <a:solidFill>
                  <a:srgbClr val="333333"/>
                </a:solidFill>
                <a:latin typeface="Courier New"/>
                <a:ea typeface="Courier New"/>
                <a:cs typeface="Courier New"/>
                <a:sym typeface="Courier New"/>
              </a:rPr>
              <a:t>		conditions = </a:t>
            </a:r>
            <a:r>
              <a:rPr lang="en-US" sz="1400" b="0" i="0" u="sng" strike="noStrike" cap="none">
                <a:solidFill>
                  <a:srgbClr val="375F84"/>
                </a:solidFill>
                <a:latin typeface="Courier New"/>
                <a:ea typeface="Courier New"/>
                <a:cs typeface="Courier New"/>
                <a:sym typeface="Courier New"/>
                <a:hlinkClick r:id="rId8">
                  <a:extLst>
                    <a:ext uri="{A12FA001-AC4F-418D-AE19-62706E023703}">
                      <ahyp:hlinkClr xmlns:ahyp="http://schemas.microsoft.com/office/drawing/2018/hyperlinkcolor" val="tx"/>
                    </a:ext>
                  </a:extLst>
                </a:hlinkClick>
              </a:rPr>
              <a:t>c</a:t>
            </a:r>
            <a:r>
              <a:rPr lang="en-US" sz="1400" b="0" i="0" u="none" strike="noStrike" cap="none">
                <a:solidFill>
                  <a:srgbClr val="333333"/>
                </a:solidFill>
                <a:latin typeface="Courier New"/>
                <a:ea typeface="Courier New"/>
                <a:cs typeface="Courier New"/>
                <a:sym typeface="Courier New"/>
              </a:rPr>
              <a:t>(</a:t>
            </a:r>
            <a:r>
              <a:rPr lang="en-US" sz="1400" b="0" i="0" u="none" strike="noStrike" cap="none">
                <a:solidFill>
                  <a:srgbClr val="036A07"/>
                </a:solidFill>
                <a:latin typeface="Courier New"/>
                <a:ea typeface="Courier New"/>
                <a:cs typeface="Courier New"/>
                <a:sym typeface="Courier New"/>
              </a:rPr>
              <a:t>"control"</a:t>
            </a:r>
            <a:r>
              <a:rPr lang="en-US" sz="1400" b="0" i="0" u="none" strike="noStrike" cap="none">
                <a:solidFill>
                  <a:srgbClr val="333333"/>
                </a:solidFill>
                <a:latin typeface="Courier New"/>
                <a:ea typeface="Courier New"/>
                <a:cs typeface="Courier New"/>
                <a:sym typeface="Courier New"/>
              </a:rPr>
              <a:t>, </a:t>
            </a:r>
            <a:r>
              <a:rPr lang="en-US" sz="1400" b="0" i="0" u="none" strike="noStrike" cap="none">
                <a:solidFill>
                  <a:srgbClr val="036A07"/>
                </a:solidFill>
                <a:latin typeface="Courier New"/>
                <a:ea typeface="Courier New"/>
                <a:cs typeface="Courier New"/>
                <a:sym typeface="Courier New"/>
              </a:rPr>
              <a:t>"treatment"</a:t>
            </a:r>
            <a:r>
              <a:rPr lang="en-US" sz="1400" b="0" i="0" u="none" strike="noStrike" cap="none">
                <a:solidFill>
                  <a:srgbClr val="333333"/>
                </a:solidFill>
                <a:latin typeface="Courier New"/>
                <a:ea typeface="Courier New"/>
                <a:cs typeface="Courier New"/>
                <a:sym typeface="Courier New"/>
              </a:rPr>
              <a:t>)) </a:t>
            </a:r>
            <a:endParaRPr/>
          </a:p>
          <a:p>
            <a:pPr marL="0" marR="0" lvl="0" indent="0" algn="l" rtl="0">
              <a:lnSpc>
                <a:spcPct val="100000"/>
              </a:lnSpc>
              <a:spcBef>
                <a:spcPts val="0"/>
              </a:spcBef>
              <a:spcAft>
                <a:spcPts val="0"/>
              </a:spcAft>
              <a:buClr>
                <a:srgbClr val="375F84"/>
              </a:buClr>
              <a:buSzPts val="1400"/>
              <a:buFont typeface="Arial"/>
              <a:buNone/>
            </a:pPr>
            <a:r>
              <a:rPr lang="en-US" sz="1400" b="0" i="0" u="sng" strike="noStrike" cap="none">
                <a:solidFill>
                  <a:srgbClr val="375F84"/>
                </a:solidFill>
                <a:latin typeface="Courier New"/>
                <a:ea typeface="Courier New"/>
                <a:cs typeface="Courier New"/>
                <a:sym typeface="Courier New"/>
                <a:hlinkClick r:id="rId9">
                  <a:extLst>
                    <a:ext uri="{A12FA001-AC4F-418D-AE19-62706E023703}">
                      <ahyp:hlinkClr xmlns:ahyp="http://schemas.microsoft.com/office/drawing/2018/hyperlinkcolor" val="tx"/>
                    </a:ext>
                  </a:extLst>
                </a:hlinkClick>
              </a:rPr>
              <a:t>table</a:t>
            </a:r>
            <a:r>
              <a:rPr lang="en-US" sz="1400" b="0" i="0" u="none" strike="noStrike" cap="none">
                <a:solidFill>
                  <a:srgbClr val="333333"/>
                </a:solidFill>
                <a:latin typeface="Courier New"/>
                <a:ea typeface="Courier New"/>
                <a:cs typeface="Courier New"/>
                <a:sym typeface="Courier New"/>
              </a:rPr>
              <a:t>(Z, clusters)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33333"/>
              </a:solidFill>
              <a:latin typeface="Courier New"/>
              <a:ea typeface="Courier New"/>
              <a:cs typeface="Courier New"/>
              <a:sym typeface="Courier New"/>
            </a:endParaRPr>
          </a:p>
          <a:p>
            <a:pPr marL="0" marR="0" lvl="0" indent="0" algn="l" rtl="0">
              <a:lnSpc>
                <a:spcPct val="100000"/>
              </a:lnSpc>
              <a:spcBef>
                <a:spcPts val="0"/>
              </a:spcBef>
              <a:spcAft>
                <a:spcPts val="0"/>
              </a:spcAft>
              <a:buNone/>
            </a:pPr>
            <a:r>
              <a:rPr lang="en-US" sz="1400" b="0" i="0" u="none" strike="noStrike" cap="none">
                <a:solidFill>
                  <a:srgbClr val="888888"/>
                </a:solidFill>
                <a:latin typeface="Courier New"/>
                <a:ea typeface="Courier New"/>
                <a:cs typeface="Courier New"/>
                <a:sym typeface="Courier New"/>
              </a:rPr>
              <a:t> clusters</a:t>
            </a:r>
            <a:endParaRPr/>
          </a:p>
          <a:p>
            <a:pPr marL="0" marR="0" lvl="0" indent="0" algn="l" rtl="0">
              <a:lnSpc>
                <a:spcPct val="100000"/>
              </a:lnSpc>
              <a:spcBef>
                <a:spcPts val="0"/>
              </a:spcBef>
              <a:spcAft>
                <a:spcPts val="0"/>
              </a:spcAft>
              <a:buNone/>
            </a:pPr>
            <a:r>
              <a:rPr lang="en-US" sz="1400" b="0" i="0" u="none" strike="noStrike" cap="none">
                <a:solidFill>
                  <a:srgbClr val="888888"/>
                </a:solidFill>
                <a:latin typeface="Courier New"/>
                <a:ea typeface="Courier New"/>
                <a:cs typeface="Courier New"/>
                <a:sym typeface="Courier New"/>
              </a:rPr>
              <a:t>Z            a  b  c  d  e  f  g  h  i  j  k  l  m  n  o  p  q  r  s  t  u  v  w  x  y  z</a:t>
            </a:r>
            <a:endParaRPr/>
          </a:p>
          <a:p>
            <a:pPr marL="0" marR="0" lvl="0" indent="0" algn="l" rtl="0">
              <a:lnSpc>
                <a:spcPct val="100000"/>
              </a:lnSpc>
              <a:spcBef>
                <a:spcPts val="0"/>
              </a:spcBef>
              <a:spcAft>
                <a:spcPts val="0"/>
              </a:spcAft>
              <a:buNone/>
            </a:pPr>
            <a:r>
              <a:rPr lang="en-US" sz="1400" b="0" i="0" u="none" strike="noStrike" cap="none">
                <a:solidFill>
                  <a:srgbClr val="888888"/>
                </a:solidFill>
                <a:latin typeface="Courier New"/>
                <a:ea typeface="Courier New"/>
                <a:cs typeface="Courier New"/>
                <a:sym typeface="Courier New"/>
              </a:rPr>
              <a:t>  control    1  2  3  0  5  6  7  0  0  0  0  0  0 14  0  0  0 18  0 20  0 22 23 24  0 26</a:t>
            </a:r>
            <a:endParaRPr/>
          </a:p>
          <a:p>
            <a:pPr marL="0" marR="0" lvl="0" indent="0" algn="l" rtl="0">
              <a:lnSpc>
                <a:spcPct val="100000"/>
              </a:lnSpc>
              <a:spcBef>
                <a:spcPts val="0"/>
              </a:spcBef>
              <a:spcAft>
                <a:spcPts val="0"/>
              </a:spcAft>
              <a:buNone/>
            </a:pPr>
            <a:r>
              <a:rPr lang="en-US" sz="1400" b="0" i="0" u="none" strike="noStrike" cap="none">
                <a:solidFill>
                  <a:srgbClr val="888888"/>
                </a:solidFill>
                <a:latin typeface="Courier New"/>
                <a:ea typeface="Courier New"/>
                <a:cs typeface="Courier New"/>
                <a:sym typeface="Courier New"/>
              </a:rPr>
              <a:t>  treatment  0  0  0  4  0  0  0  8  9 10 11 12 13  0 15 16 17  0 19  0 21  0  0  0 25  0</a:t>
            </a:r>
            <a:endParaRPr sz="1400" b="0" i="0" u="none" strike="noStrike" cap="none">
              <a:solidFill>
                <a:schemeClr val="dk1"/>
              </a:solidFill>
              <a:latin typeface="Courier New"/>
              <a:ea typeface="Courier New"/>
              <a:cs typeface="Courier New"/>
              <a:sym typeface="Courier Ne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chemeClr val="dk1"/>
                </a:solidFill>
              </a:rPr>
              <a:t>Randomizing for different group sizes</a:t>
            </a:r>
            <a:endParaRPr/>
          </a:p>
        </p:txBody>
      </p:sp>
      <p:sp>
        <p:nvSpPr>
          <p:cNvPr id="204" name="Google Shape;204;p33"/>
          <p:cNvSpPr txBox="1">
            <a:spLocks noGrp="1"/>
          </p:cNvSpPr>
          <p:nvPr>
            <p:ph type="body" idx="1"/>
          </p:nvPr>
        </p:nvSpPr>
        <p:spPr>
          <a:xfrm>
            <a:off x="539931" y="1393371"/>
            <a:ext cx="11045517" cy="429340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sz="1800" b="0" i="0" u="none" strike="noStrike" dirty="0">
                <a:solidFill>
                  <a:schemeClr val="dk1"/>
                </a:solidFill>
                <a:latin typeface="Arial"/>
                <a:ea typeface="Arial"/>
                <a:cs typeface="Arial"/>
                <a:sym typeface="Arial"/>
              </a:rPr>
              <a:t>When </a:t>
            </a:r>
            <a:r>
              <a:rPr lang="en-US" dirty="0">
                <a:solidFill>
                  <a:schemeClr val="dk1"/>
                </a:solidFill>
                <a:latin typeface="Arial"/>
                <a:ea typeface="Arial"/>
                <a:cs typeface="Arial"/>
                <a:sym typeface="Arial"/>
              </a:rPr>
              <a:t>the probability of ending up in different treatments is different (for example, 30 percent are allocated to treatment A, 30 percent to treatment  B</a:t>
            </a:r>
            <a:r>
              <a:rPr lang="en-US" sz="1800" b="0" i="0" u="none" strike="noStrike" dirty="0">
                <a:solidFill>
                  <a:schemeClr val="dk1"/>
                </a:solidFill>
                <a:latin typeface="Arial"/>
                <a:ea typeface="Arial"/>
                <a:cs typeface="Arial"/>
                <a:sym typeface="Arial"/>
              </a:rPr>
              <a:t>, and 40 percent to the comparison group), we usually have to accomplish our randomization slightly differently. Both of the following approaches are valid:</a:t>
            </a:r>
            <a:endParaRPr dirty="0"/>
          </a:p>
          <a:p>
            <a:pPr marL="114300" lvl="0" indent="0" algn="l" rtl="0">
              <a:lnSpc>
                <a:spcPct val="100000"/>
              </a:lnSpc>
              <a:spcBef>
                <a:spcPts val="360"/>
              </a:spcBef>
              <a:spcAft>
                <a:spcPts val="0"/>
              </a:spcAft>
              <a:buSzPts val="1800"/>
              <a:buNone/>
            </a:pPr>
            <a:endParaRPr sz="1800" b="0" i="0" u="none" strike="noStrike" dirty="0">
              <a:solidFill>
                <a:schemeClr val="dk1"/>
              </a:solidFill>
              <a:latin typeface="Arial"/>
              <a:ea typeface="Arial"/>
              <a:cs typeface="Arial"/>
              <a:sym typeface="Arial"/>
            </a:endParaRPr>
          </a:p>
          <a:p>
            <a:pPr marL="914400" lvl="1" indent="-342900" algn="l" rtl="0">
              <a:lnSpc>
                <a:spcPct val="100000"/>
              </a:lnSpc>
              <a:spcBef>
                <a:spcPts val="360"/>
              </a:spcBef>
              <a:spcAft>
                <a:spcPts val="0"/>
              </a:spcAft>
              <a:buSzPts val="1800"/>
              <a:buFont typeface="Arial"/>
              <a:buAutoNum type="arabicPeriod"/>
            </a:pPr>
            <a:r>
              <a:rPr lang="en-US" b="0" i="0" u="none" strike="noStrike" dirty="0">
                <a:solidFill>
                  <a:schemeClr val="dk1"/>
                </a:solidFill>
                <a:latin typeface="Arial"/>
                <a:ea typeface="Arial"/>
                <a:cs typeface="Arial"/>
                <a:sym typeface="Arial"/>
              </a:rPr>
              <a:t>Decide the rule by which units will be allocated to different treatment arms and the comparison group (first 30 percent to treatment A, second 30 to treatment B, last 40 to the comparison group).</a:t>
            </a:r>
            <a:endParaRPr dirty="0"/>
          </a:p>
          <a:p>
            <a:pPr marL="914400" lvl="1" indent="-342900" algn="l" rtl="0">
              <a:lnSpc>
                <a:spcPct val="100000"/>
              </a:lnSpc>
              <a:spcBef>
                <a:spcPts val="360"/>
              </a:spcBef>
              <a:spcAft>
                <a:spcPts val="0"/>
              </a:spcAft>
              <a:buSzPts val="1800"/>
              <a:buFont typeface="Arial"/>
              <a:buAutoNum type="arabicPeriod"/>
            </a:pPr>
            <a:r>
              <a:rPr lang="en-US" dirty="0"/>
              <a:t>Divide into more groups (</a:t>
            </a:r>
            <a:r>
              <a:rPr lang="en-US" dirty="0" err="1"/>
              <a:t>eg</a:t>
            </a:r>
            <a:r>
              <a:rPr lang="en-US" dirty="0"/>
              <a:t> 10 groups) follow procedure above, and then allocate several to different arms (</a:t>
            </a:r>
            <a:r>
              <a:rPr lang="en-US" dirty="0" err="1"/>
              <a:t>eg</a:t>
            </a:r>
            <a:r>
              <a:rPr lang="en-US" dirty="0"/>
              <a:t> 3 to treatment A, 3 to treatment B and 4 to comparison)</a:t>
            </a:r>
            <a:endParaRPr dirty="0"/>
          </a:p>
          <a:p>
            <a:pPr marL="914400" lvl="1" indent="-228600" algn="l" rtl="0">
              <a:lnSpc>
                <a:spcPct val="100000"/>
              </a:lnSpc>
              <a:spcBef>
                <a:spcPts val="360"/>
              </a:spcBef>
              <a:spcAft>
                <a:spcPts val="0"/>
              </a:spcAft>
              <a:buSzPts val="1800"/>
              <a:buFont typeface="Arial"/>
              <a:buNone/>
            </a:pPr>
            <a:endParaRPr dirty="0">
              <a:solidFill>
                <a:schemeClr val="dk1"/>
              </a:solidFill>
              <a:latin typeface="Arial"/>
              <a:ea typeface="Arial"/>
              <a:cs typeface="Arial"/>
              <a:sym typeface="Arial"/>
            </a:endParaRPr>
          </a:p>
          <a:p>
            <a:pPr marL="457200" lvl="0" indent="-342900" algn="l" rtl="0">
              <a:lnSpc>
                <a:spcPct val="100000"/>
              </a:lnSpc>
              <a:spcBef>
                <a:spcPts val="360"/>
              </a:spcBef>
              <a:spcAft>
                <a:spcPts val="0"/>
              </a:spcAft>
              <a:buClr>
                <a:schemeClr val="dk1"/>
              </a:buClr>
              <a:buSzPts val="1800"/>
              <a:buChar char="•"/>
            </a:pPr>
            <a:r>
              <a:rPr lang="en-US" dirty="0">
                <a:solidFill>
                  <a:schemeClr val="dk1"/>
                </a:solidFill>
                <a:latin typeface="Arial"/>
                <a:ea typeface="Arial"/>
                <a:cs typeface="Arial"/>
                <a:sym typeface="Arial"/>
              </a:rPr>
              <a:t>Whatever methodology is used, it is important to agree on it and document it </a:t>
            </a:r>
            <a:r>
              <a:rPr lang="en-US" u="sng" dirty="0">
                <a:solidFill>
                  <a:schemeClr val="dk1"/>
                </a:solidFill>
                <a:latin typeface="Arial"/>
                <a:ea typeface="Arial"/>
                <a:cs typeface="Arial"/>
                <a:sym typeface="Arial"/>
              </a:rPr>
              <a:t>beforehand</a:t>
            </a:r>
            <a:r>
              <a:rPr lang="en-US" dirty="0">
                <a:solidFill>
                  <a:schemeClr val="dk1"/>
                </a:solidFill>
                <a:latin typeface="Arial"/>
                <a:ea typeface="Arial"/>
                <a:cs typeface="Arial"/>
                <a:sym typeface="Arial"/>
              </a:rPr>
              <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Randomization with continuous recruitment</a:t>
            </a:r>
            <a:endParaRPr/>
          </a:p>
        </p:txBody>
      </p:sp>
      <p:sp>
        <p:nvSpPr>
          <p:cNvPr id="210" name="Google Shape;210;p34"/>
          <p:cNvSpPr txBox="1">
            <a:spLocks noGrp="1"/>
          </p:cNvSpPr>
          <p:nvPr>
            <p:ph type="body" idx="1"/>
          </p:nvPr>
        </p:nvSpPr>
        <p:spPr>
          <a:xfrm>
            <a:off x="612648" y="1471749"/>
            <a:ext cx="10972800" cy="4215031"/>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For some study designs we </a:t>
            </a:r>
            <a:r>
              <a:rPr lang="en-US" dirty="0" err="1"/>
              <a:t>dont</a:t>
            </a:r>
            <a:r>
              <a:rPr lang="en-US" dirty="0"/>
              <a:t> have the list of participants at the start but enroll them according to agreed criteria</a:t>
            </a:r>
            <a:endParaRPr dirty="0"/>
          </a:p>
          <a:p>
            <a:pPr marL="914400" lvl="1" indent="-342900" algn="l" rtl="0">
              <a:lnSpc>
                <a:spcPct val="100000"/>
              </a:lnSpc>
              <a:spcBef>
                <a:spcPts val="0"/>
              </a:spcBef>
              <a:spcAft>
                <a:spcPts val="0"/>
              </a:spcAft>
              <a:buSzPts val="1800"/>
              <a:buChar char="○"/>
            </a:pPr>
            <a:r>
              <a:rPr lang="en-US" dirty="0"/>
              <a:t>this is common in medical trials</a:t>
            </a:r>
            <a:endParaRPr dirty="0"/>
          </a:p>
          <a:p>
            <a:pPr marL="457200" lvl="0" indent="0" algn="l" rtl="0">
              <a:lnSpc>
                <a:spcPct val="100000"/>
              </a:lnSpc>
              <a:spcBef>
                <a:spcPts val="360"/>
              </a:spcBef>
              <a:spcAft>
                <a:spcPts val="0"/>
              </a:spcAft>
              <a:buNone/>
            </a:pPr>
            <a:endParaRPr sz="600" dirty="0"/>
          </a:p>
          <a:p>
            <a:pPr marL="457200" lvl="0" indent="-342900" algn="l" rtl="0">
              <a:lnSpc>
                <a:spcPct val="100000"/>
              </a:lnSpc>
              <a:spcBef>
                <a:spcPts val="360"/>
              </a:spcBef>
              <a:spcAft>
                <a:spcPts val="0"/>
              </a:spcAft>
              <a:buSzPts val="1800"/>
              <a:buChar char="●"/>
            </a:pPr>
            <a:r>
              <a:rPr lang="en-US" dirty="0"/>
              <a:t> We then have to randomize as they arrive</a:t>
            </a:r>
            <a:endParaRPr dirty="0"/>
          </a:p>
          <a:p>
            <a:pPr marL="457200" lvl="0" indent="0" algn="l" rtl="0">
              <a:lnSpc>
                <a:spcPct val="100000"/>
              </a:lnSpc>
              <a:spcBef>
                <a:spcPts val="360"/>
              </a:spcBef>
              <a:spcAft>
                <a:spcPts val="0"/>
              </a:spcAft>
              <a:buNone/>
            </a:pPr>
            <a:endParaRPr sz="600" dirty="0"/>
          </a:p>
          <a:p>
            <a:pPr marL="457200" lvl="0" indent="-342900" algn="l" rtl="0">
              <a:lnSpc>
                <a:spcPct val="100000"/>
              </a:lnSpc>
              <a:spcBef>
                <a:spcPts val="360"/>
              </a:spcBef>
              <a:spcAft>
                <a:spcPts val="0"/>
              </a:spcAft>
              <a:buSzPts val="1800"/>
              <a:buChar char="●"/>
            </a:pPr>
            <a:r>
              <a:rPr lang="en-US" dirty="0"/>
              <a:t>One approach is to produce a randomized order ahead of time</a:t>
            </a:r>
            <a:endParaRPr dirty="0"/>
          </a:p>
          <a:p>
            <a:pPr marL="457200" lvl="0" indent="0" algn="l" rtl="0">
              <a:lnSpc>
                <a:spcPct val="100000"/>
              </a:lnSpc>
              <a:spcBef>
                <a:spcPts val="360"/>
              </a:spcBef>
              <a:spcAft>
                <a:spcPts val="0"/>
              </a:spcAft>
              <a:buNone/>
            </a:pPr>
            <a:endParaRPr sz="600" dirty="0"/>
          </a:p>
          <a:p>
            <a:pPr marL="457200" lvl="0" indent="-342900" algn="l" rtl="0">
              <a:lnSpc>
                <a:spcPct val="100000"/>
              </a:lnSpc>
              <a:spcBef>
                <a:spcPts val="360"/>
              </a:spcBef>
              <a:spcAft>
                <a:spcPts val="0"/>
              </a:spcAft>
              <a:buSzPts val="1800"/>
              <a:buChar char="●"/>
            </a:pPr>
            <a:r>
              <a:rPr lang="en-US" dirty="0"/>
              <a:t>An alternative is to set an algorithm on a device used by those who enroll the person into the study</a:t>
            </a:r>
            <a:endParaRPr dirty="0"/>
          </a:p>
          <a:p>
            <a:pPr marL="457200" lvl="0" indent="0" algn="l" rtl="0">
              <a:lnSpc>
                <a:spcPct val="100000"/>
              </a:lnSpc>
              <a:spcBef>
                <a:spcPts val="360"/>
              </a:spcBef>
              <a:spcAft>
                <a:spcPts val="0"/>
              </a:spcAft>
              <a:buNone/>
            </a:pPr>
            <a:endParaRPr sz="600" dirty="0"/>
          </a:p>
          <a:p>
            <a:pPr marL="457200" lvl="0" indent="-342900" algn="l" rtl="0">
              <a:lnSpc>
                <a:spcPct val="100000"/>
              </a:lnSpc>
              <a:spcBef>
                <a:spcPts val="360"/>
              </a:spcBef>
              <a:spcAft>
                <a:spcPts val="0"/>
              </a:spcAft>
              <a:buSzPts val="1800"/>
              <a:buChar char="●"/>
            </a:pPr>
            <a:r>
              <a:rPr lang="en-US" dirty="0"/>
              <a:t>Its important that those doing the enrollment </a:t>
            </a:r>
            <a:r>
              <a:rPr lang="en-US" dirty="0" err="1"/>
              <a:t>dont</a:t>
            </a:r>
            <a:r>
              <a:rPr lang="en-US" dirty="0"/>
              <a:t> know the order in which treatment and control are to be allocated before the enrollment into the study is complete </a:t>
            </a:r>
            <a:endParaRPr dirty="0"/>
          </a:p>
          <a:p>
            <a:pPr marL="914400" lvl="1" indent="-342900" algn="l" rtl="0">
              <a:lnSpc>
                <a:spcPct val="100000"/>
              </a:lnSpc>
              <a:spcBef>
                <a:spcPts val="0"/>
              </a:spcBef>
              <a:spcAft>
                <a:spcPts val="0"/>
              </a:spcAft>
              <a:buSzPts val="1800"/>
              <a:buChar char="○"/>
            </a:pPr>
            <a:r>
              <a:rPr lang="en-US" dirty="0"/>
              <a:t>otherwise they can switch the order in which they enroll people</a:t>
            </a:r>
            <a:endParaRPr dirty="0"/>
          </a:p>
          <a:p>
            <a:pPr marL="914400" lvl="1" indent="-342900" algn="l" rtl="0">
              <a:lnSpc>
                <a:spcPct val="100000"/>
              </a:lnSpc>
              <a:spcBef>
                <a:spcPts val="0"/>
              </a:spcBef>
              <a:spcAft>
                <a:spcPts val="0"/>
              </a:spcAft>
              <a:buSzPts val="1800"/>
              <a:buChar char="○"/>
            </a:pPr>
            <a:r>
              <a:rPr lang="en-US" dirty="0"/>
              <a:t>this allows a way to verify that the randomization protocol was followed</a:t>
            </a:r>
            <a:endParaRPr dirty="0"/>
          </a:p>
          <a:p>
            <a:pPr marL="914400" lvl="0" indent="0" algn="l" rtl="0">
              <a:lnSpc>
                <a:spcPct val="100000"/>
              </a:lnSpc>
              <a:spcBef>
                <a:spcPts val="36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963084" y="2821965"/>
            <a:ext cx="103632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Stratification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What is stratification?</a:t>
            </a:r>
            <a:endParaRPr/>
          </a:p>
        </p:txBody>
      </p:sp>
      <p:sp>
        <p:nvSpPr>
          <p:cNvPr id="221" name="Google Shape;221;p38"/>
          <p:cNvSpPr txBox="1">
            <a:spLocks noGrp="1"/>
          </p:cNvSpPr>
          <p:nvPr>
            <p:ph type="body" idx="1"/>
          </p:nvPr>
        </p:nvSpPr>
        <p:spPr>
          <a:xfrm>
            <a:off x="609600" y="1422990"/>
            <a:ext cx="10972800" cy="398216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a:t>With stratification we divide our sample into different sub samples that share certain characteristics and then randomly choose some from each subsample</a:t>
            </a:r>
            <a:endParaRPr sz="2000"/>
          </a:p>
          <a:p>
            <a:pPr marL="457200" lvl="0" indent="0" algn="l" rtl="0">
              <a:lnSpc>
                <a:spcPct val="100000"/>
              </a:lnSpc>
              <a:spcBef>
                <a:spcPts val="360"/>
              </a:spcBef>
              <a:spcAft>
                <a:spcPts val="0"/>
              </a:spcAft>
              <a:buNone/>
            </a:pPr>
            <a:endParaRPr sz="600"/>
          </a:p>
          <a:p>
            <a:pPr marL="457200" lvl="0" indent="-355600" algn="l" rtl="0">
              <a:lnSpc>
                <a:spcPct val="100000"/>
              </a:lnSpc>
              <a:spcBef>
                <a:spcPts val="360"/>
              </a:spcBef>
              <a:spcAft>
                <a:spcPts val="0"/>
              </a:spcAft>
              <a:buClr>
                <a:schemeClr val="dk1"/>
              </a:buClr>
              <a:buSzPts val="2000"/>
              <a:buChar char="•"/>
            </a:pPr>
            <a:r>
              <a:rPr lang="en-US" sz="2000"/>
              <a:t>Stratification can be used for random sampling (i.e., who we interview) and for random allocation (treatment vs control)</a:t>
            </a:r>
            <a:endParaRPr sz="2000"/>
          </a:p>
          <a:p>
            <a:pPr marL="457200" lvl="0" indent="0" algn="l" rtl="0">
              <a:lnSpc>
                <a:spcPct val="100000"/>
              </a:lnSpc>
              <a:spcBef>
                <a:spcPts val="360"/>
              </a:spcBef>
              <a:spcAft>
                <a:spcPts val="0"/>
              </a:spcAft>
              <a:buNone/>
            </a:pPr>
            <a:endParaRPr sz="800"/>
          </a:p>
          <a:p>
            <a:pPr marL="457200" lvl="0" indent="-355600" algn="l" rtl="0">
              <a:lnSpc>
                <a:spcPct val="100000"/>
              </a:lnSpc>
              <a:spcBef>
                <a:spcPts val="360"/>
              </a:spcBef>
              <a:spcAft>
                <a:spcPts val="0"/>
              </a:spcAft>
              <a:buClr>
                <a:schemeClr val="dk1"/>
              </a:buClr>
              <a:buSzPts val="2000"/>
              <a:buChar char="•"/>
            </a:pPr>
            <a:r>
              <a:rPr lang="en-US" sz="2000"/>
              <a:t>Usually, we pick the same proportion from each subsample, although not always</a:t>
            </a:r>
            <a:endParaRPr sz="2000"/>
          </a:p>
          <a:p>
            <a:pPr marL="914400" lvl="1" indent="-355600" algn="l" rtl="0">
              <a:lnSpc>
                <a:spcPct val="100000"/>
              </a:lnSpc>
              <a:spcBef>
                <a:spcPts val="360"/>
              </a:spcBef>
              <a:spcAft>
                <a:spcPts val="0"/>
              </a:spcAft>
              <a:buSzPts val="2000"/>
              <a:buChar char="–"/>
            </a:pPr>
            <a:r>
              <a:rPr lang="en-US" sz="2000"/>
              <a:t>We might want to over sample people from a rare group if we want to analyze impact by group</a:t>
            </a:r>
            <a:endParaRPr sz="2000"/>
          </a:p>
          <a:p>
            <a:pPr marL="914400" lvl="1" indent="-355600" algn="l" rtl="0">
              <a:lnSpc>
                <a:spcPct val="100000"/>
              </a:lnSpc>
              <a:spcBef>
                <a:spcPts val="360"/>
              </a:spcBef>
              <a:spcAft>
                <a:spcPts val="0"/>
              </a:spcAft>
              <a:buSzPts val="2000"/>
              <a:buChar char="–"/>
            </a:pPr>
            <a:r>
              <a:rPr lang="en-US" sz="2000"/>
              <a:t>Might want to give poorest higher chance of getting a program</a:t>
            </a:r>
            <a:endParaRPr sz="2000"/>
          </a:p>
          <a:p>
            <a:pPr marL="457200" lvl="0" indent="-228600" algn="l" rtl="0">
              <a:lnSpc>
                <a:spcPct val="100000"/>
              </a:lnSpc>
              <a:spcBef>
                <a:spcPts val="360"/>
              </a:spcBef>
              <a:spcAft>
                <a:spcPts val="0"/>
              </a:spcAft>
              <a:buClr>
                <a:schemeClr val="dk1"/>
              </a:buClr>
              <a:buSzPts val="1800"/>
              <a:buNone/>
            </a:pPr>
            <a:endParaRPr sz="2000"/>
          </a:p>
          <a:p>
            <a:pPr marL="228600" lvl="0" indent="0" algn="l" rtl="0">
              <a:lnSpc>
                <a:spcPct val="100000"/>
              </a:lnSpc>
              <a:spcBef>
                <a:spcPts val="360"/>
              </a:spcBef>
              <a:spcAft>
                <a:spcPts val="0"/>
              </a:spcAft>
              <a:buClr>
                <a:schemeClr val="dk1"/>
              </a:buClr>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chemeClr val="dk1"/>
                </a:solidFill>
              </a:rPr>
              <a:t>Example: Stratified random assignment of 200 farmers</a:t>
            </a:r>
            <a:endParaRPr/>
          </a:p>
        </p:txBody>
      </p:sp>
      <p:pic>
        <p:nvPicPr>
          <p:cNvPr id="228" name="Google Shape;228;p41"/>
          <p:cNvPicPr preferRelativeResize="0"/>
          <p:nvPr/>
        </p:nvPicPr>
        <p:blipFill rotWithShape="1">
          <a:blip r:embed="rId3">
            <a:alphaModFix/>
          </a:blip>
          <a:srcRect/>
          <a:stretch/>
        </p:blipFill>
        <p:spPr>
          <a:xfrm>
            <a:off x="4726335" y="1120275"/>
            <a:ext cx="6426366" cy="4828650"/>
          </a:xfrm>
          <a:prstGeom prst="rect">
            <a:avLst/>
          </a:prstGeom>
          <a:noFill/>
          <a:ln w="9525" cap="flat" cmpd="sng">
            <a:solidFill>
              <a:srgbClr val="A5A5A5"/>
            </a:solidFill>
            <a:prstDash val="solid"/>
            <a:round/>
            <a:headEnd type="none" w="sm" len="sm"/>
            <a:tailEnd type="none" w="sm" len="sm"/>
          </a:ln>
          <a:effectLst>
            <a:outerShdw blurRad="50800" dist="38100" dir="2700000" algn="tl" rotWithShape="0">
              <a:srgbClr val="000000">
                <a:alpha val="40000"/>
              </a:srgbClr>
            </a:outerShdw>
          </a:effectLst>
        </p:spPr>
      </p:pic>
      <p:sp>
        <p:nvSpPr>
          <p:cNvPr id="229" name="Google Shape;229;p41"/>
          <p:cNvSpPr txBox="1"/>
          <p:nvPr/>
        </p:nvSpPr>
        <p:spPr>
          <a:xfrm>
            <a:off x="612648" y="1411749"/>
            <a:ext cx="3349752"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Imagine this set up: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200 farmers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80 men, 120 women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½  from a high-rainfall region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½  from a low-rainfall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Region</a:t>
            </a:r>
            <a:endParaRPr sz="1400" b="0" i="0" u="none" strike="noStrike" cap="none">
              <a:solidFill>
                <a:srgbClr val="000000"/>
              </a:solidFill>
              <a:latin typeface="Arial"/>
              <a:ea typeface="Arial"/>
              <a:cs typeface="Arial"/>
              <a:sym typeface="Arial"/>
            </a:endParaRPr>
          </a:p>
        </p:txBody>
      </p:sp>
      <p:sp>
        <p:nvSpPr>
          <p:cNvPr id="230" name="Google Shape;230;p41"/>
          <p:cNvSpPr txBox="1"/>
          <p:nvPr/>
        </p:nvSpPr>
        <p:spPr>
          <a:xfrm>
            <a:off x="612647" y="3579216"/>
            <a:ext cx="3349752"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One way to stratify: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Divide by region, then gender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Then randomly assign half of the people to cell A, half to cell B</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a:solidFill>
                  <a:schemeClr val="dk1"/>
                </a:solidFill>
                <a:latin typeface="Arial"/>
                <a:ea typeface="Arial"/>
                <a:cs typeface="Arial"/>
                <a:sym typeface="Arial"/>
              </a:rPr>
              <a:t>Then randomize whether A or B is the Treatment group</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chemeClr val="dk1"/>
                </a:solidFill>
              </a:rPr>
              <a:t>When to stratify</a:t>
            </a:r>
            <a:endParaRPr/>
          </a:p>
        </p:txBody>
      </p:sp>
      <p:sp>
        <p:nvSpPr>
          <p:cNvPr id="236" name="Google Shape;236;p39"/>
          <p:cNvSpPr txBox="1">
            <a:spLocks noGrp="1"/>
          </p:cNvSpPr>
          <p:nvPr>
            <p:ph type="body" idx="1"/>
          </p:nvPr>
        </p:nvSpPr>
        <p:spPr>
          <a:xfrm>
            <a:off x="612648" y="1228334"/>
            <a:ext cx="10972800" cy="4458446"/>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a:solidFill>
                  <a:schemeClr val="dk1"/>
                </a:solidFill>
              </a:rPr>
              <a:t>There are three main reasons to stratify:</a:t>
            </a:r>
            <a:endParaRPr/>
          </a:p>
          <a:p>
            <a:pPr marL="457200" lvl="0" indent="-342900" algn="l" rtl="0">
              <a:lnSpc>
                <a:spcPct val="100000"/>
              </a:lnSpc>
              <a:spcBef>
                <a:spcPts val="960"/>
              </a:spcBef>
              <a:spcAft>
                <a:spcPts val="0"/>
              </a:spcAft>
              <a:buSzPts val="1800"/>
              <a:buFont typeface="Arial"/>
              <a:buAutoNum type="arabicPeriod"/>
            </a:pPr>
            <a:r>
              <a:rPr lang="en-US" b="1">
                <a:solidFill>
                  <a:schemeClr val="dk1"/>
                </a:solidFill>
              </a:rPr>
              <a:t>To achieve balance</a:t>
            </a:r>
            <a:endParaRPr/>
          </a:p>
          <a:p>
            <a:pPr marL="914400" lvl="1" indent="-342900" algn="l" rtl="0">
              <a:lnSpc>
                <a:spcPct val="100000"/>
              </a:lnSpc>
              <a:spcBef>
                <a:spcPts val="960"/>
              </a:spcBef>
              <a:spcAft>
                <a:spcPts val="0"/>
              </a:spcAft>
              <a:buSzPts val="1800"/>
              <a:buFont typeface="Arial"/>
              <a:buChar char="•"/>
            </a:pPr>
            <a:r>
              <a:rPr lang="en-US">
                <a:solidFill>
                  <a:schemeClr val="dk1"/>
                </a:solidFill>
              </a:rPr>
              <a:t>The smaller the sample size, the higher the chance that simple randomization may return unbalanced groups, so the greater the need for stratification.</a:t>
            </a:r>
            <a:endParaRPr/>
          </a:p>
          <a:p>
            <a:pPr marL="457200" lvl="0" indent="-342900" algn="l" rtl="0">
              <a:lnSpc>
                <a:spcPct val="100000"/>
              </a:lnSpc>
              <a:spcBef>
                <a:spcPts val="960"/>
              </a:spcBef>
              <a:spcAft>
                <a:spcPts val="0"/>
              </a:spcAft>
              <a:buSzPts val="1800"/>
              <a:buFont typeface="Arial"/>
              <a:buAutoNum type="arabicPeriod"/>
            </a:pPr>
            <a:r>
              <a:rPr lang="en-US" b="1">
                <a:solidFill>
                  <a:schemeClr val="dk1"/>
                </a:solidFill>
              </a:rPr>
              <a:t>To increase statistical power</a:t>
            </a:r>
            <a:endParaRPr/>
          </a:p>
          <a:p>
            <a:pPr marL="914400" lvl="1" indent="-342900" algn="l" rtl="0">
              <a:lnSpc>
                <a:spcPct val="100000"/>
              </a:lnSpc>
              <a:spcBef>
                <a:spcPts val="960"/>
              </a:spcBef>
              <a:spcAft>
                <a:spcPts val="0"/>
              </a:spcAft>
              <a:buSzPts val="1800"/>
              <a:buFont typeface="Arial"/>
              <a:buChar char="•"/>
            </a:pPr>
            <a:r>
              <a:rPr lang="en-US">
                <a:solidFill>
                  <a:schemeClr val="dk1"/>
                </a:solidFill>
              </a:rPr>
              <a:t>Stratifying on variables that are strong predictors of the outcome can increase our statistical power. We will come back to this in a later lecture on power</a:t>
            </a:r>
            <a:endParaRPr/>
          </a:p>
          <a:p>
            <a:pPr marL="457200" lvl="0" indent="-342900" algn="l" rtl="0">
              <a:lnSpc>
                <a:spcPct val="100000"/>
              </a:lnSpc>
              <a:spcBef>
                <a:spcPts val="960"/>
              </a:spcBef>
              <a:spcAft>
                <a:spcPts val="0"/>
              </a:spcAft>
              <a:buSzPts val="1800"/>
              <a:buFont typeface="Arial"/>
              <a:buAutoNum type="arabicPeriod"/>
            </a:pPr>
            <a:r>
              <a:rPr lang="en-US" b="1">
                <a:solidFill>
                  <a:schemeClr val="dk1"/>
                </a:solidFill>
              </a:rPr>
              <a:t>To analyze impact by group</a:t>
            </a:r>
            <a:endParaRPr/>
          </a:p>
          <a:p>
            <a:pPr marL="914400" lvl="1" indent="-342900" algn="l" rtl="0">
              <a:lnSpc>
                <a:spcPct val="100000"/>
              </a:lnSpc>
              <a:spcBef>
                <a:spcPts val="960"/>
              </a:spcBef>
              <a:spcAft>
                <a:spcPts val="0"/>
              </a:spcAft>
              <a:buSzPts val="1800"/>
              <a:buFont typeface="Arial"/>
              <a:buChar char="•"/>
            </a:pPr>
            <a:r>
              <a:rPr lang="en-US">
                <a:solidFill>
                  <a:schemeClr val="dk1"/>
                </a:solidFill>
              </a:rPr>
              <a:t>We should also stratify when we want to learn how the intervention affects subgroups, such as ethnic minorities or gender.</a:t>
            </a:r>
            <a:endParaRPr/>
          </a:p>
          <a:p>
            <a:pPr marL="114300" lvl="0" indent="0" algn="l" rtl="0">
              <a:lnSpc>
                <a:spcPct val="100000"/>
              </a:lnSpc>
              <a:spcBef>
                <a:spcPts val="960"/>
              </a:spcBef>
              <a:spcAft>
                <a:spcPts val="0"/>
              </a:spcAft>
              <a:buSzPts val="1800"/>
              <a:buNone/>
            </a:pPr>
            <a:r>
              <a:rPr lang="en-US" sz="1800" b="0" i="0" u="none" strike="noStrike">
                <a:latin typeface="Arial"/>
                <a:ea typeface="Arial"/>
                <a:cs typeface="Arial"/>
                <a:sym typeface="Arial"/>
              </a:rPr>
              <a:t>A nontechnical reason for stratification is to comply with implementer or political constraints. E.</a:t>
            </a:r>
            <a:r>
              <a:rPr lang="en-US">
                <a:latin typeface="Arial"/>
                <a:ea typeface="Arial"/>
                <a:cs typeface="Arial"/>
                <a:sym typeface="Arial"/>
              </a:rPr>
              <a:t>g. </a:t>
            </a:r>
            <a:endParaRPr/>
          </a:p>
          <a:p>
            <a:pPr marL="114300" lvl="0" indent="0" algn="l" rtl="0">
              <a:lnSpc>
                <a:spcPct val="100000"/>
              </a:lnSpc>
              <a:spcBef>
                <a:spcPts val="360"/>
              </a:spcBef>
              <a:spcAft>
                <a:spcPts val="0"/>
              </a:spcAft>
              <a:buSzPts val="1800"/>
              <a:buNone/>
            </a:pPr>
            <a:r>
              <a:rPr lang="en-US">
                <a:latin typeface="Arial"/>
                <a:ea typeface="Arial"/>
                <a:cs typeface="Arial"/>
                <a:sym typeface="Arial"/>
              </a:rPr>
              <a:t>half the treatment groups need to be in the north of the country and half in the south, or there must be exactly equal numbers of men and women.</a:t>
            </a:r>
            <a:endParaRPr>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E37957-741B-41D6-AF5A-EBEF6F6EB3D7}"/>
              </a:ext>
            </a:extLst>
          </p:cNvPr>
          <p:cNvSpPr>
            <a:spLocks noGrp="1"/>
          </p:cNvSpPr>
          <p:nvPr>
            <p:ph type="title"/>
          </p:nvPr>
        </p:nvSpPr>
        <p:spPr>
          <a:xfrm>
            <a:off x="612775" y="36513"/>
            <a:ext cx="10972800" cy="941387"/>
          </a:xfrm>
        </p:spPr>
        <p:txBody>
          <a:bodyPr/>
          <a:lstStyle/>
          <a:p>
            <a:r>
              <a:rPr lang="en-US" dirty="0"/>
              <a:t>Hybrid strategies of randomization</a:t>
            </a:r>
          </a:p>
        </p:txBody>
      </p:sp>
      <p:sp>
        <p:nvSpPr>
          <p:cNvPr id="5" name="Content Placeholder 2">
            <a:extLst>
              <a:ext uri="{FF2B5EF4-FFF2-40B4-BE49-F238E27FC236}">
                <a16:creationId xmlns:a16="http://schemas.microsoft.com/office/drawing/2014/main" id="{E50D2B8C-AEFD-48E7-B3D8-E3EE2CCF9576}"/>
              </a:ext>
            </a:extLst>
          </p:cNvPr>
          <p:cNvSpPr>
            <a:spLocks noGrp="1"/>
          </p:cNvSpPr>
          <p:nvPr>
            <p:ph type="body" idx="1"/>
          </p:nvPr>
        </p:nvSpPr>
        <p:spPr>
          <a:xfrm>
            <a:off x="478971" y="1436914"/>
            <a:ext cx="11106604" cy="4249511"/>
          </a:xfrm>
        </p:spPr>
        <p:txBody>
          <a:bodyPr>
            <a:normAutofit/>
          </a:bodyPr>
          <a:lstStyle/>
          <a:p>
            <a:r>
              <a:rPr lang="en-US" dirty="0"/>
              <a:t>We use randomized allocation more than once in an evaluation</a:t>
            </a:r>
          </a:p>
          <a:p>
            <a:endParaRPr lang="en-US" sz="700" dirty="0"/>
          </a:p>
          <a:p>
            <a:r>
              <a:rPr lang="en-US" dirty="0"/>
              <a:t>We can randomize at two different levels:</a:t>
            </a:r>
          </a:p>
          <a:p>
            <a:pPr lvl="1"/>
            <a:r>
              <a:rPr lang="en-US" dirty="0"/>
              <a:t>Some communities randomized to get some treatment,</a:t>
            </a:r>
          </a:p>
          <a:p>
            <a:pPr lvl="1"/>
            <a:r>
              <a:rPr lang="en-US" dirty="0"/>
              <a:t>Then who within the treatment community gets the program is randomized at individual level</a:t>
            </a:r>
          </a:p>
          <a:p>
            <a:pPr lvl="1"/>
            <a:r>
              <a:rPr lang="en-US" dirty="0"/>
              <a:t>This is an effective way to measure spillovers</a:t>
            </a:r>
          </a:p>
          <a:p>
            <a:pPr lvl="1"/>
            <a:endParaRPr lang="en-US" sz="800" dirty="0"/>
          </a:p>
          <a:p>
            <a:r>
              <a:rPr lang="en-US" dirty="0"/>
              <a:t>If we combine simple lottery and phase in we can maintain a control group throughout and examine the impact of more or less years of exposure to the program</a:t>
            </a:r>
          </a:p>
          <a:p>
            <a:pPr marL="0" indent="0">
              <a:buNone/>
            </a:pPr>
            <a:endParaRPr lang="en-US" sz="1100" dirty="0"/>
          </a:p>
          <a:p>
            <a:pPr lvl="1"/>
            <a:endParaRPr lang="en-US" dirty="0"/>
          </a:p>
        </p:txBody>
      </p:sp>
    </p:spTree>
    <p:extLst>
      <p:ext uri="{BB962C8B-B14F-4D97-AF65-F5344CB8AC3E}">
        <p14:creationId xmlns:p14="http://schemas.microsoft.com/office/powerpoint/2010/main" val="2567108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chemeClr val="dk1"/>
                </a:solidFill>
              </a:rPr>
              <a:t>Steps to perform stratified random assignment</a:t>
            </a:r>
            <a:endParaRPr/>
          </a:p>
        </p:txBody>
      </p:sp>
      <p:sp>
        <p:nvSpPr>
          <p:cNvPr id="242" name="Google Shape;242;p40"/>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Font typeface="Arial"/>
              <a:buAutoNum type="arabicPeriod"/>
            </a:pPr>
            <a:r>
              <a:rPr lang="en-US" sz="1800" b="0" i="0" u="none" strike="noStrike" dirty="0">
                <a:solidFill>
                  <a:schemeClr val="dk1"/>
                </a:solidFill>
                <a:latin typeface="Arial"/>
                <a:ea typeface="Arial"/>
                <a:cs typeface="Arial"/>
                <a:sym typeface="Arial"/>
              </a:rPr>
              <a:t>Divide the pool of eligible units into </a:t>
            </a:r>
            <a:r>
              <a:rPr lang="en-US" sz="1800" b="0" i="0" u="none" strike="noStrike" dirty="0" err="1">
                <a:solidFill>
                  <a:schemeClr val="dk1"/>
                </a:solidFill>
                <a:latin typeface="Arial"/>
                <a:ea typeface="Arial"/>
                <a:cs typeface="Arial"/>
                <a:sym typeface="Arial"/>
              </a:rPr>
              <a:t>sublists</a:t>
            </a:r>
            <a:r>
              <a:rPr lang="en-US" sz="1800" b="0" i="0" u="none" strike="noStrike" dirty="0">
                <a:solidFill>
                  <a:schemeClr val="dk1"/>
                </a:solidFill>
                <a:latin typeface="Arial"/>
                <a:ea typeface="Arial"/>
                <a:cs typeface="Arial"/>
                <a:sym typeface="Arial"/>
              </a:rPr>
              <a:t> (strata) based on chosen characteristics.</a:t>
            </a:r>
            <a:endParaRPr dirty="0"/>
          </a:p>
          <a:p>
            <a:pPr marL="457200" lvl="0" indent="-342900" algn="l" rtl="0">
              <a:lnSpc>
                <a:spcPct val="100000"/>
              </a:lnSpc>
              <a:spcBef>
                <a:spcPts val="960"/>
              </a:spcBef>
              <a:spcAft>
                <a:spcPts val="0"/>
              </a:spcAft>
              <a:buSzPts val="1800"/>
              <a:buFont typeface="Arial"/>
              <a:buAutoNum type="arabicPeriod"/>
            </a:pPr>
            <a:r>
              <a:rPr lang="en-US" sz="1800" b="0" i="0" u="none" strike="noStrike" dirty="0">
                <a:solidFill>
                  <a:schemeClr val="dk1"/>
                </a:solidFill>
                <a:latin typeface="Arial"/>
                <a:ea typeface="Arial"/>
                <a:cs typeface="Arial"/>
                <a:sym typeface="Arial"/>
              </a:rPr>
              <a:t>Do simple random assignment for each </a:t>
            </a:r>
            <a:r>
              <a:rPr lang="en-US" sz="1800" b="0" i="0" u="none" strike="noStrike" dirty="0" err="1">
                <a:solidFill>
                  <a:schemeClr val="dk1"/>
                </a:solidFill>
                <a:latin typeface="Arial"/>
                <a:ea typeface="Arial"/>
                <a:cs typeface="Arial"/>
                <a:sym typeface="Arial"/>
              </a:rPr>
              <a:t>sublist</a:t>
            </a:r>
            <a:r>
              <a:rPr lang="en-US" sz="1800" b="0" i="0" u="none" strike="noStrike" dirty="0">
                <a:solidFill>
                  <a:schemeClr val="dk1"/>
                </a:solidFill>
                <a:latin typeface="Arial"/>
                <a:ea typeface="Arial"/>
                <a:cs typeface="Arial"/>
                <a:sym typeface="Arial"/>
              </a:rPr>
              <a:t> (stratum) by </a:t>
            </a:r>
            <a:endParaRPr dirty="0"/>
          </a:p>
          <a:p>
            <a:pPr marL="114300" lvl="0" indent="0" algn="l" rtl="0">
              <a:lnSpc>
                <a:spcPct val="100000"/>
              </a:lnSpc>
              <a:spcBef>
                <a:spcPts val="960"/>
              </a:spcBef>
              <a:spcAft>
                <a:spcPts val="0"/>
              </a:spcAft>
              <a:buSzPts val="1800"/>
              <a:buNone/>
            </a:pPr>
            <a:r>
              <a:rPr lang="en-US" dirty="0">
                <a:solidFill>
                  <a:schemeClr val="dk1"/>
                </a:solidFill>
                <a:latin typeface="Arial"/>
                <a:ea typeface="Arial"/>
                <a:cs typeface="Arial"/>
                <a:sym typeface="Arial"/>
              </a:rPr>
              <a:t>	</a:t>
            </a:r>
            <a:r>
              <a:rPr lang="en-US" sz="1800" b="0" i="0" u="none" strike="noStrike" dirty="0">
                <a:solidFill>
                  <a:schemeClr val="dk1"/>
                </a:solidFill>
                <a:latin typeface="Arial"/>
                <a:ea typeface="Arial"/>
                <a:cs typeface="Arial"/>
                <a:sym typeface="Arial"/>
              </a:rPr>
              <a:t>a. ordering the </a:t>
            </a:r>
            <a:r>
              <a:rPr lang="en-US" sz="1800" b="0" i="0" u="none" strike="noStrike" dirty="0" err="1">
                <a:solidFill>
                  <a:schemeClr val="dk1"/>
                </a:solidFill>
                <a:latin typeface="Arial"/>
                <a:ea typeface="Arial"/>
                <a:cs typeface="Arial"/>
                <a:sym typeface="Arial"/>
              </a:rPr>
              <a:t>sublist</a:t>
            </a:r>
            <a:r>
              <a:rPr lang="en-US" sz="1800" b="0" i="0" u="none" strike="noStrike" dirty="0">
                <a:solidFill>
                  <a:schemeClr val="dk1"/>
                </a:solidFill>
                <a:latin typeface="Arial"/>
                <a:ea typeface="Arial"/>
                <a:cs typeface="Arial"/>
                <a:sym typeface="Arial"/>
              </a:rPr>
              <a:t> randomly and</a:t>
            </a:r>
            <a:endParaRPr dirty="0"/>
          </a:p>
          <a:p>
            <a:pPr marL="114300" lvl="0" indent="0" algn="l" rtl="0">
              <a:lnSpc>
                <a:spcPct val="100000"/>
              </a:lnSpc>
              <a:spcBef>
                <a:spcPts val="960"/>
              </a:spcBef>
              <a:spcAft>
                <a:spcPts val="0"/>
              </a:spcAft>
              <a:buSzPts val="1800"/>
              <a:buNone/>
            </a:pPr>
            <a:r>
              <a:rPr lang="en-US" dirty="0">
                <a:solidFill>
                  <a:schemeClr val="dk1"/>
                </a:solidFill>
                <a:latin typeface="Arial"/>
                <a:ea typeface="Arial"/>
                <a:cs typeface="Arial"/>
                <a:sym typeface="Arial"/>
              </a:rPr>
              <a:t>	</a:t>
            </a:r>
            <a:r>
              <a:rPr lang="en-US" sz="1800" b="0" i="0" u="none" strike="noStrike" dirty="0">
                <a:solidFill>
                  <a:schemeClr val="dk1"/>
                </a:solidFill>
                <a:latin typeface="Arial"/>
                <a:ea typeface="Arial"/>
                <a:cs typeface="Arial"/>
                <a:sym typeface="Arial"/>
              </a:rPr>
              <a:t>b. allocating units to randomization cells from the randomly ordered </a:t>
            </a:r>
            <a:r>
              <a:rPr lang="en-US" sz="1800" b="0" i="0" u="none" strike="noStrike" dirty="0" err="1">
                <a:solidFill>
                  <a:schemeClr val="dk1"/>
                </a:solidFill>
                <a:latin typeface="Arial"/>
                <a:ea typeface="Arial"/>
                <a:cs typeface="Arial"/>
                <a:sym typeface="Arial"/>
              </a:rPr>
              <a:t>sublist</a:t>
            </a:r>
            <a:r>
              <a:rPr lang="en-US" sz="1800" b="0" i="0" u="none" strike="noStrike" dirty="0">
                <a:solidFill>
                  <a:schemeClr val="dk1"/>
                </a:solidFill>
                <a:latin typeface="Arial"/>
                <a:ea typeface="Arial"/>
                <a:cs typeface="Arial"/>
                <a:sym typeface="Arial"/>
              </a:rPr>
              <a:t>.</a:t>
            </a:r>
            <a:endParaRPr dirty="0"/>
          </a:p>
          <a:p>
            <a:pPr marL="457200" lvl="0" indent="-342900" algn="l" rtl="0">
              <a:lnSpc>
                <a:spcPct val="100000"/>
              </a:lnSpc>
              <a:spcBef>
                <a:spcPts val="960"/>
              </a:spcBef>
              <a:spcAft>
                <a:spcPts val="600"/>
              </a:spcAft>
              <a:buSzPts val="1800"/>
              <a:buFont typeface="Arial"/>
              <a:buAutoNum type="arabicPeriod" startAt="3"/>
            </a:pPr>
            <a:r>
              <a:rPr lang="en-US" sz="1800" b="0" i="0" u="none" strike="noStrike" dirty="0">
                <a:solidFill>
                  <a:schemeClr val="dk1"/>
                </a:solidFill>
                <a:latin typeface="Arial"/>
                <a:ea typeface="Arial"/>
                <a:cs typeface="Arial"/>
                <a:sym typeface="Arial"/>
              </a:rPr>
              <a:t>As a final step, randomly pick which cell is treatment and which is comparison.</a:t>
            </a:r>
          </a:p>
          <a:p>
            <a:pPr marL="457200" lvl="0" indent="-342900" algn="l" rtl="0">
              <a:lnSpc>
                <a:spcPct val="100000"/>
              </a:lnSpc>
              <a:spcBef>
                <a:spcPts val="960"/>
              </a:spcBef>
              <a:spcAft>
                <a:spcPts val="600"/>
              </a:spcAft>
              <a:buSzPts val="1800"/>
              <a:buFont typeface="Arial"/>
              <a:buAutoNum type="arabicPeriod" startAt="3"/>
            </a:pPr>
            <a:r>
              <a:rPr lang="en-US" dirty="0"/>
              <a:t>When doing analysis control for strata using dummies for each strata (bar one). Guido </a:t>
            </a:r>
            <a:r>
              <a:rPr lang="en-US" dirty="0" err="1"/>
              <a:t>Imbens</a:t>
            </a:r>
            <a:r>
              <a:rPr lang="en-US" dirty="0"/>
              <a:t> suggests its not always required to add strata dummies but it almost always improves your power to put in </a:t>
            </a:r>
            <a:r>
              <a:rPr lang="en-US"/>
              <a:t>strata dummies.</a:t>
            </a:r>
            <a:endParaRPr>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title"/>
          </p:nvPr>
        </p:nvSpPr>
        <p:spPr>
          <a:xfrm>
            <a:off x="612648" y="0"/>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Which stratification variables to use</a:t>
            </a:r>
            <a:endParaRPr/>
          </a:p>
        </p:txBody>
      </p:sp>
      <p:sp>
        <p:nvSpPr>
          <p:cNvPr id="248" name="Google Shape;248;p4"/>
          <p:cNvSpPr txBox="1">
            <a:spLocks noGrp="1"/>
          </p:cNvSpPr>
          <p:nvPr>
            <p:ph type="body" idx="1"/>
          </p:nvPr>
        </p:nvSpPr>
        <p:spPr>
          <a:xfrm>
            <a:off x="612648" y="1083733"/>
            <a:ext cx="10972800" cy="52832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sz="1800" b="1" u="none" strike="noStrike" dirty="0">
                <a:latin typeface="Arial"/>
                <a:ea typeface="Arial"/>
                <a:cs typeface="Arial"/>
                <a:sym typeface="Arial"/>
              </a:rPr>
              <a:t>Variables that are discrete.</a:t>
            </a:r>
            <a:endParaRPr dirty="0"/>
          </a:p>
          <a:p>
            <a:pPr marL="914400" lvl="1" indent="-342900" algn="l" rtl="0">
              <a:lnSpc>
                <a:spcPct val="100000"/>
              </a:lnSpc>
              <a:spcBef>
                <a:spcPts val="360"/>
              </a:spcBef>
              <a:spcAft>
                <a:spcPts val="0"/>
              </a:spcAft>
              <a:buSzPts val="1800"/>
              <a:buChar char="–"/>
            </a:pPr>
            <a:r>
              <a:rPr lang="en-US" b="0" i="0" u="none" strike="noStrike" dirty="0">
                <a:latin typeface="Arial"/>
                <a:ea typeface="Arial"/>
                <a:cs typeface="Arial"/>
                <a:sym typeface="Arial"/>
              </a:rPr>
              <a:t>Stratification involves placing units into different buckets and then randomizing within those buckets. Hence it’s not possible to stratify on a continuous variable, like income or test scores, because there might be only one person in a bucket.</a:t>
            </a:r>
            <a:endParaRPr dirty="0"/>
          </a:p>
          <a:p>
            <a:pPr marL="914400" lvl="1" indent="-342900" algn="l" rtl="0">
              <a:lnSpc>
                <a:spcPct val="100000"/>
              </a:lnSpc>
              <a:spcBef>
                <a:spcPts val="360"/>
              </a:spcBef>
              <a:spcAft>
                <a:spcPts val="0"/>
              </a:spcAft>
              <a:buSzPts val="1800"/>
              <a:buChar char="–"/>
            </a:pPr>
            <a:r>
              <a:rPr lang="en-US" b="0" i="0" u="none" strike="noStrike" dirty="0">
                <a:latin typeface="Arial"/>
                <a:ea typeface="Arial"/>
                <a:cs typeface="Arial"/>
                <a:sym typeface="Arial"/>
              </a:rPr>
              <a:t>E.g., only one child might have a test score of 67, and perhaps no child has a test score of 67.5 or more. Instead, we put people into high test- score or low-test-score strata, or 10 percentiles</a:t>
            </a:r>
            <a:endParaRPr dirty="0"/>
          </a:p>
          <a:p>
            <a:pPr marL="457200" lvl="0" indent="-342900" algn="l" rtl="0">
              <a:lnSpc>
                <a:spcPct val="100000"/>
              </a:lnSpc>
              <a:spcBef>
                <a:spcPts val="360"/>
              </a:spcBef>
              <a:spcAft>
                <a:spcPts val="0"/>
              </a:spcAft>
              <a:buSzPts val="1800"/>
              <a:buChar char="•"/>
            </a:pPr>
            <a:r>
              <a:rPr lang="en-US" sz="1800" b="1" u="none" strike="noStrike" dirty="0">
                <a:latin typeface="Arial"/>
                <a:ea typeface="Arial"/>
                <a:cs typeface="Arial"/>
                <a:sym typeface="Arial"/>
              </a:rPr>
              <a:t>Variables that are highly correlated with the outcomes of interest and possible shocks.</a:t>
            </a:r>
            <a:endParaRPr dirty="0"/>
          </a:p>
          <a:p>
            <a:pPr marL="914400" lvl="1" indent="-342900" algn="l" rtl="0">
              <a:lnSpc>
                <a:spcPct val="100000"/>
              </a:lnSpc>
              <a:spcBef>
                <a:spcPts val="360"/>
              </a:spcBef>
              <a:spcAft>
                <a:spcPts val="0"/>
              </a:spcAft>
              <a:buSzPts val="1800"/>
              <a:buChar char="–"/>
            </a:pPr>
            <a:r>
              <a:rPr lang="en-US" b="0" u="none" strike="noStrike" dirty="0">
                <a:latin typeface="Arial"/>
                <a:ea typeface="Arial"/>
                <a:cs typeface="Arial"/>
                <a:sym typeface="Arial"/>
              </a:rPr>
              <a:t>We want balance because it simplifies the interpretation of our findings, increases their statistical power, and reduces the chance that differences in treatment and comparison groups could be driven by trends in confounding variables or shocks.</a:t>
            </a:r>
            <a:endParaRPr dirty="0"/>
          </a:p>
          <a:p>
            <a:pPr marL="914400" lvl="1" indent="-342900" algn="l" rtl="0">
              <a:lnSpc>
                <a:spcPct val="100000"/>
              </a:lnSpc>
              <a:spcBef>
                <a:spcPts val="360"/>
              </a:spcBef>
              <a:spcAft>
                <a:spcPts val="0"/>
              </a:spcAft>
              <a:buSzPts val="1800"/>
              <a:buChar char="–"/>
            </a:pPr>
            <a:r>
              <a:rPr lang="en-US" dirty="0"/>
              <a:t>B</a:t>
            </a:r>
            <a:r>
              <a:rPr lang="en-US" b="0" u="none" strike="noStrike" dirty="0">
                <a:latin typeface="Arial"/>
                <a:ea typeface="Arial"/>
                <a:cs typeface="Arial"/>
                <a:sym typeface="Arial"/>
              </a:rPr>
              <a:t>aseline value of the outcome of interest is a particularly important stratification variable</a:t>
            </a:r>
          </a:p>
          <a:p>
            <a:pPr marL="914400" lvl="1" indent="-342900" algn="l" rtl="0">
              <a:lnSpc>
                <a:spcPct val="100000"/>
              </a:lnSpc>
              <a:spcBef>
                <a:spcPts val="360"/>
              </a:spcBef>
              <a:spcAft>
                <a:spcPts val="0"/>
              </a:spcAft>
              <a:buSzPts val="1800"/>
              <a:buChar char="–"/>
            </a:pPr>
            <a:r>
              <a:rPr lang="en-US" dirty="0"/>
              <a:t>Geographic units (</a:t>
            </a:r>
            <a:r>
              <a:rPr lang="en-US" dirty="0" err="1"/>
              <a:t>esp</a:t>
            </a:r>
            <a:r>
              <a:rPr lang="en-US" dirty="0"/>
              <a:t> admin units) summarize many variables and can be important for shocks</a:t>
            </a:r>
          </a:p>
          <a:p>
            <a:pPr marL="571500" lvl="1" indent="0" algn="l" rtl="0">
              <a:lnSpc>
                <a:spcPct val="100000"/>
              </a:lnSpc>
              <a:spcBef>
                <a:spcPts val="360"/>
              </a:spcBef>
              <a:spcAft>
                <a:spcPts val="0"/>
              </a:spcAft>
              <a:buSzPts val="1800"/>
              <a:buNone/>
            </a:pPr>
            <a:r>
              <a:rPr lang="en-US" dirty="0"/>
              <a:t>Q: why?</a:t>
            </a:r>
            <a:endParaRPr dirty="0"/>
          </a:p>
          <a:p>
            <a:pPr marL="457200" lvl="0" indent="-342900" algn="l" rtl="0">
              <a:lnSpc>
                <a:spcPct val="100000"/>
              </a:lnSpc>
              <a:spcBef>
                <a:spcPts val="360"/>
              </a:spcBef>
              <a:spcAft>
                <a:spcPts val="0"/>
              </a:spcAft>
              <a:buClr>
                <a:schemeClr val="dk1"/>
              </a:buClr>
              <a:buSzPts val="1800"/>
              <a:buChar char="•"/>
            </a:pPr>
            <a:r>
              <a:rPr lang="en-US" b="1" u="none" strike="noStrike" dirty="0">
                <a:solidFill>
                  <a:srgbClr val="231F20"/>
                </a:solidFill>
                <a:latin typeface="Arial"/>
                <a:ea typeface="Arial"/>
                <a:cs typeface="Arial"/>
                <a:sym typeface="Arial"/>
              </a:rPr>
              <a:t>Variables on which we will do subgroup analysis. </a:t>
            </a:r>
            <a:endParaRPr dirty="0"/>
          </a:p>
          <a:p>
            <a:pPr marL="914400" lvl="1" indent="-342900" algn="l" rtl="0">
              <a:lnSpc>
                <a:spcPct val="100000"/>
              </a:lnSpc>
              <a:spcBef>
                <a:spcPts val="360"/>
              </a:spcBef>
              <a:spcAft>
                <a:spcPts val="0"/>
              </a:spcAft>
              <a:buSzPts val="1800"/>
              <a:buChar char="–"/>
            </a:pPr>
            <a:r>
              <a:rPr lang="en-US" dirty="0">
                <a:latin typeface="Arial"/>
                <a:ea typeface="Arial"/>
                <a:cs typeface="Arial"/>
                <a:sym typeface="Arial"/>
              </a:rPr>
              <a:t>If</a:t>
            </a:r>
            <a:r>
              <a:rPr lang="en-US" dirty="0"/>
              <a:t> </a:t>
            </a:r>
            <a:r>
              <a:rPr lang="en-US" dirty="0">
                <a:latin typeface="Arial"/>
                <a:ea typeface="Arial"/>
                <a:cs typeface="Arial"/>
                <a:sym typeface="Arial"/>
              </a:rPr>
              <a:t>we are going to be analyzing subgroups by gender</a:t>
            </a:r>
            <a:r>
              <a:rPr lang="en-US" dirty="0"/>
              <a:t>. </a:t>
            </a:r>
            <a:r>
              <a:rPr lang="en-US" dirty="0">
                <a:latin typeface="Arial"/>
                <a:ea typeface="Arial"/>
                <a:cs typeface="Arial"/>
                <a:sym typeface="Arial"/>
              </a:rPr>
              <a:t>We should stratify by gender.</a:t>
            </a:r>
            <a:endParaRPr dirty="0"/>
          </a:p>
          <a:p>
            <a:pPr marL="457200" lvl="0" indent="-228600" algn="l" rtl="0">
              <a:lnSpc>
                <a:spcPct val="100000"/>
              </a:lnSpc>
              <a:spcBef>
                <a:spcPts val="360"/>
              </a:spcBef>
              <a:spcAft>
                <a:spcPts val="0"/>
              </a:spcAft>
              <a:buClr>
                <a:schemeClr val="dk1"/>
              </a:buClr>
              <a:buSzPts val="1800"/>
              <a:buNone/>
            </a:pPr>
            <a:endParaRPr dirty="0">
              <a:latin typeface="Arial"/>
              <a:ea typeface="Arial"/>
              <a:cs typeface="Arial"/>
              <a:sym typeface="Arial"/>
            </a:endParaRPr>
          </a:p>
          <a:p>
            <a:pPr marL="914400" lvl="1" indent="-228600" algn="l" rtl="0">
              <a:lnSpc>
                <a:spcPct val="100000"/>
              </a:lnSpc>
              <a:spcBef>
                <a:spcPts val="360"/>
              </a:spcBef>
              <a:spcAft>
                <a:spcPts val="0"/>
              </a:spcAft>
              <a:buSzPts val="1800"/>
              <a:buNone/>
            </a:pPr>
            <a:endParaRPr b="0" i="1" u="none" strike="noStrike" dirty="0">
              <a:latin typeface="Arial"/>
              <a:ea typeface="Arial"/>
              <a:cs typeface="Arial"/>
              <a:sym typeface="Arial"/>
            </a:endParaRPr>
          </a:p>
          <a:p>
            <a:pPr marL="457200" lvl="0" indent="-228600" algn="l" rtl="0">
              <a:lnSpc>
                <a:spcPct val="100000"/>
              </a:lnSpc>
              <a:spcBef>
                <a:spcPts val="360"/>
              </a:spcBef>
              <a:spcAft>
                <a:spcPts val="0"/>
              </a:spcAft>
              <a:buClr>
                <a:schemeClr val="dk1"/>
              </a:buClr>
              <a:buSzPts val="1800"/>
              <a:buNone/>
            </a:pPr>
            <a:endParaRPr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How many variables to stratify on</a:t>
            </a:r>
            <a:endParaRPr/>
          </a:p>
        </p:txBody>
      </p:sp>
      <p:sp>
        <p:nvSpPr>
          <p:cNvPr id="254" name="Google Shape;254;p7"/>
          <p:cNvSpPr txBox="1">
            <a:spLocks noGrp="1"/>
          </p:cNvSpPr>
          <p:nvPr>
            <p:ph type="body" idx="1"/>
          </p:nvPr>
        </p:nvSpPr>
        <p:spPr>
          <a:xfrm>
            <a:off x="612648" y="1228334"/>
            <a:ext cx="10972800" cy="4458446"/>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i="1" dirty="0"/>
              <a:t>Objective: </a:t>
            </a:r>
            <a:r>
              <a:rPr lang="en-US" dirty="0"/>
              <a:t>stratify on variables that will explain a large share of the variation in the outcomes that interest us.</a:t>
            </a:r>
            <a:endParaRPr dirty="0"/>
          </a:p>
          <a:p>
            <a:pPr marL="457200" lvl="0" indent="-342900" algn="l" rtl="0">
              <a:lnSpc>
                <a:spcPct val="100000"/>
              </a:lnSpc>
              <a:spcBef>
                <a:spcPts val="960"/>
              </a:spcBef>
              <a:spcAft>
                <a:spcPts val="0"/>
              </a:spcAft>
              <a:buSzPts val="1800"/>
              <a:buChar char="•"/>
            </a:pPr>
            <a:r>
              <a:rPr lang="en-US" i="1" dirty="0"/>
              <a:t>Challenge: </a:t>
            </a:r>
            <a:r>
              <a:rPr lang="en-US" dirty="0"/>
              <a:t>we cant stratify on all of them, strata get too small</a:t>
            </a:r>
          </a:p>
          <a:p>
            <a:pPr lvl="1">
              <a:spcBef>
                <a:spcPts val="960"/>
              </a:spcBef>
              <a:buChar char="•"/>
            </a:pPr>
            <a:r>
              <a:rPr lang="en-US" dirty="0"/>
              <a:t>The more variables we stratify on, the less balance we get on the original variables</a:t>
            </a:r>
          </a:p>
          <a:p>
            <a:pPr marL="457200" lvl="0" indent="-342900" algn="l" rtl="0">
              <a:lnSpc>
                <a:spcPct val="100000"/>
              </a:lnSpc>
              <a:spcBef>
                <a:spcPts val="960"/>
              </a:spcBef>
              <a:spcAft>
                <a:spcPts val="0"/>
              </a:spcAft>
              <a:buSzPts val="1800"/>
              <a:buChar char="•"/>
            </a:pPr>
            <a:r>
              <a:rPr lang="en-US" dirty="0"/>
              <a:t>E.g.: Say we are measuring the impact of an education program on test scores many factors correlated with test scores. </a:t>
            </a:r>
          </a:p>
          <a:p>
            <a:pPr lvl="1">
              <a:spcBef>
                <a:spcPts val="960"/>
              </a:spcBef>
              <a:buChar char="•"/>
            </a:pPr>
            <a:r>
              <a:rPr lang="en-US" dirty="0"/>
              <a:t>If we just stratify on baseline test scores only, can create subsamples with very similar test scores</a:t>
            </a:r>
          </a:p>
          <a:p>
            <a:pPr lvl="1">
              <a:spcBef>
                <a:spcPts val="960"/>
              </a:spcBef>
              <a:buChar char="•"/>
            </a:pPr>
            <a:r>
              <a:rPr lang="en-US" dirty="0"/>
              <a:t>If we stratify on 10 different variables, we might only be able to stratify test scores by top half vs bottom half of the test score distribution</a:t>
            </a:r>
            <a:endParaRPr dirty="0"/>
          </a:p>
          <a:p>
            <a:pPr marL="457200" lvl="0" indent="-342900" algn="l" rtl="0">
              <a:lnSpc>
                <a:spcPct val="100000"/>
              </a:lnSpc>
              <a:spcBef>
                <a:spcPts val="960"/>
              </a:spcBef>
              <a:spcAft>
                <a:spcPts val="0"/>
              </a:spcAft>
              <a:buSzPts val="1800"/>
              <a:buChar char="•"/>
            </a:pPr>
            <a:r>
              <a:rPr lang="en-US" i="1" dirty="0"/>
              <a:t>Note: we need to have at least as many units in our strata as we have randomization cells (</a:t>
            </a:r>
            <a:r>
              <a:rPr lang="en-US" i="1" dirty="0" err="1"/>
              <a:t>ie</a:t>
            </a:r>
            <a:r>
              <a:rPr lang="en-US" i="1" dirty="0"/>
              <a:t> things we are randomizing to, like treatment 1 treatment 2 and control= 3 randomization cells)</a:t>
            </a:r>
          </a:p>
          <a:p>
            <a:pPr marL="457200" lvl="0" indent="-342900" algn="l" rtl="0">
              <a:lnSpc>
                <a:spcPct val="100000"/>
              </a:lnSpc>
              <a:spcBef>
                <a:spcPts val="960"/>
              </a:spcBef>
              <a:spcAft>
                <a:spcPts val="0"/>
              </a:spcAft>
              <a:buSzPts val="1800"/>
              <a:buChar char="•"/>
            </a:pPr>
            <a:r>
              <a:rPr lang="en-US" i="1" dirty="0"/>
              <a:t>If attrition in units, then we need many more units in our strata than we have randomization cells</a:t>
            </a:r>
          </a:p>
          <a:p>
            <a:pPr marL="457200" lvl="0" indent="-342900" algn="l" rtl="0">
              <a:lnSpc>
                <a:spcPct val="100000"/>
              </a:lnSpc>
              <a:spcBef>
                <a:spcPts val="960"/>
              </a:spcBef>
              <a:spcAft>
                <a:spcPts val="0"/>
              </a:spcAft>
              <a:buSzPts val="1800"/>
              <a:buChar char="•"/>
            </a:pPr>
            <a:r>
              <a:rPr lang="en-US" i="1" dirty="0"/>
              <a:t>Q: why?</a:t>
            </a:r>
            <a:endParaRPr dirty="0"/>
          </a:p>
          <a:p>
            <a:pPr marL="457200" lvl="0" indent="-228600" algn="l" rtl="0">
              <a:lnSpc>
                <a:spcPct val="100000"/>
              </a:lnSpc>
              <a:spcBef>
                <a:spcPts val="960"/>
              </a:spcBef>
              <a:spcAft>
                <a:spcPts val="600"/>
              </a:spcAft>
              <a:buSzPts val="18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Paired random assignment (full stratification)</a:t>
            </a:r>
            <a:endParaRPr/>
          </a:p>
        </p:txBody>
      </p:sp>
      <p:sp>
        <p:nvSpPr>
          <p:cNvPr id="261" name="Google Shape;261;p12"/>
          <p:cNvSpPr txBox="1">
            <a:spLocks noGrp="1"/>
          </p:cNvSpPr>
          <p:nvPr>
            <p:ph type="body" idx="1"/>
          </p:nvPr>
        </p:nvSpPr>
        <p:spPr>
          <a:xfrm>
            <a:off x="612648" y="1323848"/>
            <a:ext cx="10972800" cy="436293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How it works:</a:t>
            </a:r>
            <a:endParaRPr dirty="0"/>
          </a:p>
          <a:p>
            <a:pPr marL="914400" lvl="1" indent="-342900" algn="l" rtl="0">
              <a:lnSpc>
                <a:spcPct val="100000"/>
              </a:lnSpc>
              <a:spcBef>
                <a:spcPts val="960"/>
              </a:spcBef>
              <a:spcAft>
                <a:spcPts val="0"/>
              </a:spcAft>
              <a:buSzPts val="1800"/>
              <a:buChar char="–"/>
            </a:pPr>
            <a:r>
              <a:rPr lang="en-US" dirty="0"/>
              <a:t>two units are matched on a list of important characteristics</a:t>
            </a:r>
            <a:endParaRPr dirty="0"/>
          </a:p>
          <a:p>
            <a:pPr marL="914400" lvl="1" indent="-342900" algn="l" rtl="0">
              <a:lnSpc>
                <a:spcPct val="100000"/>
              </a:lnSpc>
              <a:spcBef>
                <a:spcPts val="960"/>
              </a:spcBef>
              <a:spcAft>
                <a:spcPts val="0"/>
              </a:spcAft>
              <a:buSzPts val="1800"/>
              <a:buChar char="–"/>
            </a:pPr>
            <a:r>
              <a:rPr lang="en-US" dirty="0"/>
              <a:t>one of them is randomly assigned to treatment and the other to comparison</a:t>
            </a:r>
            <a:endParaRPr dirty="0"/>
          </a:p>
          <a:p>
            <a:pPr marL="457200" lvl="0" indent="-342900" algn="l" rtl="0">
              <a:lnSpc>
                <a:spcPct val="100000"/>
              </a:lnSpc>
              <a:spcBef>
                <a:spcPts val="960"/>
              </a:spcBef>
              <a:spcAft>
                <a:spcPts val="0"/>
              </a:spcAft>
              <a:buSzPts val="1800"/>
              <a:buChar char="•"/>
            </a:pPr>
            <a:r>
              <a:rPr lang="en-US" dirty="0"/>
              <a:t>If there are three randomization cells (two treatments and one comparison):</a:t>
            </a:r>
            <a:endParaRPr dirty="0"/>
          </a:p>
          <a:p>
            <a:pPr marL="914400" lvl="1" indent="-342900" algn="l" rtl="0">
              <a:lnSpc>
                <a:spcPct val="100000"/>
              </a:lnSpc>
              <a:spcBef>
                <a:spcPts val="960"/>
              </a:spcBef>
              <a:spcAft>
                <a:spcPts val="0"/>
              </a:spcAft>
              <a:buSzPts val="1800"/>
              <a:buChar char="–"/>
            </a:pPr>
            <a:r>
              <a:rPr lang="en-US" dirty="0"/>
              <a:t>the units are placed into triplets</a:t>
            </a:r>
            <a:endParaRPr dirty="0"/>
          </a:p>
          <a:p>
            <a:pPr marL="914400" lvl="1" indent="-342900" algn="l" rtl="0">
              <a:lnSpc>
                <a:spcPct val="100000"/>
              </a:lnSpc>
              <a:spcBef>
                <a:spcPts val="960"/>
              </a:spcBef>
              <a:spcAft>
                <a:spcPts val="0"/>
              </a:spcAft>
              <a:buSzPts val="1800"/>
              <a:buChar char="–"/>
            </a:pPr>
            <a:r>
              <a:rPr lang="en-US" dirty="0"/>
              <a:t>within each triplet we randomly assign one unit to each of the three randomization cells.</a:t>
            </a:r>
            <a:endParaRPr dirty="0"/>
          </a:p>
          <a:p>
            <a:pPr marL="457200" lvl="0" indent="-342900" algn="l" rtl="0">
              <a:lnSpc>
                <a:spcPct val="100000"/>
              </a:lnSpc>
              <a:spcBef>
                <a:spcPts val="960"/>
              </a:spcBef>
              <a:spcAft>
                <a:spcPts val="0"/>
              </a:spcAft>
              <a:buSzPts val="1800"/>
              <a:buChar char="•"/>
            </a:pPr>
            <a:r>
              <a:rPr lang="en-US" dirty="0"/>
              <a:t>Paired random assignment is stratification with as small strata as possible. </a:t>
            </a:r>
          </a:p>
          <a:p>
            <a:pPr lvl="1">
              <a:spcBef>
                <a:spcPts val="960"/>
              </a:spcBef>
              <a:buChar char="•"/>
            </a:pPr>
            <a:r>
              <a:rPr lang="en-US" dirty="0"/>
              <a:t>Create pairs from those units most similar on continuous variable, e.g., children test scores </a:t>
            </a:r>
          </a:p>
          <a:p>
            <a:pPr lvl="1">
              <a:spcBef>
                <a:spcPts val="960"/>
              </a:spcBef>
              <a:buChar char="•"/>
            </a:pPr>
            <a:r>
              <a:rPr lang="en-US" dirty="0"/>
              <a:t>Or using multiple variables till only 2 in each strata</a:t>
            </a:r>
          </a:p>
          <a:p>
            <a:pPr marL="457200" lvl="0" indent="-342900" algn="l" rtl="0">
              <a:lnSpc>
                <a:spcPct val="100000"/>
              </a:lnSpc>
              <a:spcBef>
                <a:spcPts val="960"/>
              </a:spcBef>
              <a:spcAft>
                <a:spcPts val="0"/>
              </a:spcAft>
              <a:buSzPts val="1800"/>
              <a:buChar char="•"/>
            </a:pPr>
            <a:r>
              <a:rPr lang="en-US" dirty="0"/>
              <a:t>Potential loss of degrees of freedom with a dummy for each strata in analysis (usually worth it)</a:t>
            </a:r>
          </a:p>
          <a:p>
            <a:pPr marL="457200" lvl="0" indent="-342900" algn="l" rtl="0">
              <a:lnSpc>
                <a:spcPct val="100000"/>
              </a:lnSpc>
              <a:spcBef>
                <a:spcPts val="960"/>
              </a:spcBef>
              <a:spcAft>
                <a:spcPts val="0"/>
              </a:spcAft>
              <a:buSzPts val="1800"/>
              <a:buChar char="•"/>
            </a:pPr>
            <a:r>
              <a:rPr lang="en-US" dirty="0"/>
              <a:t>Warning: never do pairwise randomization if there may be attrition at level of randomization unit.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dirty="0"/>
              <a:t>What to do with leftovers/misfits? </a:t>
            </a:r>
            <a:endParaRPr dirty="0"/>
          </a:p>
        </p:txBody>
      </p:sp>
      <p:sp>
        <p:nvSpPr>
          <p:cNvPr id="302" name="Google Shape;302;p43"/>
          <p:cNvSpPr/>
          <p:nvPr/>
        </p:nvSpPr>
        <p:spPr>
          <a:xfrm>
            <a:off x="886143" y="1747496"/>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3" name="Google Shape;303;p43"/>
          <p:cNvSpPr/>
          <p:nvPr/>
        </p:nvSpPr>
        <p:spPr>
          <a:xfrm>
            <a:off x="1076960" y="2011680"/>
            <a:ext cx="415290" cy="28955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p43"/>
          <p:cNvSpPr/>
          <p:nvPr/>
        </p:nvSpPr>
        <p:spPr>
          <a:xfrm>
            <a:off x="1701800" y="1949229"/>
            <a:ext cx="426720" cy="245331"/>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5" name="Google Shape;305;p43"/>
          <p:cNvSpPr/>
          <p:nvPr/>
        </p:nvSpPr>
        <p:spPr>
          <a:xfrm>
            <a:off x="1381760" y="2316479"/>
            <a:ext cx="426720" cy="289557"/>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6" name="Google Shape;306;p43"/>
          <p:cNvSpPr/>
          <p:nvPr/>
        </p:nvSpPr>
        <p:spPr>
          <a:xfrm>
            <a:off x="2042160" y="2392678"/>
            <a:ext cx="426720" cy="381002"/>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7" name="Google Shape;307;p43"/>
          <p:cNvSpPr/>
          <p:nvPr/>
        </p:nvSpPr>
        <p:spPr>
          <a:xfrm>
            <a:off x="1229360" y="2844803"/>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8" name="Google Shape;308;p43"/>
          <p:cNvSpPr/>
          <p:nvPr/>
        </p:nvSpPr>
        <p:spPr>
          <a:xfrm>
            <a:off x="1838960" y="2773680"/>
            <a:ext cx="314960" cy="274322"/>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9" name="Google Shape;309;p43"/>
          <p:cNvSpPr/>
          <p:nvPr/>
        </p:nvSpPr>
        <p:spPr>
          <a:xfrm>
            <a:off x="889227" y="3845557"/>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0" name="Google Shape;310;p43"/>
          <p:cNvSpPr/>
          <p:nvPr/>
        </p:nvSpPr>
        <p:spPr>
          <a:xfrm>
            <a:off x="3911600" y="1725772"/>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1" name="Google Shape;311;p43"/>
          <p:cNvSpPr/>
          <p:nvPr/>
        </p:nvSpPr>
        <p:spPr>
          <a:xfrm>
            <a:off x="3899626" y="3819670"/>
            <a:ext cx="1696720" cy="1452879"/>
          </a:xfrm>
          <a:prstGeom prst="rect">
            <a:avLst/>
          </a:prstGeom>
          <a:solidFill>
            <a:srgbClr val="B6DDE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2" name="Google Shape;312;p43"/>
          <p:cNvSpPr/>
          <p:nvPr/>
        </p:nvSpPr>
        <p:spPr>
          <a:xfrm>
            <a:off x="1896745" y="4894400"/>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3" name="Google Shape;313;p43"/>
          <p:cNvSpPr/>
          <p:nvPr/>
        </p:nvSpPr>
        <p:spPr>
          <a:xfrm>
            <a:off x="1076960" y="4079238"/>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4" name="Google Shape;314;p43"/>
          <p:cNvSpPr/>
          <p:nvPr/>
        </p:nvSpPr>
        <p:spPr>
          <a:xfrm>
            <a:off x="5151120" y="2301238"/>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6" name="Google Shape;316;p43"/>
          <p:cNvSpPr/>
          <p:nvPr/>
        </p:nvSpPr>
        <p:spPr>
          <a:xfrm>
            <a:off x="4602480" y="2189478"/>
            <a:ext cx="476250" cy="29464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7" name="Google Shape;317;p43"/>
          <p:cNvSpPr/>
          <p:nvPr/>
        </p:nvSpPr>
        <p:spPr>
          <a:xfrm>
            <a:off x="4863102" y="2666534"/>
            <a:ext cx="497840" cy="35653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8" name="Google Shape;318;p43"/>
          <p:cNvSpPr/>
          <p:nvPr/>
        </p:nvSpPr>
        <p:spPr>
          <a:xfrm>
            <a:off x="4164489" y="2023975"/>
            <a:ext cx="314960" cy="26509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9" name="Google Shape;319;p43"/>
          <p:cNvSpPr/>
          <p:nvPr/>
        </p:nvSpPr>
        <p:spPr>
          <a:xfrm>
            <a:off x="1351280" y="4495799"/>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43"/>
          <p:cNvSpPr/>
          <p:nvPr/>
        </p:nvSpPr>
        <p:spPr>
          <a:xfrm>
            <a:off x="1701800" y="4163056"/>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43"/>
          <p:cNvSpPr/>
          <p:nvPr/>
        </p:nvSpPr>
        <p:spPr>
          <a:xfrm>
            <a:off x="2054951" y="4489805"/>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2" name="Google Shape;322;p43"/>
          <p:cNvSpPr txBox="1"/>
          <p:nvPr/>
        </p:nvSpPr>
        <p:spPr>
          <a:xfrm>
            <a:off x="1124267" y="1910693"/>
            <a:ext cx="57023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23" name="Google Shape;323;p43"/>
          <p:cNvSpPr txBox="1"/>
          <p:nvPr/>
        </p:nvSpPr>
        <p:spPr>
          <a:xfrm>
            <a:off x="5146040" y="2151378"/>
            <a:ext cx="39497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24" name="Google Shape;324;p43"/>
          <p:cNvSpPr txBox="1"/>
          <p:nvPr/>
        </p:nvSpPr>
        <p:spPr>
          <a:xfrm>
            <a:off x="2130425" y="2393293"/>
            <a:ext cx="39497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26" name="Google Shape;326;p43"/>
          <p:cNvSpPr txBox="1"/>
          <p:nvPr/>
        </p:nvSpPr>
        <p:spPr>
          <a:xfrm>
            <a:off x="1734503" y="1851322"/>
            <a:ext cx="68389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7" name="Google Shape;327;p43"/>
          <p:cNvSpPr txBox="1"/>
          <p:nvPr/>
        </p:nvSpPr>
        <p:spPr>
          <a:xfrm>
            <a:off x="1226185" y="2701910"/>
            <a:ext cx="29781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328" name="Google Shape;328;p43"/>
          <p:cNvSpPr txBox="1"/>
          <p:nvPr/>
        </p:nvSpPr>
        <p:spPr>
          <a:xfrm>
            <a:off x="1661795" y="4011902"/>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329" name="Google Shape;329;p43"/>
          <p:cNvSpPr txBox="1"/>
          <p:nvPr/>
        </p:nvSpPr>
        <p:spPr>
          <a:xfrm>
            <a:off x="4692810" y="2092201"/>
            <a:ext cx="345756"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330" name="Google Shape;330;p43"/>
          <p:cNvSpPr txBox="1"/>
          <p:nvPr/>
        </p:nvSpPr>
        <p:spPr>
          <a:xfrm>
            <a:off x="1158240" y="1281367"/>
            <a:ext cx="199136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District A</a:t>
            </a:r>
            <a:endParaRPr sz="1400" b="0" i="0" u="none" strike="noStrike" cap="none">
              <a:solidFill>
                <a:srgbClr val="000000"/>
              </a:solidFill>
              <a:latin typeface="Arial"/>
              <a:ea typeface="Arial"/>
              <a:cs typeface="Arial"/>
              <a:sym typeface="Arial"/>
            </a:endParaRPr>
          </a:p>
        </p:txBody>
      </p:sp>
      <p:sp>
        <p:nvSpPr>
          <p:cNvPr id="331" name="Google Shape;331;p43"/>
          <p:cNvSpPr txBox="1"/>
          <p:nvPr/>
        </p:nvSpPr>
        <p:spPr>
          <a:xfrm>
            <a:off x="4168140" y="1119614"/>
            <a:ext cx="144018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District C</a:t>
            </a:r>
            <a:endParaRPr sz="1400" b="0" i="0" u="none" strike="noStrike" cap="none">
              <a:solidFill>
                <a:srgbClr val="000000"/>
              </a:solidFill>
              <a:latin typeface="Arial"/>
              <a:ea typeface="Arial"/>
              <a:cs typeface="Arial"/>
              <a:sym typeface="Arial"/>
            </a:endParaRPr>
          </a:p>
        </p:txBody>
      </p:sp>
      <p:sp>
        <p:nvSpPr>
          <p:cNvPr id="332" name="Google Shape;332;p43"/>
          <p:cNvSpPr txBox="1"/>
          <p:nvPr/>
        </p:nvSpPr>
        <p:spPr>
          <a:xfrm>
            <a:off x="1176655" y="3374964"/>
            <a:ext cx="144018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District B</a:t>
            </a:r>
            <a:endParaRPr sz="1400" b="0" i="0" u="none" strike="noStrike" cap="none" dirty="0">
              <a:solidFill>
                <a:srgbClr val="000000"/>
              </a:solidFill>
              <a:latin typeface="Arial"/>
              <a:ea typeface="Arial"/>
              <a:cs typeface="Arial"/>
              <a:sym typeface="Arial"/>
            </a:endParaRPr>
          </a:p>
        </p:txBody>
      </p:sp>
      <p:sp>
        <p:nvSpPr>
          <p:cNvPr id="333" name="Google Shape;333;p43"/>
          <p:cNvSpPr txBox="1"/>
          <p:nvPr/>
        </p:nvSpPr>
        <p:spPr>
          <a:xfrm>
            <a:off x="1429385" y="2225050"/>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334" name="Google Shape;334;p43"/>
          <p:cNvSpPr txBox="1"/>
          <p:nvPr/>
        </p:nvSpPr>
        <p:spPr>
          <a:xfrm>
            <a:off x="4143874" y="1910693"/>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335" name="Google Shape;335;p43"/>
          <p:cNvSpPr txBox="1"/>
          <p:nvPr/>
        </p:nvSpPr>
        <p:spPr>
          <a:xfrm>
            <a:off x="1835785" y="2672793"/>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337" name="Google Shape;337;p43"/>
          <p:cNvSpPr txBox="1"/>
          <p:nvPr/>
        </p:nvSpPr>
        <p:spPr>
          <a:xfrm>
            <a:off x="1076960" y="3932223"/>
            <a:ext cx="57023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338" name="Google Shape;338;p43"/>
          <p:cNvSpPr txBox="1"/>
          <p:nvPr/>
        </p:nvSpPr>
        <p:spPr>
          <a:xfrm>
            <a:off x="4128725" y="3301997"/>
            <a:ext cx="144018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Leftovers</a:t>
            </a:r>
            <a:endParaRPr sz="1400" b="0" i="0" u="none" strike="noStrike" cap="none" dirty="0">
              <a:solidFill>
                <a:srgbClr val="000000"/>
              </a:solidFill>
              <a:latin typeface="Arial"/>
              <a:ea typeface="Arial"/>
              <a:cs typeface="Arial"/>
              <a:sym typeface="Arial"/>
            </a:endParaRPr>
          </a:p>
        </p:txBody>
      </p:sp>
      <p:sp>
        <p:nvSpPr>
          <p:cNvPr id="339" name="Google Shape;339;p43"/>
          <p:cNvSpPr/>
          <p:nvPr/>
        </p:nvSpPr>
        <p:spPr>
          <a:xfrm>
            <a:off x="6626860" y="1471034"/>
            <a:ext cx="4474277" cy="313928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tx1"/>
                </a:solidFill>
                <a:latin typeface="Arial"/>
                <a:ea typeface="Arial"/>
                <a:cs typeface="Arial"/>
                <a:sym typeface="Arial"/>
              </a:rPr>
              <a:t>Misfits arise when the number of units in a strata cant be exactly divided by number of randomization cells</a:t>
            </a:r>
          </a:p>
          <a:p>
            <a:pPr marR="0" lvl="0" algn="l" rtl="0">
              <a:lnSpc>
                <a:spcPct val="100000"/>
              </a:lnSpc>
              <a:spcBef>
                <a:spcPts val="0"/>
              </a:spcBef>
              <a:spcAft>
                <a:spcPts val="0"/>
              </a:spcAft>
              <a:buClr>
                <a:srgbClr val="000000"/>
              </a:buClr>
              <a:buSzPts val="1800"/>
            </a:pPr>
            <a:endParaRPr lang="en-US" sz="1800" b="0" i="0" u="none" strike="noStrike" cap="none" dirty="0">
              <a:solidFill>
                <a:schemeClr val="tx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tx1"/>
                </a:solidFill>
                <a:latin typeface="Arial"/>
                <a:ea typeface="Arial"/>
                <a:cs typeface="Arial"/>
                <a:sym typeface="Arial"/>
              </a:rPr>
              <a:t>One option is to allocate the “remainders” or “misfits” into a special </a:t>
            </a:r>
            <a:r>
              <a:rPr lang="en-US" sz="1800" b="0" i="0" u="none" strike="noStrike" cap="none" dirty="0" err="1">
                <a:solidFill>
                  <a:schemeClr val="tx1"/>
                </a:solidFill>
                <a:latin typeface="Arial"/>
                <a:ea typeface="Arial"/>
                <a:cs typeface="Arial"/>
                <a:sym typeface="Arial"/>
              </a:rPr>
              <a:t>lefterover</a:t>
            </a:r>
            <a:r>
              <a:rPr lang="en-US" sz="1800" b="0" i="0" u="none" strike="noStrike" cap="none" dirty="0">
                <a:solidFill>
                  <a:schemeClr val="tx1"/>
                </a:solidFill>
                <a:latin typeface="Arial"/>
                <a:ea typeface="Arial"/>
                <a:cs typeface="Arial"/>
                <a:sym typeface="Arial"/>
              </a:rPr>
              <a:t> strata</a:t>
            </a:r>
          </a:p>
          <a:p>
            <a:pPr marR="0" lvl="0" algn="l" rtl="0">
              <a:lnSpc>
                <a:spcPct val="100000"/>
              </a:lnSpc>
              <a:spcBef>
                <a:spcPts val="0"/>
              </a:spcBef>
              <a:spcAft>
                <a:spcPts val="0"/>
              </a:spcAft>
              <a:buClr>
                <a:srgbClr val="000000"/>
              </a:buClr>
              <a:buSzPts val="1800"/>
            </a:pPr>
            <a:endParaRPr lang="en-US" sz="1800" b="0" i="0" u="none" strike="noStrike" cap="none" dirty="0">
              <a:solidFill>
                <a:schemeClr val="tx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tx1"/>
                </a:solidFill>
                <a:latin typeface="Arial"/>
                <a:ea typeface="Arial"/>
                <a:cs typeface="Arial"/>
                <a:sym typeface="Arial"/>
              </a:rPr>
              <a:t>If there are lots of units in your “misfits” strata, you can do stratified randomization within the misfits</a:t>
            </a:r>
            <a:r>
              <a:rPr lang="en-US" sz="1800" b="0" i="0" u="none" strike="noStrike" cap="none" dirty="0">
                <a:solidFill>
                  <a:schemeClr val="tx1"/>
                </a:solidFill>
                <a:sym typeface="Arial"/>
              </a:rPr>
              <a:t> strata.</a:t>
            </a:r>
            <a:endParaRPr dirty="0">
              <a:solidFill>
                <a:schemeClr val="tx1"/>
              </a:solidFill>
            </a:endParaRPr>
          </a:p>
        </p:txBody>
      </p:sp>
      <p:sp>
        <p:nvSpPr>
          <p:cNvPr id="43" name="Google Shape;333;p43">
            <a:extLst>
              <a:ext uri="{FF2B5EF4-FFF2-40B4-BE49-F238E27FC236}">
                <a16:creationId xmlns:a16="http://schemas.microsoft.com/office/drawing/2014/main" id="{506A704B-B4E3-4138-BA7E-9E99CD18B0E2}"/>
              </a:ext>
            </a:extLst>
          </p:cNvPr>
          <p:cNvSpPr txBox="1"/>
          <p:nvPr/>
        </p:nvSpPr>
        <p:spPr>
          <a:xfrm>
            <a:off x="1338262" y="4337669"/>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
        <p:nvSpPr>
          <p:cNvPr id="44" name="Google Shape;317;p43">
            <a:extLst>
              <a:ext uri="{FF2B5EF4-FFF2-40B4-BE49-F238E27FC236}">
                <a16:creationId xmlns:a16="http://schemas.microsoft.com/office/drawing/2014/main" id="{C3A1951B-D26D-47FA-8C5B-B84B904B562B}"/>
              </a:ext>
            </a:extLst>
          </p:cNvPr>
          <p:cNvSpPr/>
          <p:nvPr/>
        </p:nvSpPr>
        <p:spPr>
          <a:xfrm>
            <a:off x="4955494" y="4133267"/>
            <a:ext cx="497840" cy="35653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5" name="Google Shape;312;p43">
            <a:extLst>
              <a:ext uri="{FF2B5EF4-FFF2-40B4-BE49-F238E27FC236}">
                <a16:creationId xmlns:a16="http://schemas.microsoft.com/office/drawing/2014/main" id="{DF25FA11-A05C-4E8A-B24A-BEDE8242A941}"/>
              </a:ext>
            </a:extLst>
          </p:cNvPr>
          <p:cNvSpPr/>
          <p:nvPr/>
        </p:nvSpPr>
        <p:spPr>
          <a:xfrm>
            <a:off x="4164489" y="4093026"/>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6" name="Google Shape;321;p43">
            <a:extLst>
              <a:ext uri="{FF2B5EF4-FFF2-40B4-BE49-F238E27FC236}">
                <a16:creationId xmlns:a16="http://schemas.microsoft.com/office/drawing/2014/main" id="{F1FD7A70-3C14-44F8-9184-36398341BD02}"/>
              </a:ext>
            </a:extLst>
          </p:cNvPr>
          <p:cNvSpPr/>
          <p:nvPr/>
        </p:nvSpPr>
        <p:spPr>
          <a:xfrm>
            <a:off x="4433026" y="4571996"/>
            <a:ext cx="314960" cy="18288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 name="Google Shape;322;p43">
            <a:extLst>
              <a:ext uri="{FF2B5EF4-FFF2-40B4-BE49-F238E27FC236}">
                <a16:creationId xmlns:a16="http://schemas.microsoft.com/office/drawing/2014/main" id="{D0B2B890-D047-40C8-BBD5-CFA4B20C1CF0}"/>
              </a:ext>
            </a:extLst>
          </p:cNvPr>
          <p:cNvSpPr txBox="1"/>
          <p:nvPr/>
        </p:nvSpPr>
        <p:spPr>
          <a:xfrm>
            <a:off x="5058410" y="4079238"/>
            <a:ext cx="57023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1</a:t>
            </a:r>
            <a:endParaRPr sz="1400" b="0" i="0" u="none" strike="noStrike" cap="none" dirty="0">
              <a:solidFill>
                <a:srgbClr val="000000"/>
              </a:solidFill>
              <a:latin typeface="Arial"/>
              <a:ea typeface="Arial"/>
              <a:cs typeface="Arial"/>
              <a:sym typeface="Arial"/>
            </a:endParaRPr>
          </a:p>
        </p:txBody>
      </p:sp>
      <p:sp>
        <p:nvSpPr>
          <p:cNvPr id="48" name="Google Shape;328;p43">
            <a:extLst>
              <a:ext uri="{FF2B5EF4-FFF2-40B4-BE49-F238E27FC236}">
                <a16:creationId xmlns:a16="http://schemas.microsoft.com/office/drawing/2014/main" id="{D63218A2-38F0-4749-84B8-CC6D933B507C}"/>
              </a:ext>
            </a:extLst>
          </p:cNvPr>
          <p:cNvSpPr txBox="1"/>
          <p:nvPr/>
        </p:nvSpPr>
        <p:spPr>
          <a:xfrm>
            <a:off x="4167981" y="3953227"/>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2</a:t>
            </a:r>
            <a:endParaRPr sz="1400" b="0" i="0" u="none" strike="noStrike" cap="none" dirty="0">
              <a:solidFill>
                <a:srgbClr val="000000"/>
              </a:solidFill>
              <a:latin typeface="Arial"/>
              <a:ea typeface="Arial"/>
              <a:cs typeface="Arial"/>
              <a:sym typeface="Arial"/>
            </a:endParaRPr>
          </a:p>
        </p:txBody>
      </p:sp>
      <p:sp>
        <p:nvSpPr>
          <p:cNvPr id="49" name="Google Shape;333;p43">
            <a:extLst>
              <a:ext uri="{FF2B5EF4-FFF2-40B4-BE49-F238E27FC236}">
                <a16:creationId xmlns:a16="http://schemas.microsoft.com/office/drawing/2014/main" id="{49DC1933-FACC-421E-A50F-51130FB34215}"/>
              </a:ext>
            </a:extLst>
          </p:cNvPr>
          <p:cNvSpPr txBox="1"/>
          <p:nvPr/>
        </p:nvSpPr>
        <p:spPr>
          <a:xfrm>
            <a:off x="4426268" y="4429109"/>
            <a:ext cx="307975" cy="4686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Arial"/>
                <a:ea typeface="Arial"/>
                <a:cs typeface="Arial"/>
                <a:sym typeface="Arial"/>
              </a:rPr>
              <a:t>3</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0" nodeType="clickEffect">
                                  <p:stCondLst>
                                    <p:cond delay="0"/>
                                  </p:stCondLst>
                                  <p:childTnLst>
                                    <p:set>
                                      <p:cBhvr>
                                        <p:cTn id="64" dur="1" fill="hold">
                                          <p:stCondLst>
                                            <p:cond delay="0"/>
                                          </p:stCondLst>
                                        </p:cTn>
                                        <p:tgtEl>
                                          <p:spTgt spid="3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p:bldP spid="317" grpId="0" animBg="1"/>
      <p:bldP spid="321" grpId="0" animBg="1"/>
      <p:bldP spid="322" grpId="0"/>
      <p:bldP spid="323" grpId="0"/>
      <p:bldP spid="324" grpId="0"/>
      <p:bldP spid="328" grpId="0"/>
      <p:bldP spid="329" grpId="0"/>
      <p:bldP spid="334" grpId="0"/>
      <p:bldP spid="44" grpId="0" animBg="1"/>
      <p:bldP spid="45" grpId="0" animBg="1"/>
      <p:bldP spid="46" grpId="0" animBg="1"/>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solidFill>
                  <a:schemeClr val="dk1"/>
                </a:solidFill>
              </a:rPr>
              <a:t>Misfits – programming solution (from JPAL website)</a:t>
            </a:r>
            <a:endParaRPr/>
          </a:p>
        </p:txBody>
      </p:sp>
      <p:sp>
        <p:nvSpPr>
          <p:cNvPr id="293" name="Google Shape;293;p31"/>
          <p:cNvSpPr txBox="1">
            <a:spLocks noGrp="1"/>
          </p:cNvSpPr>
          <p:nvPr>
            <p:ph type="body" idx="1"/>
          </p:nvPr>
        </p:nvSpPr>
        <p:spPr>
          <a:xfrm>
            <a:off x="612648" y="1076679"/>
            <a:ext cx="5483352" cy="4467580"/>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b="1">
                <a:solidFill>
                  <a:schemeClr val="dk1"/>
                </a:solidFill>
                <a:latin typeface="Arial"/>
                <a:ea typeface="Arial"/>
                <a:cs typeface="Arial"/>
                <a:sym typeface="Arial"/>
              </a:rPr>
              <a:t>S</a:t>
            </a:r>
            <a:r>
              <a:rPr lang="en-US" b="1" i="0">
                <a:solidFill>
                  <a:schemeClr val="dk1"/>
                </a:solidFill>
                <a:latin typeface="Arial"/>
                <a:ea typeface="Arial"/>
                <a:cs typeface="Arial"/>
                <a:sym typeface="Arial"/>
              </a:rPr>
              <a:t>imple example</a:t>
            </a:r>
            <a:r>
              <a:rPr lang="en-US">
                <a:solidFill>
                  <a:schemeClr val="dk1"/>
                </a:solidFill>
                <a:latin typeface="Arial"/>
                <a:ea typeface="Arial"/>
                <a:cs typeface="Arial"/>
                <a:sym typeface="Arial"/>
              </a:rPr>
              <a:t>:</a:t>
            </a:r>
            <a:r>
              <a:rPr lang="en-US" b="0" i="0">
                <a:solidFill>
                  <a:schemeClr val="dk1"/>
                </a:solidFill>
                <a:latin typeface="Arial"/>
                <a:ea typeface="Arial"/>
                <a:cs typeface="Arial"/>
                <a:sym typeface="Arial"/>
              </a:rPr>
              <a:t> two treatment arms (one treatment and one control) assigned in equal proportions, the procedure in Stata is as follows:</a:t>
            </a:r>
            <a:endParaRPr>
              <a:latin typeface="Arial"/>
              <a:ea typeface="Arial"/>
              <a:cs typeface="Arial"/>
              <a:sym typeface="Arial"/>
            </a:endParaRPr>
          </a:p>
          <a:p>
            <a:pPr marL="114300" lvl="0" indent="0" algn="l" rtl="0">
              <a:lnSpc>
                <a:spcPct val="100000"/>
              </a:lnSpc>
              <a:spcBef>
                <a:spcPts val="360"/>
              </a:spcBef>
              <a:spcAft>
                <a:spcPts val="0"/>
              </a:spcAft>
              <a:buSzPts val="1800"/>
              <a:buNone/>
            </a:pPr>
            <a:endParaRPr b="0" i="0">
              <a:solidFill>
                <a:schemeClr val="dk1"/>
              </a:solidFill>
              <a:latin typeface="Open Sans"/>
              <a:ea typeface="Open Sans"/>
              <a:cs typeface="Open Sans"/>
              <a:sym typeface="Open Sans"/>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clear all </a:t>
            </a:r>
            <a:endParaRPr/>
          </a:p>
          <a:p>
            <a:pPr marL="114300" lvl="0" indent="0" algn="l" rtl="0">
              <a:lnSpc>
                <a:spcPct val="100000"/>
              </a:lnSpc>
              <a:spcBef>
                <a:spcPts val="360"/>
              </a:spcBef>
              <a:spcAft>
                <a:spcPts val="0"/>
              </a:spcAft>
              <a:buSzPts val="1800"/>
              <a:buNone/>
            </a:pPr>
            <a:r>
              <a:rPr lang="en-US" sz="1600" b="1" i="0">
                <a:solidFill>
                  <a:schemeClr val="dk1"/>
                </a:solidFill>
                <a:latin typeface="Courier New"/>
                <a:ea typeface="Courier New"/>
                <a:cs typeface="Courier New"/>
                <a:sym typeface="Courier New"/>
              </a:rPr>
              <a:t>Set</a:t>
            </a:r>
            <a:r>
              <a:rPr lang="en-US" sz="1600" b="0" i="0">
                <a:solidFill>
                  <a:schemeClr val="dk1"/>
                </a:solidFill>
                <a:latin typeface="Courier New"/>
                <a:ea typeface="Courier New"/>
                <a:cs typeface="Courier New"/>
                <a:sym typeface="Courier New"/>
              </a:rPr>
              <a:t> the version </a:t>
            </a:r>
            <a:r>
              <a:rPr lang="en-US" sz="1600" b="1" i="0">
                <a:solidFill>
                  <a:schemeClr val="dk1"/>
                </a:solidFill>
                <a:latin typeface="Courier New"/>
                <a:ea typeface="Courier New"/>
                <a:cs typeface="Courier New"/>
                <a:sym typeface="Courier New"/>
              </a:rPr>
              <a:t>for</a:t>
            </a:r>
            <a:r>
              <a:rPr lang="en-US" sz="1600" b="0" i="0">
                <a:solidFill>
                  <a:schemeClr val="dk1"/>
                </a:solidFill>
                <a:latin typeface="Courier New"/>
                <a:ea typeface="Courier New"/>
                <a:cs typeface="Courier New"/>
                <a:sym typeface="Courier New"/>
              </a:rPr>
              <a:t> upward compatibility </a:t>
            </a:r>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(e.g., Stata 15 users can use Stata 14) version 14.2 </a:t>
            </a:r>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use “randomizationdata.dta”, clear </a:t>
            </a:r>
            <a:endParaRPr/>
          </a:p>
          <a:p>
            <a:pPr marL="114300" lvl="0" indent="0" algn="l" rtl="0">
              <a:lnSpc>
                <a:spcPct val="100000"/>
              </a:lnSpc>
              <a:spcBef>
                <a:spcPts val="360"/>
              </a:spcBef>
              <a:spcAft>
                <a:spcPts val="0"/>
              </a:spcAft>
              <a:buSzPts val="1800"/>
              <a:buNone/>
            </a:pPr>
            <a:r>
              <a:rPr lang="en-US" sz="1600" b="0" i="0">
                <a:solidFill>
                  <a:schemeClr val="dk1"/>
                </a:solidFill>
                <a:latin typeface="Courier New"/>
                <a:ea typeface="Courier New"/>
                <a:cs typeface="Courier New"/>
                <a:sym typeface="Courier New"/>
              </a:rPr>
              <a:t>isid uniqueid // </a:t>
            </a:r>
            <a:r>
              <a:rPr lang="en-US" sz="1600" b="1" i="0">
                <a:solidFill>
                  <a:schemeClr val="dk1"/>
                </a:solidFill>
                <a:latin typeface="Courier New"/>
                <a:ea typeface="Courier New"/>
                <a:cs typeface="Courier New"/>
                <a:sym typeface="Courier New"/>
              </a:rPr>
              <a:t>check</a:t>
            </a:r>
            <a:r>
              <a:rPr lang="en-US" sz="1600" b="0" i="0">
                <a:solidFill>
                  <a:schemeClr val="dk1"/>
                </a:solidFill>
                <a:latin typeface="Courier New"/>
                <a:ea typeface="Courier New"/>
                <a:cs typeface="Courier New"/>
                <a:sym typeface="Courier New"/>
              </a:rPr>
              <a:t> </a:t>
            </a:r>
            <a:r>
              <a:rPr lang="en-US" sz="1600" b="1" i="0">
                <a:solidFill>
                  <a:schemeClr val="dk1"/>
                </a:solidFill>
                <a:latin typeface="Courier New"/>
                <a:ea typeface="Courier New"/>
                <a:cs typeface="Courier New"/>
                <a:sym typeface="Courier New"/>
              </a:rPr>
              <a:t>for</a:t>
            </a:r>
            <a:r>
              <a:rPr lang="en-US" sz="1600" b="0" i="0">
                <a:solidFill>
                  <a:schemeClr val="dk1"/>
                </a:solidFill>
                <a:latin typeface="Courier New"/>
                <a:ea typeface="Courier New"/>
                <a:cs typeface="Courier New"/>
                <a:sym typeface="Courier New"/>
              </a:rPr>
              <a:t> duplicates </a:t>
            </a:r>
            <a:r>
              <a:rPr lang="en-US" sz="1600" b="1" i="0">
                <a:solidFill>
                  <a:schemeClr val="dk1"/>
                </a:solidFill>
                <a:latin typeface="Courier New"/>
                <a:ea typeface="Courier New"/>
                <a:cs typeface="Courier New"/>
                <a:sym typeface="Courier New"/>
              </a:rPr>
              <a:t>in</a:t>
            </a:r>
            <a:r>
              <a:rPr lang="en-US" sz="1600" b="0" i="0">
                <a:solidFill>
                  <a:schemeClr val="dk1"/>
                </a:solidFill>
                <a:latin typeface="Courier New"/>
                <a:ea typeface="Courier New"/>
                <a:cs typeface="Courier New"/>
                <a:sym typeface="Courier New"/>
              </a:rPr>
              <a:t> the list </a:t>
            </a:r>
            <a:r>
              <a:rPr lang="en-US" sz="1600" b="1" i="0">
                <a:solidFill>
                  <a:schemeClr val="dk1"/>
                </a:solidFill>
                <a:latin typeface="Courier New"/>
                <a:ea typeface="Courier New"/>
                <a:cs typeface="Courier New"/>
                <a:sym typeface="Courier New"/>
              </a:rPr>
              <a:t>of</a:t>
            </a:r>
            <a:r>
              <a:rPr lang="en-US" sz="1600" b="0" i="0">
                <a:solidFill>
                  <a:schemeClr val="dk1"/>
                </a:solidFill>
                <a:latin typeface="Courier New"/>
                <a:ea typeface="Courier New"/>
                <a:cs typeface="Courier New"/>
                <a:sym typeface="Courier New"/>
              </a:rPr>
              <a:t> individuals sort uniqueid, stable // sort </a:t>
            </a:r>
            <a:r>
              <a:rPr lang="en-US" sz="1600" b="1" i="0">
                <a:solidFill>
                  <a:schemeClr val="dk1"/>
                </a:solidFill>
                <a:latin typeface="Courier New"/>
                <a:ea typeface="Courier New"/>
                <a:cs typeface="Courier New"/>
                <a:sym typeface="Courier New"/>
              </a:rPr>
              <a:t>on</a:t>
            </a:r>
            <a:r>
              <a:rPr lang="en-US" sz="1600" b="0" i="0">
                <a:solidFill>
                  <a:schemeClr val="dk1"/>
                </a:solidFill>
                <a:latin typeface="Courier New"/>
                <a:ea typeface="Courier New"/>
                <a:cs typeface="Courier New"/>
                <a:sym typeface="Courier New"/>
              </a:rPr>
              <a:t> uniqueid </a:t>
            </a:r>
            <a:r>
              <a:rPr lang="en-US" sz="1600" b="1" i="0">
                <a:solidFill>
                  <a:schemeClr val="dk1"/>
                </a:solidFill>
                <a:latin typeface="Courier New"/>
                <a:ea typeface="Courier New"/>
                <a:cs typeface="Courier New"/>
                <a:sym typeface="Courier New"/>
              </a:rPr>
              <a:t>for</a:t>
            </a:r>
            <a:r>
              <a:rPr lang="en-US" sz="1600" b="0" i="0">
                <a:solidFill>
                  <a:schemeClr val="dk1"/>
                </a:solidFill>
                <a:latin typeface="Courier New"/>
                <a:ea typeface="Courier New"/>
                <a:cs typeface="Courier New"/>
                <a:sym typeface="Courier New"/>
              </a:rPr>
              <a:t> replicability </a:t>
            </a:r>
            <a:r>
              <a:rPr lang="en-US" sz="1600" b="1" i="0">
                <a:solidFill>
                  <a:schemeClr val="dk1"/>
                </a:solidFill>
                <a:latin typeface="Courier New"/>
                <a:ea typeface="Courier New"/>
                <a:cs typeface="Courier New"/>
                <a:sym typeface="Courier New"/>
              </a:rPr>
              <a:t>set</a:t>
            </a:r>
            <a:r>
              <a:rPr lang="en-US" sz="1600" b="0" i="0">
                <a:solidFill>
                  <a:schemeClr val="dk1"/>
                </a:solidFill>
                <a:latin typeface="Courier New"/>
                <a:ea typeface="Courier New"/>
                <a:cs typeface="Courier New"/>
                <a:sym typeface="Courier New"/>
              </a:rPr>
              <a:t> seed 20200520 </a:t>
            </a:r>
            <a:endParaRPr/>
          </a:p>
        </p:txBody>
      </p:sp>
      <p:sp>
        <p:nvSpPr>
          <p:cNvPr id="294" name="Google Shape;294;p31"/>
          <p:cNvSpPr txBox="1"/>
          <p:nvPr/>
        </p:nvSpPr>
        <p:spPr>
          <a:xfrm>
            <a:off x="6251448" y="1076679"/>
            <a:ext cx="5500285" cy="4467580"/>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 generate a random (pseudo-random) variable consisting </a:t>
            </a:r>
            <a:r>
              <a:rPr lang="en-US" sz="1600" b="1" i="0" u="none" strike="noStrike" cap="none">
                <a:solidFill>
                  <a:srgbClr val="0000FF"/>
                </a:solidFill>
                <a:latin typeface="Courier New"/>
                <a:ea typeface="Courier New"/>
                <a:cs typeface="Courier New"/>
                <a:sym typeface="Courier New"/>
              </a:rPr>
              <a:t>of</a:t>
            </a:r>
            <a:r>
              <a:rPr lang="en-US" sz="1600" b="0" i="0" u="none" strike="noStrike" cap="none">
                <a:solidFill>
                  <a:srgbClr val="000000"/>
                </a:solidFill>
                <a:latin typeface="Courier New"/>
                <a:ea typeface="Courier New"/>
                <a:cs typeface="Courier New"/>
                <a:sym typeface="Courier New"/>
              </a:rPr>
              <a:t> draws </a:t>
            </a:r>
            <a:r>
              <a:rPr lang="en-US" sz="1600" b="1" i="0" u="none" strike="noStrike" cap="none">
                <a:solidFill>
                  <a:srgbClr val="0000FF"/>
                </a:solidFill>
                <a:latin typeface="Courier New"/>
                <a:ea typeface="Courier New"/>
                <a:cs typeface="Courier New"/>
                <a:sym typeface="Courier New"/>
              </a:rPr>
              <a:t>from</a:t>
            </a:r>
            <a:r>
              <a:rPr lang="en-US" sz="1600" b="0" i="0" u="none" strike="noStrike" cap="none">
                <a:solidFill>
                  <a:srgbClr val="000000"/>
                </a:solidFill>
                <a:latin typeface="Courier New"/>
                <a:ea typeface="Courier New"/>
                <a:cs typeface="Courier New"/>
                <a:sym typeface="Courier New"/>
              </a:rPr>
              <a:t> the uniform distribution */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generate random = runiform()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bysort stratum: egen temp = rank(random), </a:t>
            </a:r>
            <a:r>
              <a:rPr lang="en-US" sz="1600" b="1" i="0" u="none" strike="noStrike" cap="none">
                <a:solidFill>
                  <a:srgbClr val="0000FF"/>
                </a:solidFill>
                <a:latin typeface="Courier New"/>
                <a:ea typeface="Courier New"/>
                <a:cs typeface="Courier New"/>
                <a:sym typeface="Courier New"/>
              </a:rPr>
              <a:t>unique</a:t>
            </a:r>
            <a:r>
              <a:rPr lang="en-US" sz="1600" b="0" i="0" u="none" strike="noStrike" cap="none">
                <a:solidFill>
                  <a:srgbClr val="000000"/>
                </a:solidFill>
                <a:latin typeface="Courier New"/>
                <a:ea typeface="Courier New"/>
                <a:cs typeface="Courier New"/>
                <a:sym typeface="Courier New"/>
              </a:rPr>
              <a:t>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bysort stratum: gen </a:t>
            </a:r>
            <a:r>
              <a:rPr lang="en-US" sz="1600" b="1" i="0" u="none" strike="noStrike" cap="none">
                <a:solidFill>
                  <a:srgbClr val="0000FF"/>
                </a:solidFill>
                <a:latin typeface="Courier New"/>
                <a:ea typeface="Courier New"/>
                <a:cs typeface="Courier New"/>
                <a:sym typeface="Courier New"/>
              </a:rPr>
              <a:t>size</a:t>
            </a:r>
            <a:r>
              <a:rPr lang="en-US" sz="1600" b="0" i="0" u="none" strike="noStrike" cap="none">
                <a:solidFill>
                  <a:srgbClr val="000000"/>
                </a:solidFill>
                <a:latin typeface="Courier New"/>
                <a:ea typeface="Courier New"/>
                <a:cs typeface="Courier New"/>
                <a:sym typeface="Courier New"/>
              </a:rPr>
              <a:t>=_N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endParaRPr sz="1600" b="0" i="0" u="none" strike="noStrike" cap="none">
              <a:solidFill>
                <a:srgbClr val="000000"/>
              </a:solidFill>
              <a:latin typeface="Courier New"/>
              <a:ea typeface="Courier New"/>
              <a:cs typeface="Courier New"/>
              <a:sym typeface="Courier New"/>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 assign treatments </a:t>
            </a:r>
            <a:r>
              <a:rPr lang="en-US" sz="1600" b="1" i="0" u="none" strike="noStrike" cap="none">
                <a:solidFill>
                  <a:srgbClr val="0000FF"/>
                </a:solidFill>
                <a:latin typeface="Courier New"/>
                <a:ea typeface="Courier New"/>
                <a:cs typeface="Courier New"/>
                <a:sym typeface="Courier New"/>
              </a:rPr>
              <a:t>to</a:t>
            </a:r>
            <a:r>
              <a:rPr lang="en-US" sz="1600" b="0" i="0" u="none" strike="noStrike" cap="none">
                <a:solidFill>
                  <a:srgbClr val="000000"/>
                </a:solidFill>
                <a:latin typeface="Courier New"/>
                <a:ea typeface="Courier New"/>
                <a:cs typeface="Courier New"/>
                <a:sym typeface="Courier New"/>
              </a:rPr>
              <a:t> observations that fit evenly </a:t>
            </a:r>
            <a:r>
              <a:rPr lang="en-US" sz="1600" b="1" i="0" u="none" strike="noStrike" cap="none">
                <a:solidFill>
                  <a:srgbClr val="0000FF"/>
                </a:solidFill>
                <a:latin typeface="Courier New"/>
                <a:ea typeface="Courier New"/>
                <a:cs typeface="Courier New"/>
                <a:sym typeface="Courier New"/>
              </a:rPr>
              <a:t>into</a:t>
            </a:r>
            <a:r>
              <a:rPr lang="en-US" sz="1600" b="0" i="0" u="none" strike="noStrike" cap="none">
                <a:solidFill>
                  <a:srgbClr val="000000"/>
                </a:solidFill>
                <a:latin typeface="Courier New"/>
                <a:ea typeface="Courier New"/>
                <a:cs typeface="Courier New"/>
                <a:sym typeface="Courier New"/>
              </a:rPr>
              <a:t> treatment ratios: gen treatment = temp&gt;</a:t>
            </a:r>
            <a:r>
              <a:rPr lang="en-US" sz="1600" b="1" i="0" u="none" strike="noStrike" cap="none">
                <a:solidFill>
                  <a:srgbClr val="0000FF"/>
                </a:solidFill>
                <a:latin typeface="Courier New"/>
                <a:ea typeface="Courier New"/>
                <a:cs typeface="Courier New"/>
                <a:sym typeface="Courier New"/>
              </a:rPr>
              <a:t>size</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2</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.5</a:t>
            </a:r>
            <a:r>
              <a:rPr lang="en-US" sz="1600" b="0" i="0" u="none" strike="noStrike" cap="none">
                <a:solidFill>
                  <a:srgbClr val="000000"/>
                </a:solidFill>
                <a:latin typeface="Courier New"/>
                <a:ea typeface="Courier New"/>
                <a:cs typeface="Courier New"/>
                <a:sym typeface="Courier New"/>
              </a:rPr>
              <a:t> </a:t>
            </a: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360"/>
              </a:spcBef>
              <a:spcAft>
                <a:spcPts val="0"/>
              </a:spcAft>
              <a:buClr>
                <a:schemeClr val="dk1"/>
              </a:buClr>
              <a:buSzPts val="1800"/>
              <a:buFont typeface="Arial"/>
              <a:buNone/>
            </a:pPr>
            <a:endParaRPr sz="1600" b="0" i="0" u="none" strike="noStrike" cap="none">
              <a:solidFill>
                <a:srgbClr val="000000"/>
              </a:solidFill>
              <a:latin typeface="Courier New"/>
              <a:ea typeface="Courier New"/>
              <a:cs typeface="Courier New"/>
              <a:sym typeface="Courier New"/>
            </a:endParaRPr>
          </a:p>
          <a:p>
            <a:pPr marL="114300" marR="0" lvl="0" indent="0" algn="l" rtl="0">
              <a:lnSpc>
                <a:spcPct val="100000"/>
              </a:lnSpc>
              <a:spcBef>
                <a:spcPts val="360"/>
              </a:spcBef>
              <a:spcAft>
                <a:spcPts val="0"/>
              </a:spcAft>
              <a:buClr>
                <a:schemeClr val="dk1"/>
              </a:buClr>
              <a:buSzPts val="1800"/>
              <a:buFont typeface="Arial"/>
              <a:buNone/>
            </a:pPr>
            <a:r>
              <a:rPr lang="en-US" sz="1600" b="0" i="0" u="none" strike="noStrike" cap="none">
                <a:solidFill>
                  <a:srgbClr val="000000"/>
                </a:solidFill>
                <a:latin typeface="Courier New"/>
                <a:ea typeface="Courier New"/>
                <a:cs typeface="Courier New"/>
                <a:sym typeface="Courier New"/>
              </a:rPr>
              <a:t>* randomly assign the misfit: </a:t>
            </a:r>
            <a:r>
              <a:rPr lang="en-US" sz="1600" b="1" i="0" u="none" strike="noStrike" cap="none">
                <a:solidFill>
                  <a:srgbClr val="0000FF"/>
                </a:solidFill>
                <a:latin typeface="Courier New"/>
                <a:ea typeface="Courier New"/>
                <a:cs typeface="Courier New"/>
                <a:sym typeface="Courier New"/>
              </a:rPr>
              <a:t>replace</a:t>
            </a:r>
            <a:r>
              <a:rPr lang="en-US" sz="1600" b="0" i="0" u="none" strike="noStrike" cap="none">
                <a:solidFill>
                  <a:srgbClr val="000000"/>
                </a:solidFill>
                <a:latin typeface="Courier New"/>
                <a:ea typeface="Courier New"/>
                <a:cs typeface="Courier New"/>
                <a:sym typeface="Courier New"/>
              </a:rPr>
              <a:t> treatment = round(random) </a:t>
            </a:r>
            <a:r>
              <a:rPr lang="en-US" sz="1600" b="1" i="0" u="none" strike="noStrike" cap="none">
                <a:solidFill>
                  <a:srgbClr val="0000FF"/>
                </a:solidFill>
                <a:latin typeface="Courier New"/>
                <a:ea typeface="Courier New"/>
                <a:cs typeface="Courier New"/>
                <a:sym typeface="Courier New"/>
              </a:rPr>
              <a:t>if</a:t>
            </a:r>
            <a:r>
              <a:rPr lang="en-US" sz="1600" b="0" i="0" u="none" strike="noStrike" cap="none">
                <a:solidFill>
                  <a:srgbClr val="000000"/>
                </a:solidFill>
                <a:latin typeface="Courier New"/>
                <a:ea typeface="Courier New"/>
                <a:cs typeface="Courier New"/>
                <a:sym typeface="Courier New"/>
              </a:rPr>
              <a:t> temp==</a:t>
            </a:r>
            <a:r>
              <a:rPr lang="en-US" sz="1600" b="1" i="0" u="none" strike="noStrike" cap="none">
                <a:solidFill>
                  <a:srgbClr val="0000FF"/>
                </a:solidFill>
                <a:latin typeface="Courier New"/>
                <a:ea typeface="Courier New"/>
                <a:cs typeface="Courier New"/>
                <a:sym typeface="Courier New"/>
              </a:rPr>
              <a:t>size</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2</a:t>
            </a:r>
            <a:r>
              <a:rPr lang="en-US" sz="1600" b="0" i="0" u="none" strike="noStrike" cap="none">
                <a:solidFill>
                  <a:srgbClr val="000000"/>
                </a:solidFill>
                <a:latin typeface="Courier New"/>
                <a:ea typeface="Courier New"/>
                <a:cs typeface="Courier New"/>
                <a:sym typeface="Courier New"/>
              </a:rPr>
              <a:t>+</a:t>
            </a:r>
            <a:r>
              <a:rPr lang="en-US" sz="1600" b="0" i="0" u="none" strike="noStrike" cap="none">
                <a:solidFill>
                  <a:srgbClr val="009999"/>
                </a:solidFill>
                <a:latin typeface="Courier New"/>
                <a:ea typeface="Courier New"/>
                <a:cs typeface="Courier New"/>
                <a:sym typeface="Courier New"/>
              </a:rPr>
              <a:t>.5</a:t>
            </a:r>
            <a:endParaRPr sz="1600" b="0" i="0" u="none" strike="noStrike" cap="none">
              <a:solidFill>
                <a:schemeClr val="dk1"/>
              </a:solidFill>
              <a:latin typeface="Arial"/>
              <a:ea typeface="Arial"/>
              <a:cs typeface="Arial"/>
              <a:sym typeface="Arial"/>
            </a:endParaRPr>
          </a:p>
        </p:txBody>
      </p:sp>
      <p:sp>
        <p:nvSpPr>
          <p:cNvPr id="295" name="Google Shape;295;p31"/>
          <p:cNvSpPr txBox="1"/>
          <p:nvPr/>
        </p:nvSpPr>
        <p:spPr>
          <a:xfrm>
            <a:off x="749300" y="5363614"/>
            <a:ext cx="101727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 procedure for assigning the misfits becomes increasingly tedious as the number of strata and treatments (and, hence, potential number of misfits) grow, or as treatment allocations change.</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8"/>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Sample Stata code: stratified sampling (from JPAL website) </a:t>
            </a:r>
            <a:endParaRPr/>
          </a:p>
        </p:txBody>
      </p:sp>
      <p:sp>
        <p:nvSpPr>
          <p:cNvPr id="347" name="Google Shape;347;p48"/>
          <p:cNvSpPr txBox="1">
            <a:spLocks noGrp="1"/>
          </p:cNvSpPr>
          <p:nvPr>
            <p:ph type="body" idx="1"/>
          </p:nvPr>
        </p:nvSpPr>
        <p:spPr>
          <a:xfrm>
            <a:off x="612648" y="1228334"/>
            <a:ext cx="10972800" cy="4458446"/>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b="1"/>
              <a:t>Proportionate stratification</a:t>
            </a:r>
            <a:endParaRPr/>
          </a:p>
          <a:p>
            <a:pPr marL="114300" lvl="0" indent="0" algn="l" rtl="0">
              <a:lnSpc>
                <a:spcPct val="100000"/>
              </a:lnSpc>
              <a:spcBef>
                <a:spcPts val="360"/>
              </a:spcBef>
              <a:spcAft>
                <a:spcPts val="0"/>
              </a:spcAft>
              <a:buSzPts val="1800"/>
              <a:buNone/>
            </a:pPr>
            <a:endParaRPr b="1"/>
          </a:p>
          <a:p>
            <a:pPr marL="457200" lvl="0" indent="-342900" algn="l" rtl="0">
              <a:lnSpc>
                <a:spcPct val="100000"/>
              </a:lnSpc>
              <a:spcBef>
                <a:spcPts val="360"/>
              </a:spcBef>
              <a:spcAft>
                <a:spcPts val="0"/>
              </a:spcAft>
              <a:buClr>
                <a:schemeClr val="dk1"/>
              </a:buClr>
              <a:buSzPts val="1800"/>
              <a:buChar char="•"/>
            </a:pPr>
            <a:r>
              <a:rPr lang="en-US"/>
              <a:t>The share of each stratum in the sample is proportionate, ensuring that the sample is representative of the overall population and especially small groups are not undersampled.</a:t>
            </a:r>
            <a:endParaRPr/>
          </a:p>
          <a:p>
            <a:pPr marL="457200" lvl="0" indent="-342900" algn="l" rtl="0">
              <a:lnSpc>
                <a:spcPct val="100000"/>
              </a:lnSpc>
              <a:spcBef>
                <a:spcPts val="360"/>
              </a:spcBef>
              <a:spcAft>
                <a:spcPts val="0"/>
              </a:spcAft>
              <a:buClr>
                <a:schemeClr val="dk1"/>
              </a:buClr>
              <a:buSzPts val="1800"/>
              <a:buChar char="•"/>
            </a:pPr>
            <a:r>
              <a:rPr lang="en-US"/>
              <a:t>For example, if widowed households comprise 5% of the population, then they comprise 5% of the sample. </a:t>
            </a:r>
            <a:endParaRPr/>
          </a:p>
          <a:p>
            <a:pPr marL="457200" lvl="0" indent="-342900" algn="l" rtl="0">
              <a:lnSpc>
                <a:spcPct val="100000"/>
              </a:lnSpc>
              <a:spcBef>
                <a:spcPts val="360"/>
              </a:spcBef>
              <a:spcAft>
                <a:spcPts val="0"/>
              </a:spcAft>
              <a:buClr>
                <a:schemeClr val="dk1"/>
              </a:buClr>
              <a:buSzPts val="1800"/>
              <a:buChar char="•"/>
            </a:pPr>
            <a:r>
              <a:rPr lang="en-US"/>
              <a:t>In Stata, this can be done as follows:</a:t>
            </a:r>
            <a:endParaRPr/>
          </a:p>
          <a:p>
            <a:pPr marL="457200" lvl="0" indent="-228600" algn="l" rtl="0">
              <a:lnSpc>
                <a:spcPct val="100000"/>
              </a:lnSpc>
              <a:spcBef>
                <a:spcPts val="360"/>
              </a:spcBef>
              <a:spcAft>
                <a:spcPts val="0"/>
              </a:spcAft>
              <a:buClr>
                <a:schemeClr val="dk1"/>
              </a:buClr>
              <a:buSzPts val="1800"/>
              <a:buNone/>
            </a:pPr>
            <a:endParaRPr b="1"/>
          </a:p>
          <a:p>
            <a:pPr marL="571500" lvl="1"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by stratum: sample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a:t>
            </a:r>
            <a:endParaRPr>
              <a:solidFill>
                <a:srgbClr val="000000"/>
              </a:solidFill>
              <a:latin typeface="Courier New"/>
              <a:ea typeface="Courier New"/>
              <a:cs typeface="Courier New"/>
              <a:sym typeface="Courier New"/>
            </a:endParaRPr>
          </a:p>
          <a:p>
            <a:pPr marL="571500" lvl="1"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 strata denotes the (categorical) stratifying variable (e.g., widow) </a:t>
            </a:r>
            <a:r>
              <a:rPr lang="en-US" b="1">
                <a:solidFill>
                  <a:srgbClr val="0000FF"/>
                </a:solidFill>
                <a:latin typeface="Courier New"/>
                <a:ea typeface="Courier New"/>
                <a:cs typeface="Courier New"/>
                <a:sym typeface="Courier New"/>
              </a:rPr>
              <a:t>and</a:t>
            </a:r>
            <a:r>
              <a:rPr lang="en-US">
                <a:solidFill>
                  <a:srgbClr val="000000"/>
                </a:solidFill>
                <a:latin typeface="Courier New"/>
                <a:ea typeface="Courier New"/>
                <a:cs typeface="Courier New"/>
                <a:sym typeface="Courier New"/>
              </a:rPr>
              <a:t>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denotes the percent to be sampled within </a:t>
            </a:r>
            <a:r>
              <a:rPr lang="en-US" b="1">
                <a:solidFill>
                  <a:srgbClr val="0000FF"/>
                </a:solidFill>
                <a:latin typeface="Courier New"/>
                <a:ea typeface="Courier New"/>
                <a:cs typeface="Courier New"/>
                <a:sym typeface="Courier New"/>
              </a:rPr>
              <a:t>each</a:t>
            </a:r>
            <a:r>
              <a:rPr lang="en-US">
                <a:solidFill>
                  <a:srgbClr val="000000"/>
                </a:solidFill>
                <a:latin typeface="Courier New"/>
                <a:ea typeface="Courier New"/>
                <a:cs typeface="Courier New"/>
                <a:sym typeface="Courier New"/>
              </a:rPr>
              <a:t> stratum. </a:t>
            </a:r>
            <a:r>
              <a:rPr lang="en-US">
                <a:solidFill>
                  <a:srgbClr val="008080"/>
                </a:solidFill>
                <a:latin typeface="Courier New"/>
                <a:ea typeface="Courier New"/>
                <a:cs typeface="Courier New"/>
                <a:sym typeface="Courier New"/>
              </a:rPr>
              <a:t>*/</a:t>
            </a:r>
            <a:endParaRPr/>
          </a:p>
          <a:p>
            <a:pPr marL="571500" lvl="1" indent="0" algn="l" rtl="0">
              <a:lnSpc>
                <a:spcPct val="100000"/>
              </a:lnSpc>
              <a:spcBef>
                <a:spcPts val="360"/>
              </a:spcBef>
              <a:spcAft>
                <a:spcPts val="0"/>
              </a:spcAft>
              <a:buSzPts val="1800"/>
              <a:buNone/>
            </a:pPr>
            <a:endParaRPr>
              <a:solidFill>
                <a:srgbClr val="008080"/>
              </a:solidFill>
              <a:latin typeface="Courier New"/>
              <a:ea typeface="Courier New"/>
              <a:cs typeface="Courier New"/>
              <a:sym typeface="Courier New"/>
            </a:endParaRPr>
          </a:p>
          <a:p>
            <a:pPr marL="571500" lvl="1"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 * to draw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rather than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from </a:t>
            </a:r>
            <a:r>
              <a:rPr lang="en-US" b="1">
                <a:solidFill>
                  <a:srgbClr val="0000FF"/>
                </a:solidFill>
                <a:latin typeface="Courier New"/>
                <a:ea typeface="Courier New"/>
                <a:cs typeface="Courier New"/>
                <a:sym typeface="Courier New"/>
              </a:rPr>
              <a:t>each</a:t>
            </a:r>
            <a:r>
              <a:rPr lang="en-US">
                <a:solidFill>
                  <a:srgbClr val="000000"/>
                </a:solidFill>
                <a:latin typeface="Courier New"/>
                <a:ea typeface="Courier New"/>
                <a:cs typeface="Courier New"/>
                <a:sym typeface="Courier New"/>
              </a:rPr>
              <a:t> stratum, specify the count option by stratum: sample </a:t>
            </a:r>
            <a:r>
              <a:rPr lang="en-US" b="1">
                <a:solidFill>
                  <a:srgbClr val="0000FF"/>
                </a:solidFill>
                <a:latin typeface="Courier New"/>
                <a:ea typeface="Courier New"/>
                <a:cs typeface="Courier New"/>
                <a:sym typeface="Courier New"/>
              </a:rPr>
              <a:t>x</a:t>
            </a:r>
            <a:r>
              <a:rPr lang="en-US">
                <a:solidFill>
                  <a:srgbClr val="000000"/>
                </a:solidFill>
                <a:latin typeface="Courier New"/>
                <a:ea typeface="Courier New"/>
                <a:cs typeface="Courier New"/>
                <a:sym typeface="Courier New"/>
              </a:rPr>
              <a:t>, count</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9"/>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Sample Stata code: stratified sampling (from JPAL website) </a:t>
            </a:r>
            <a:endParaRPr/>
          </a:p>
        </p:txBody>
      </p:sp>
      <p:sp>
        <p:nvSpPr>
          <p:cNvPr id="354" name="Google Shape;354;p49"/>
          <p:cNvSpPr txBox="1">
            <a:spLocks noGrp="1"/>
          </p:cNvSpPr>
          <p:nvPr>
            <p:ph type="body" idx="1"/>
          </p:nvPr>
        </p:nvSpPr>
        <p:spPr>
          <a:xfrm>
            <a:off x="612648" y="1323848"/>
            <a:ext cx="10972800" cy="4362932"/>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360"/>
              </a:spcBef>
              <a:spcAft>
                <a:spcPts val="0"/>
              </a:spcAft>
              <a:buSzPts val="1800"/>
              <a:buNone/>
            </a:pPr>
            <a:r>
              <a:rPr lang="en-US" b="1"/>
              <a:t>Disproportionate stratification</a:t>
            </a:r>
            <a:endParaRPr b="1"/>
          </a:p>
          <a:p>
            <a:pPr marL="457200" lvl="0" indent="-342900" algn="l" rtl="0">
              <a:lnSpc>
                <a:spcPct val="100000"/>
              </a:lnSpc>
              <a:spcBef>
                <a:spcPts val="360"/>
              </a:spcBef>
              <a:spcAft>
                <a:spcPts val="0"/>
              </a:spcAft>
              <a:buClr>
                <a:schemeClr val="dk1"/>
              </a:buClr>
              <a:buSzPts val="1800"/>
              <a:buChar char="•"/>
            </a:pPr>
            <a:r>
              <a:rPr lang="en-US"/>
              <a:t>The strata sample is not proportionate to the strata population (e.g., widowed HHs comprise only 5% of the population but 20% of the sample). </a:t>
            </a:r>
            <a:endParaRPr/>
          </a:p>
          <a:p>
            <a:pPr marL="457200" lvl="0" indent="-342900" algn="l" rtl="0">
              <a:lnSpc>
                <a:spcPct val="100000"/>
              </a:lnSpc>
              <a:spcBef>
                <a:spcPts val="360"/>
              </a:spcBef>
              <a:spcAft>
                <a:spcPts val="0"/>
              </a:spcAft>
              <a:buClr>
                <a:schemeClr val="dk1"/>
              </a:buClr>
              <a:buSzPts val="1800"/>
              <a:buChar char="•"/>
            </a:pPr>
            <a:r>
              <a:rPr lang="en-US"/>
              <a:t>It is useful when you want to ensure sufficient power to detect heterogeneous treatment effects by stratum.</a:t>
            </a:r>
            <a:endParaRPr/>
          </a:p>
          <a:p>
            <a:pPr marL="457200" lvl="0" indent="-342900" algn="l" rtl="0">
              <a:lnSpc>
                <a:spcPct val="100000"/>
              </a:lnSpc>
              <a:spcBef>
                <a:spcPts val="360"/>
              </a:spcBef>
              <a:spcAft>
                <a:spcPts val="0"/>
              </a:spcAft>
              <a:buClr>
                <a:schemeClr val="dk1"/>
              </a:buClr>
              <a:buSzPts val="1800"/>
              <a:buChar char="•"/>
            </a:pPr>
            <a:r>
              <a:rPr lang="en-US"/>
              <a:t> In Stata, this can be done as follows:</a:t>
            </a:r>
            <a:endParaRPr/>
          </a:p>
          <a:p>
            <a:pPr marL="457200" lvl="0" indent="-228600" algn="l" rtl="0">
              <a:lnSpc>
                <a:spcPct val="100000"/>
              </a:lnSpc>
              <a:spcBef>
                <a:spcPts val="360"/>
              </a:spcBef>
              <a:spcAft>
                <a:spcPts val="0"/>
              </a:spcAft>
              <a:buClr>
                <a:schemeClr val="dk1"/>
              </a:buClr>
              <a:buSzPts val="1800"/>
              <a:buNone/>
            </a:pPr>
            <a:endParaRPr/>
          </a:p>
          <a:p>
            <a:pPr marL="114300" lvl="0"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sample x </a:t>
            </a:r>
            <a:r>
              <a:rPr lang="en-US" b="1">
                <a:solidFill>
                  <a:srgbClr val="0000FF"/>
                </a:solidFill>
                <a:latin typeface="Courier New"/>
                <a:ea typeface="Courier New"/>
                <a:cs typeface="Courier New"/>
                <a:sym typeface="Courier New"/>
              </a:rPr>
              <a:t>if</a:t>
            </a:r>
            <a:r>
              <a:rPr lang="en-US">
                <a:solidFill>
                  <a:srgbClr val="000000"/>
                </a:solidFill>
                <a:latin typeface="Courier New"/>
                <a:ea typeface="Courier New"/>
                <a:cs typeface="Courier New"/>
                <a:sym typeface="Courier New"/>
              </a:rPr>
              <a:t> stratum==</a:t>
            </a:r>
            <a:r>
              <a:rPr lang="en-US">
                <a:solidFill>
                  <a:srgbClr val="009999"/>
                </a:solidFill>
                <a:latin typeface="Courier New"/>
                <a:ea typeface="Courier New"/>
                <a:cs typeface="Courier New"/>
                <a:sym typeface="Courier New"/>
              </a:rPr>
              <a:t>1</a:t>
            </a:r>
            <a:r>
              <a:rPr lang="en-US">
                <a:solidFill>
                  <a:srgbClr val="000000"/>
                </a:solidFill>
                <a:latin typeface="Courier New"/>
                <a:ea typeface="Courier New"/>
                <a:cs typeface="Courier New"/>
                <a:sym typeface="Courier New"/>
              </a:rPr>
              <a:t> </a:t>
            </a:r>
            <a:endParaRPr>
              <a:solidFill>
                <a:srgbClr val="000000"/>
              </a:solidFill>
              <a:latin typeface="Courier New"/>
              <a:ea typeface="Courier New"/>
              <a:cs typeface="Courier New"/>
              <a:sym typeface="Courier New"/>
            </a:endParaRPr>
          </a:p>
          <a:p>
            <a:pPr marL="114300" lvl="0"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sample y </a:t>
            </a:r>
            <a:r>
              <a:rPr lang="en-US" b="1">
                <a:solidFill>
                  <a:srgbClr val="0000FF"/>
                </a:solidFill>
                <a:latin typeface="Courier New"/>
                <a:ea typeface="Courier New"/>
                <a:cs typeface="Courier New"/>
                <a:sym typeface="Courier New"/>
              </a:rPr>
              <a:t>if</a:t>
            </a:r>
            <a:r>
              <a:rPr lang="en-US">
                <a:solidFill>
                  <a:srgbClr val="000000"/>
                </a:solidFill>
                <a:latin typeface="Courier New"/>
                <a:ea typeface="Courier New"/>
                <a:cs typeface="Courier New"/>
                <a:sym typeface="Courier New"/>
              </a:rPr>
              <a:t> stratum==</a:t>
            </a:r>
            <a:r>
              <a:rPr lang="en-US">
                <a:solidFill>
                  <a:srgbClr val="009999"/>
                </a:solidFill>
                <a:latin typeface="Courier New"/>
                <a:ea typeface="Courier New"/>
                <a:cs typeface="Courier New"/>
                <a:sym typeface="Courier New"/>
              </a:rPr>
              <a:t>2</a:t>
            </a:r>
            <a:r>
              <a:rPr lang="en-US">
                <a:solidFill>
                  <a:srgbClr val="000000"/>
                </a:solidFill>
                <a:latin typeface="Courier New"/>
                <a:ea typeface="Courier New"/>
                <a:cs typeface="Courier New"/>
                <a:sym typeface="Courier New"/>
              </a:rPr>
              <a:t> </a:t>
            </a:r>
            <a:endParaRPr>
              <a:solidFill>
                <a:srgbClr val="000000"/>
              </a:solidFill>
              <a:latin typeface="Courier New"/>
              <a:ea typeface="Courier New"/>
              <a:cs typeface="Courier New"/>
              <a:sym typeface="Courier New"/>
            </a:endParaRPr>
          </a:p>
          <a:p>
            <a:pPr marL="114300" lvl="0" indent="0" algn="l" rtl="0">
              <a:lnSpc>
                <a:spcPct val="100000"/>
              </a:lnSpc>
              <a:spcBef>
                <a:spcPts val="360"/>
              </a:spcBef>
              <a:spcAft>
                <a:spcPts val="0"/>
              </a:spcAft>
              <a:buSzPts val="1800"/>
              <a:buNone/>
            </a:pPr>
            <a:endParaRPr>
              <a:solidFill>
                <a:srgbClr val="000000"/>
              </a:solidFill>
              <a:latin typeface="Courier New"/>
              <a:ea typeface="Courier New"/>
              <a:cs typeface="Courier New"/>
              <a:sym typeface="Courier New"/>
            </a:endParaRPr>
          </a:p>
          <a:p>
            <a:pPr marL="114300" lvl="0" indent="0" algn="l" rtl="0">
              <a:lnSpc>
                <a:spcPct val="100000"/>
              </a:lnSpc>
              <a:spcBef>
                <a:spcPts val="360"/>
              </a:spcBef>
              <a:spcAft>
                <a:spcPts val="0"/>
              </a:spcAft>
              <a:buSzPts val="1800"/>
              <a:buNone/>
            </a:pPr>
            <a:r>
              <a:rPr lang="en-US">
                <a:solidFill>
                  <a:srgbClr val="000000"/>
                </a:solidFill>
                <a:latin typeface="Courier New"/>
                <a:ea typeface="Courier New"/>
                <a:cs typeface="Courier New"/>
                <a:sym typeface="Courier New"/>
              </a:rPr>
              <a:t>/* x denotes the fraction of the sample that will be comprised of respondents from stratum 1 and y the fraction of the sample comprised of respondents from stratum </a:t>
            </a:r>
            <a:r>
              <a:rPr lang="en-US">
                <a:solidFill>
                  <a:srgbClr val="009999"/>
                </a:solidFill>
                <a:latin typeface="Courier New"/>
                <a:ea typeface="Courier New"/>
                <a:cs typeface="Courier New"/>
                <a:sym typeface="Courier New"/>
              </a:rPr>
              <a:t>2</a:t>
            </a:r>
            <a:r>
              <a:rPr lang="en-US">
                <a:solidFill>
                  <a:srgbClr val="000000"/>
                </a:solidFill>
                <a:latin typeface="Courier New"/>
                <a:ea typeface="Courier New"/>
                <a:cs typeface="Courier New"/>
                <a:sym typeface="Courier New"/>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Achieving balance through multiple randomizations</a:t>
            </a:r>
            <a:endParaRPr/>
          </a:p>
        </p:txBody>
      </p:sp>
      <p:sp>
        <p:nvSpPr>
          <p:cNvPr id="371" name="Google Shape;371;p46"/>
          <p:cNvSpPr txBox="1">
            <a:spLocks noGrp="1"/>
          </p:cNvSpPr>
          <p:nvPr>
            <p:ph type="body" idx="1"/>
          </p:nvPr>
        </p:nvSpPr>
        <p:spPr>
          <a:xfrm>
            <a:off x="612648" y="1704620"/>
            <a:ext cx="10972800" cy="3982160"/>
          </a:xfrm>
          <a:prstGeom prst="rect">
            <a:avLst/>
          </a:prstGeom>
          <a:noFill/>
          <a:ln>
            <a:noFill/>
          </a:ln>
        </p:spPr>
        <p:txBody>
          <a:bodyPr spcFirstLastPara="1" wrap="square" lIns="91425" tIns="45700" rIns="91425" bIns="45700" anchor="t" anchorCtr="0">
            <a:noAutofit/>
          </a:bodyPr>
          <a:lstStyle/>
          <a:p>
            <a:pPr marL="514350" indent="-285750"/>
            <a:r>
              <a:rPr lang="en-US" dirty="0"/>
              <a:t>It used to be common to achieve balance by running multiple randomizations and then choosing randomly from those allocations that achieve balance</a:t>
            </a:r>
          </a:p>
          <a:p>
            <a:pPr marL="228600" indent="0">
              <a:buNone/>
            </a:pPr>
            <a:endParaRPr lang="en-US" sz="600" dirty="0"/>
          </a:p>
          <a:p>
            <a:pPr marL="514350" indent="-285750"/>
            <a:r>
              <a:rPr lang="en-US" dirty="0"/>
              <a:t>However, using this approach imposes constraints on the data that we might not be aware we are imposing</a:t>
            </a:r>
          </a:p>
          <a:p>
            <a:pPr marL="514350" indent="-285750"/>
            <a:endParaRPr lang="en-US" sz="600" dirty="0"/>
          </a:p>
          <a:p>
            <a:pPr marL="514350" indent="-285750"/>
            <a:r>
              <a:rPr lang="en-US" dirty="0"/>
              <a:t>When we use stratification we know exactly what constraints we are imposing (</a:t>
            </a:r>
            <a:r>
              <a:rPr lang="en-US" dirty="0" err="1"/>
              <a:t>eg</a:t>
            </a:r>
            <a:r>
              <a:rPr lang="en-US" dirty="0"/>
              <a:t> if we stratify by gender and have equal allocation ratios we are imposing the constraint that precisely half of men are in treatment and half in control) </a:t>
            </a:r>
          </a:p>
          <a:p>
            <a:pPr marL="971550" lvl="1" indent="-285750"/>
            <a:r>
              <a:rPr lang="en-US" dirty="0"/>
              <a:t>We know how to account for this in stratification</a:t>
            </a:r>
          </a:p>
          <a:p>
            <a:pPr marL="685800" lvl="1" indent="0">
              <a:buNone/>
            </a:pPr>
            <a:endParaRPr lang="en-US" sz="600" dirty="0"/>
          </a:p>
          <a:p>
            <a:pPr marL="514350" indent="-285750"/>
            <a:r>
              <a:rPr lang="en-US" dirty="0"/>
              <a:t>Preferable to use stratification than rerandomization to achieve balance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08BF-707C-4C0F-B4EF-2D2D177F8D88}"/>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214E3D90-AFBD-4C1E-AAFC-8EC39F9E3B83}"/>
              </a:ext>
            </a:extLst>
          </p:cNvPr>
          <p:cNvSpPr>
            <a:spLocks noGrp="1"/>
          </p:cNvSpPr>
          <p:nvPr>
            <p:ph type="body" idx="1"/>
          </p:nvPr>
        </p:nvSpPr>
        <p:spPr/>
        <p:txBody>
          <a:bodyPr/>
          <a:lstStyle/>
          <a:p>
            <a:r>
              <a:rPr lang="en-US" dirty="0"/>
              <a:t>Random allocation needs a sample frame (or eligibility criteria), a device, and an allocation ratio</a:t>
            </a:r>
          </a:p>
          <a:p>
            <a:endParaRPr lang="en-US" sz="600" dirty="0"/>
          </a:p>
          <a:p>
            <a:r>
              <a:rPr lang="en-US" dirty="0"/>
              <a:t>It may take time and effort to get a good sample frame.</a:t>
            </a:r>
          </a:p>
          <a:p>
            <a:endParaRPr lang="en-US" sz="600" dirty="0"/>
          </a:p>
          <a:p>
            <a:r>
              <a:rPr lang="en-US" dirty="0"/>
              <a:t>Unless there are strong reasons against, office-based randomization using statistical software is preferable, because we can stratify and replicate what we have done (prove we randomized)</a:t>
            </a:r>
          </a:p>
          <a:p>
            <a:pPr marL="114300" indent="0">
              <a:buNone/>
            </a:pPr>
            <a:endParaRPr lang="en-US" sz="600" dirty="0"/>
          </a:p>
          <a:p>
            <a:r>
              <a:rPr lang="en-US" dirty="0"/>
              <a:t>Stratification (on variables correlated with our outcome) is nearly always a good idea, even though it means adding control variables (for each strata) to our analysis, because strata help achieve balance and dummies for strata usually soak up variance.</a:t>
            </a:r>
          </a:p>
          <a:p>
            <a:endParaRPr lang="en-US" sz="600" dirty="0"/>
          </a:p>
          <a:p>
            <a:r>
              <a:rPr lang="en-US" dirty="0"/>
              <a:t>Stratification by units that may face common shocks (</a:t>
            </a:r>
            <a:r>
              <a:rPr lang="en-US" dirty="0" err="1"/>
              <a:t>eg</a:t>
            </a:r>
            <a:r>
              <a:rPr lang="en-US" dirty="0"/>
              <a:t> district) is useful to help ensure shocks are spread evenly across treatment and control</a:t>
            </a:r>
          </a:p>
          <a:p>
            <a:endParaRPr lang="en-US" dirty="0"/>
          </a:p>
        </p:txBody>
      </p:sp>
    </p:spTree>
    <p:extLst>
      <p:ext uri="{BB962C8B-B14F-4D97-AF65-F5344CB8AC3E}">
        <p14:creationId xmlns:p14="http://schemas.microsoft.com/office/powerpoint/2010/main" val="209713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073" y="384464"/>
            <a:ext cx="9136586"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562600" y="18288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82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79">
            <a:extLst>
              <a:ext uri="{FF2B5EF4-FFF2-40B4-BE49-F238E27FC236}">
                <a16:creationId xmlns:a16="http://schemas.microsoft.com/office/drawing/2014/main" id="{80090CC4-0EC3-45CD-B25A-B22AA2F59F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799" y="172073"/>
            <a:ext cx="10289309" cy="575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36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200"/>
              <a:t>Outline</a:t>
            </a:r>
            <a:endParaRPr/>
          </a:p>
        </p:txBody>
      </p:sp>
      <p:sp>
        <p:nvSpPr>
          <p:cNvPr id="143" name="Google Shape;143;p24"/>
          <p:cNvSpPr txBox="1">
            <a:spLocks noGrp="1"/>
          </p:cNvSpPr>
          <p:nvPr>
            <p:ph type="body" idx="1"/>
          </p:nvPr>
        </p:nvSpPr>
        <p:spPr>
          <a:xfrm>
            <a:off x="496389" y="1271451"/>
            <a:ext cx="11089059" cy="4641669"/>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sz="2800"/>
              <a:t>Ingredients needed for randomization:</a:t>
            </a:r>
            <a:endParaRPr sz="2800"/>
          </a:p>
          <a:p>
            <a:pPr marL="914400" lvl="1" indent="-342900" algn="l" rtl="0">
              <a:lnSpc>
                <a:spcPct val="100000"/>
              </a:lnSpc>
              <a:spcBef>
                <a:spcPts val="360"/>
              </a:spcBef>
              <a:spcAft>
                <a:spcPts val="0"/>
              </a:spcAft>
              <a:buClr>
                <a:schemeClr val="dk1"/>
              </a:buClr>
              <a:buSzPts val="1800"/>
              <a:buChar char="–"/>
            </a:pPr>
            <a:r>
              <a:rPr lang="en-US" sz="2800"/>
              <a:t>a sample frame</a:t>
            </a:r>
            <a:endParaRPr sz="2800"/>
          </a:p>
          <a:p>
            <a:pPr marL="914400" lvl="1" indent="-342900" algn="l" rtl="0">
              <a:lnSpc>
                <a:spcPct val="100000"/>
              </a:lnSpc>
              <a:spcBef>
                <a:spcPts val="360"/>
              </a:spcBef>
              <a:spcAft>
                <a:spcPts val="0"/>
              </a:spcAft>
              <a:buClr>
                <a:schemeClr val="dk1"/>
              </a:buClr>
              <a:buSzPts val="1800"/>
              <a:buChar char="–"/>
            </a:pPr>
            <a:r>
              <a:rPr lang="en-US" sz="2800"/>
              <a:t>allocation ratio</a:t>
            </a:r>
            <a:endParaRPr sz="2800"/>
          </a:p>
          <a:p>
            <a:pPr marL="914400" lvl="1" indent="-342900" algn="l" rtl="0">
              <a:lnSpc>
                <a:spcPct val="100000"/>
              </a:lnSpc>
              <a:spcBef>
                <a:spcPts val="360"/>
              </a:spcBef>
              <a:spcAft>
                <a:spcPts val="0"/>
              </a:spcAft>
              <a:buClr>
                <a:schemeClr val="dk1"/>
              </a:buClr>
              <a:buSzPts val="1800"/>
              <a:buChar char="–"/>
            </a:pPr>
            <a:r>
              <a:rPr lang="en-US" sz="2800"/>
              <a:t>device for creating random number</a:t>
            </a:r>
            <a:endParaRPr sz="2800"/>
          </a:p>
          <a:p>
            <a:pPr marL="1371600" lvl="2" indent="-342900" algn="l" rtl="0">
              <a:lnSpc>
                <a:spcPct val="100000"/>
              </a:lnSpc>
              <a:spcBef>
                <a:spcPts val="360"/>
              </a:spcBef>
              <a:spcAft>
                <a:spcPts val="0"/>
              </a:spcAft>
              <a:buClr>
                <a:schemeClr val="dk1"/>
              </a:buClr>
              <a:buSzPts val="1800"/>
              <a:buChar char="•"/>
            </a:pPr>
            <a:r>
              <a:rPr lang="en-US" sz="2800"/>
              <a:t>public or private</a:t>
            </a:r>
            <a:endParaRPr sz="2800"/>
          </a:p>
          <a:p>
            <a:pPr marL="1371600" lvl="2" indent="-342900" algn="l" rtl="0">
              <a:lnSpc>
                <a:spcPct val="100000"/>
              </a:lnSpc>
              <a:spcBef>
                <a:spcPts val="360"/>
              </a:spcBef>
              <a:spcAft>
                <a:spcPts val="0"/>
              </a:spcAft>
              <a:buClr>
                <a:schemeClr val="dk1"/>
              </a:buClr>
              <a:buSzPts val="1800"/>
              <a:buChar char="•"/>
            </a:pPr>
            <a:r>
              <a:rPr lang="en-US" sz="2800"/>
              <a:t>replicable code (if doing by computer)</a:t>
            </a:r>
            <a:endParaRPr sz="2800"/>
          </a:p>
          <a:p>
            <a:pPr marL="0" lvl="0" indent="0" algn="l" rtl="0">
              <a:lnSpc>
                <a:spcPct val="100000"/>
              </a:lnSpc>
              <a:spcBef>
                <a:spcPts val="360"/>
              </a:spcBef>
              <a:spcAft>
                <a:spcPts val="0"/>
              </a:spcAft>
              <a:buSzPts val="1800"/>
              <a:buNone/>
            </a:pPr>
            <a:endParaRPr sz="600"/>
          </a:p>
          <a:p>
            <a:pPr marL="914400" lvl="1" indent="-406400" algn="l" rtl="0">
              <a:lnSpc>
                <a:spcPct val="100000"/>
              </a:lnSpc>
              <a:spcBef>
                <a:spcPts val="360"/>
              </a:spcBef>
              <a:spcAft>
                <a:spcPts val="0"/>
              </a:spcAft>
              <a:buSzPts val="2800"/>
              <a:buChar char="–"/>
            </a:pPr>
            <a:r>
              <a:rPr lang="en-US" sz="2800"/>
              <a:t>stratification plan</a:t>
            </a:r>
            <a:endParaRPr sz="2800"/>
          </a:p>
          <a:p>
            <a:pPr marL="457200" lvl="0" indent="-228600" algn="l" rtl="0">
              <a:lnSpc>
                <a:spcPct val="100000"/>
              </a:lnSpc>
              <a:spcBef>
                <a:spcPts val="360"/>
              </a:spcBef>
              <a:spcAft>
                <a:spcPts val="0"/>
              </a:spcAft>
              <a:buClr>
                <a:schemeClr val="dk1"/>
              </a:buClr>
              <a:buSzPts val="1800"/>
              <a:buNone/>
            </a:pPr>
            <a:endParaRPr sz="2800"/>
          </a:p>
          <a:p>
            <a:pPr marL="457200" lvl="0" indent="-228600" algn="l" rtl="0">
              <a:lnSpc>
                <a:spcPct val="100000"/>
              </a:lnSpc>
              <a:spcBef>
                <a:spcPts val="360"/>
              </a:spcBef>
              <a:spcAft>
                <a:spcPts val="0"/>
              </a:spcAft>
              <a:buClr>
                <a:schemeClr val="dk1"/>
              </a:buClr>
              <a:buSzPts val="1800"/>
              <a:buNone/>
            </a:pPr>
            <a:endParaRPr sz="2800"/>
          </a:p>
          <a:p>
            <a:pPr marL="914400" lvl="1" indent="-228600" algn="l" rtl="0">
              <a:lnSpc>
                <a:spcPct val="100000"/>
              </a:lnSpc>
              <a:spcBef>
                <a:spcPts val="360"/>
              </a:spcBef>
              <a:spcAft>
                <a:spcPts val="0"/>
              </a:spcAft>
              <a:buSzPts val="1800"/>
              <a:buNone/>
            </a:pPr>
            <a:endParaRPr sz="2800"/>
          </a:p>
          <a:p>
            <a:pPr marL="457200" lvl="0" indent="-228600" algn="l" rtl="0">
              <a:lnSpc>
                <a:spcPct val="100000"/>
              </a:lnSpc>
              <a:spcBef>
                <a:spcPts val="360"/>
              </a:spcBef>
              <a:spcAft>
                <a:spcPts val="0"/>
              </a:spcAft>
              <a:buClr>
                <a:schemeClr val="dk1"/>
              </a:buClr>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Sample frame</a:t>
            </a:r>
            <a:endParaRPr/>
          </a:p>
        </p:txBody>
      </p:sp>
      <p:sp>
        <p:nvSpPr>
          <p:cNvPr id="149" name="Google Shape;149;p25"/>
          <p:cNvSpPr txBox="1">
            <a:spLocks noGrp="1"/>
          </p:cNvSpPr>
          <p:nvPr>
            <p:ph type="body" idx="1"/>
          </p:nvPr>
        </p:nvSpPr>
        <p:spPr>
          <a:xfrm>
            <a:off x="609600" y="1298583"/>
            <a:ext cx="10972800" cy="398216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360"/>
              </a:spcBef>
              <a:spcAft>
                <a:spcPts val="0"/>
              </a:spcAft>
              <a:buClr>
                <a:schemeClr val="dk1"/>
              </a:buClr>
              <a:buSzPts val="2000"/>
              <a:buChar char="•"/>
            </a:pPr>
            <a:r>
              <a:rPr lang="en-US" sz="2000"/>
              <a:t>A sample frame is a comprehensive list of units from which we can randomize. </a:t>
            </a:r>
            <a:endParaRPr sz="2000"/>
          </a:p>
          <a:p>
            <a:pPr marL="457200" lvl="0" indent="0" algn="l" rtl="0">
              <a:lnSpc>
                <a:spcPct val="100000"/>
              </a:lnSpc>
              <a:spcBef>
                <a:spcPts val="360"/>
              </a:spcBef>
              <a:spcAft>
                <a:spcPts val="0"/>
              </a:spcAft>
              <a:buSzPts val="1800"/>
              <a:buNone/>
            </a:pPr>
            <a:endParaRPr sz="2000"/>
          </a:p>
          <a:p>
            <a:pPr marL="457200" lvl="0" indent="-355600" algn="l" rtl="0">
              <a:lnSpc>
                <a:spcPct val="100000"/>
              </a:lnSpc>
              <a:spcBef>
                <a:spcPts val="360"/>
              </a:spcBef>
              <a:spcAft>
                <a:spcPts val="0"/>
              </a:spcAft>
              <a:buClr>
                <a:schemeClr val="dk1"/>
              </a:buClr>
              <a:buSzPts val="2000"/>
              <a:buChar char="•"/>
            </a:pPr>
            <a:r>
              <a:rPr lang="en-US" sz="2000"/>
              <a:t>It defines the outlines of our study even if we dont survey everyone in it</a:t>
            </a:r>
            <a:endParaRPr sz="2000"/>
          </a:p>
          <a:p>
            <a:pPr marL="457200" lvl="0" indent="0" algn="l" rtl="0">
              <a:lnSpc>
                <a:spcPct val="100000"/>
              </a:lnSpc>
              <a:spcBef>
                <a:spcPts val="360"/>
              </a:spcBef>
              <a:spcAft>
                <a:spcPts val="0"/>
              </a:spcAft>
              <a:buSzPts val="1800"/>
              <a:buNone/>
            </a:pPr>
            <a:endParaRPr sz="2000"/>
          </a:p>
          <a:p>
            <a:pPr marL="457200" lvl="0" indent="-355600" algn="l" rtl="0">
              <a:lnSpc>
                <a:spcPct val="100000"/>
              </a:lnSpc>
              <a:spcBef>
                <a:spcPts val="360"/>
              </a:spcBef>
              <a:spcAft>
                <a:spcPts val="0"/>
              </a:spcAft>
              <a:buClr>
                <a:schemeClr val="dk1"/>
              </a:buClr>
              <a:buSzPts val="2000"/>
              <a:buChar char="•"/>
            </a:pPr>
            <a:r>
              <a:rPr lang="en-US" sz="2000"/>
              <a:t>There are several different types of ways we may use randomization (both randomized allocation and randomized sampling) in a study and each needs a sample frame</a:t>
            </a:r>
            <a:endParaRPr sz="2000"/>
          </a:p>
          <a:p>
            <a:pPr marL="914400" lvl="1" indent="-355600" algn="l" rtl="0">
              <a:lnSpc>
                <a:spcPct val="100000"/>
              </a:lnSpc>
              <a:spcBef>
                <a:spcPts val="360"/>
              </a:spcBef>
              <a:spcAft>
                <a:spcPts val="0"/>
              </a:spcAft>
              <a:buSzPts val="2000"/>
              <a:buChar char="–"/>
            </a:pPr>
            <a:r>
              <a:rPr lang="en-US" sz="2000"/>
              <a:t>To pick which gets the treatment allocation (eg a list of clusters in a clustered RCT or individuals) </a:t>
            </a:r>
            <a:endParaRPr sz="2000"/>
          </a:p>
          <a:p>
            <a:pPr marL="914400" lvl="1" indent="-355600" algn="l" rtl="0">
              <a:lnSpc>
                <a:spcPct val="100000"/>
              </a:lnSpc>
              <a:spcBef>
                <a:spcPts val="360"/>
              </a:spcBef>
              <a:spcAft>
                <a:spcPts val="0"/>
              </a:spcAft>
              <a:buSzPts val="2000"/>
              <a:buChar char="–"/>
            </a:pPr>
            <a:r>
              <a:rPr lang="en-US" sz="2000"/>
              <a:t>To pick people within clusters to survey (ie random sampling)</a:t>
            </a:r>
            <a:endParaRPr sz="2000"/>
          </a:p>
          <a:p>
            <a:pPr marL="914400" lvl="1" indent="-355600" algn="l" rtl="0">
              <a:lnSpc>
                <a:spcPct val="100000"/>
              </a:lnSpc>
              <a:spcBef>
                <a:spcPts val="360"/>
              </a:spcBef>
              <a:spcAft>
                <a:spcPts val="0"/>
              </a:spcAft>
              <a:buSzPts val="2000"/>
              <a:buChar char="–"/>
            </a:pPr>
            <a:r>
              <a:rPr lang="en-US" sz="2000"/>
              <a:t>To pick fields on a farm, children in household, to study in more depth </a:t>
            </a:r>
            <a:r>
              <a:rPr lang="en-US" sz="2000" i="1"/>
              <a:t>within a survey</a:t>
            </a:r>
            <a:endParaRPr sz="2000"/>
          </a:p>
          <a:p>
            <a:pPr marL="914400" lvl="1" indent="-228600" algn="l" rtl="0">
              <a:lnSpc>
                <a:spcPct val="100000"/>
              </a:lnSpc>
              <a:spcBef>
                <a:spcPts val="360"/>
              </a:spcBef>
              <a:spcAft>
                <a:spcPts val="0"/>
              </a:spcAft>
              <a:buSzPts val="1800"/>
              <a:buNone/>
            </a:pPr>
            <a:endParaRPr sz="600"/>
          </a:p>
          <a:p>
            <a:pPr marL="571500" lvl="1" indent="0" algn="l" rtl="0">
              <a:lnSpc>
                <a:spcPct val="100000"/>
              </a:lnSpc>
              <a:spcBef>
                <a:spcPts val="360"/>
              </a:spcBef>
              <a:spcAft>
                <a:spcPts val="0"/>
              </a:spcAft>
              <a:buSzPts val="18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f5d908ac29_0_0"/>
          <p:cNvSpPr txBox="1">
            <a:spLocks noGrp="1"/>
          </p:cNvSpPr>
          <p:nvPr>
            <p:ph type="title"/>
          </p:nvPr>
        </p:nvSpPr>
        <p:spPr>
          <a:xfrm>
            <a:off x="612648" y="36388"/>
            <a:ext cx="10972800" cy="942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Approaches to creating a sample frame</a:t>
            </a:r>
            <a:endParaRPr/>
          </a:p>
        </p:txBody>
      </p:sp>
      <p:sp>
        <p:nvSpPr>
          <p:cNvPr id="155" name="Google Shape;155;gf5d908ac29_0_0"/>
          <p:cNvSpPr txBox="1">
            <a:spLocks noGrp="1"/>
          </p:cNvSpPr>
          <p:nvPr>
            <p:ph type="body" idx="1"/>
          </p:nvPr>
        </p:nvSpPr>
        <p:spPr>
          <a:xfrm>
            <a:off x="609600" y="1298575"/>
            <a:ext cx="11326800" cy="4347300"/>
          </a:xfrm>
          <a:prstGeom prst="rect">
            <a:avLst/>
          </a:prstGeom>
          <a:noFill/>
          <a:ln>
            <a:noFill/>
          </a:ln>
        </p:spPr>
        <p:txBody>
          <a:bodyPr spcFirstLastPara="1" wrap="square" lIns="91425" tIns="45700" rIns="91425" bIns="45700" anchor="t" anchorCtr="0">
            <a:noAutofit/>
          </a:bodyPr>
          <a:lstStyle/>
          <a:p>
            <a:pPr marL="914400" lvl="1" indent="-228600" algn="l" rtl="0">
              <a:lnSpc>
                <a:spcPct val="100000"/>
              </a:lnSpc>
              <a:spcBef>
                <a:spcPts val="360"/>
              </a:spcBef>
              <a:spcAft>
                <a:spcPts val="0"/>
              </a:spcAft>
              <a:buSzPts val="1800"/>
              <a:buNone/>
            </a:pPr>
            <a:endParaRPr sz="400"/>
          </a:p>
          <a:p>
            <a:pPr marL="457200" lvl="0" indent="-349250" algn="l" rtl="0">
              <a:lnSpc>
                <a:spcPct val="100000"/>
              </a:lnSpc>
              <a:spcBef>
                <a:spcPts val="360"/>
              </a:spcBef>
              <a:spcAft>
                <a:spcPts val="0"/>
              </a:spcAft>
              <a:buClr>
                <a:schemeClr val="dk1"/>
              </a:buClr>
              <a:buSzPts val="1900"/>
              <a:buChar char="•"/>
            </a:pPr>
            <a:r>
              <a:rPr lang="en-US" sz="1900"/>
              <a:t>Use existing lists: eg census (if you are lucky), list of health clinics, schools, enumeration areas, current clients, applicants to a training program. These can come from government offices, NGO etc </a:t>
            </a:r>
            <a:endParaRPr sz="1900"/>
          </a:p>
          <a:p>
            <a:pPr marL="914400" lvl="1" indent="-349250" algn="l" rtl="0">
              <a:lnSpc>
                <a:spcPct val="100000"/>
              </a:lnSpc>
              <a:spcBef>
                <a:spcPts val="360"/>
              </a:spcBef>
              <a:spcAft>
                <a:spcPts val="0"/>
              </a:spcAft>
              <a:buSzPts val="1900"/>
              <a:buChar char="–"/>
            </a:pPr>
            <a:r>
              <a:rPr lang="en-US" sz="1900"/>
              <a:t>Need to ground truth these lists to make sure it is accurate. Could include ghost workers, or not include newly opened schools.</a:t>
            </a:r>
            <a:endParaRPr sz="1900"/>
          </a:p>
          <a:p>
            <a:pPr marL="914400" lvl="1" indent="-228600" algn="l" rtl="0">
              <a:lnSpc>
                <a:spcPct val="100000"/>
              </a:lnSpc>
              <a:spcBef>
                <a:spcPts val="360"/>
              </a:spcBef>
              <a:spcAft>
                <a:spcPts val="0"/>
              </a:spcAft>
              <a:buSzPts val="1800"/>
              <a:buNone/>
            </a:pPr>
            <a:endParaRPr sz="500"/>
          </a:p>
          <a:p>
            <a:pPr marL="457200" lvl="0" indent="-349250" algn="l" rtl="0">
              <a:lnSpc>
                <a:spcPct val="100000"/>
              </a:lnSpc>
              <a:spcBef>
                <a:spcPts val="360"/>
              </a:spcBef>
              <a:spcAft>
                <a:spcPts val="0"/>
              </a:spcAft>
              <a:buClr>
                <a:schemeClr val="dk1"/>
              </a:buClr>
              <a:buSzPts val="1900"/>
              <a:buChar char="•"/>
            </a:pPr>
            <a:r>
              <a:rPr lang="en-US" sz="1900"/>
              <a:t>Create your own list</a:t>
            </a:r>
            <a:endParaRPr sz="1900"/>
          </a:p>
          <a:p>
            <a:pPr marL="914400" lvl="1" indent="-349250" algn="l" rtl="0">
              <a:lnSpc>
                <a:spcPct val="100000"/>
              </a:lnSpc>
              <a:spcBef>
                <a:spcPts val="360"/>
              </a:spcBef>
              <a:spcAft>
                <a:spcPts val="0"/>
              </a:spcAft>
              <a:buSzPts val="1900"/>
              <a:buChar char="–"/>
            </a:pPr>
            <a:r>
              <a:rPr lang="en-US" sz="1900"/>
              <a:t>Do a census (ie map every single household or woman or baby under 2 in a given area)</a:t>
            </a:r>
            <a:endParaRPr sz="1900"/>
          </a:p>
          <a:p>
            <a:pPr marL="914400" lvl="1" indent="-349250" algn="l" rtl="0">
              <a:lnSpc>
                <a:spcPct val="100000"/>
              </a:lnSpc>
              <a:spcBef>
                <a:spcPts val="360"/>
              </a:spcBef>
              <a:spcAft>
                <a:spcPts val="0"/>
              </a:spcAft>
              <a:buSzPts val="1900"/>
              <a:buChar char="–"/>
            </a:pPr>
            <a:r>
              <a:rPr lang="en-US" sz="1900"/>
              <a:t>Use participatory assessment techniques to crowd source local knowledge--eg map local wells</a:t>
            </a:r>
            <a:endParaRPr sz="1900"/>
          </a:p>
          <a:p>
            <a:pPr marL="571500" lvl="1" indent="0" algn="l" rtl="0">
              <a:lnSpc>
                <a:spcPct val="100000"/>
              </a:lnSpc>
              <a:spcBef>
                <a:spcPts val="360"/>
              </a:spcBef>
              <a:spcAft>
                <a:spcPts val="0"/>
              </a:spcAft>
              <a:buSzPts val="1800"/>
              <a:buNone/>
            </a:pPr>
            <a:endParaRPr sz="500"/>
          </a:p>
          <a:p>
            <a:pPr marL="457200" lvl="0" indent="-349250" algn="l" rtl="0">
              <a:lnSpc>
                <a:spcPct val="100000"/>
              </a:lnSpc>
              <a:spcBef>
                <a:spcPts val="360"/>
              </a:spcBef>
              <a:spcAft>
                <a:spcPts val="0"/>
              </a:spcAft>
              <a:buClr>
                <a:schemeClr val="dk1"/>
              </a:buClr>
              <a:buSzPts val="1900"/>
              <a:buChar char="•"/>
            </a:pPr>
            <a:r>
              <a:rPr lang="en-US" sz="1900"/>
              <a:t>Use a random walk (for random sampling)</a:t>
            </a:r>
            <a:endParaRPr sz="1900"/>
          </a:p>
          <a:p>
            <a:pPr marL="914400" lvl="1" indent="-349250" algn="l" rtl="0">
              <a:lnSpc>
                <a:spcPct val="100000"/>
              </a:lnSpc>
              <a:spcBef>
                <a:spcPts val="360"/>
              </a:spcBef>
              <a:spcAft>
                <a:spcPts val="0"/>
              </a:spcAft>
              <a:buSzPts val="1900"/>
              <a:buChar char="–"/>
            </a:pPr>
            <a:r>
              <a:rPr lang="en-US" sz="1900"/>
              <a:t>Don’t randomize from a list but get enumerators to go to every third house</a:t>
            </a:r>
            <a:endParaRPr sz="1900"/>
          </a:p>
          <a:p>
            <a:pPr marL="914400" lvl="1" indent="-349250" algn="l" rtl="0">
              <a:lnSpc>
                <a:spcPct val="100000"/>
              </a:lnSpc>
              <a:spcBef>
                <a:spcPts val="360"/>
              </a:spcBef>
              <a:spcAft>
                <a:spcPts val="0"/>
              </a:spcAft>
              <a:buSzPts val="1900"/>
              <a:buChar char="–"/>
            </a:pPr>
            <a:r>
              <a:rPr lang="en-US" sz="1900"/>
              <a:t>This approach has problems</a:t>
            </a:r>
            <a:endParaRPr sz="1900"/>
          </a:p>
          <a:p>
            <a:pPr marL="914400" lvl="1" indent="-228600" algn="l" rtl="0">
              <a:lnSpc>
                <a:spcPct val="100000"/>
              </a:lnSpc>
              <a:spcBef>
                <a:spcPts val="360"/>
              </a:spcBef>
              <a:spcAft>
                <a:spcPts val="0"/>
              </a:spcAft>
              <a:buSzPts val="1800"/>
              <a:buNone/>
            </a:pPr>
            <a:endParaRPr sz="500"/>
          </a:p>
          <a:p>
            <a:pPr marL="457200" lvl="0" indent="-349250" algn="l" rtl="0">
              <a:lnSpc>
                <a:spcPct val="100000"/>
              </a:lnSpc>
              <a:spcBef>
                <a:spcPts val="360"/>
              </a:spcBef>
              <a:spcAft>
                <a:spcPts val="0"/>
              </a:spcAft>
              <a:buClr>
                <a:schemeClr val="dk1"/>
              </a:buClr>
              <a:buSzPts val="1900"/>
              <a:buChar char="•"/>
            </a:pPr>
            <a:r>
              <a:rPr lang="en-US" sz="1900"/>
              <a:t>Continuous enrollment (common in health), doesnt have a sample frame at the start but instead enrolment criteria which clearly define the scope of the study.</a:t>
            </a:r>
            <a:endParaRPr sz="1900"/>
          </a:p>
          <a:p>
            <a:pPr marL="457200" lvl="0" indent="-228600" algn="l" rtl="0">
              <a:lnSpc>
                <a:spcPct val="100000"/>
              </a:lnSpc>
              <a:spcBef>
                <a:spcPts val="360"/>
              </a:spcBef>
              <a:spcAft>
                <a:spcPts val="0"/>
              </a:spcAft>
              <a:buClr>
                <a:schemeClr val="dk1"/>
              </a:buClr>
              <a:buSzPts val="1800"/>
              <a:buNone/>
            </a:pPr>
            <a:endParaRPr/>
          </a:p>
          <a:p>
            <a:pPr marL="571500" lvl="1" indent="0" algn="l" rtl="0">
              <a:lnSpc>
                <a:spcPct val="100000"/>
              </a:lnSpc>
              <a:spcBef>
                <a:spcPts val="360"/>
              </a:spcBef>
              <a:spcAft>
                <a:spcPts val="0"/>
              </a:spcAft>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Public vs private randomization</a:t>
            </a:r>
            <a:endParaRPr/>
          </a:p>
        </p:txBody>
      </p:sp>
      <p:sp>
        <p:nvSpPr>
          <p:cNvPr id="161" name="Google Shape;161;p26"/>
          <p:cNvSpPr txBox="1">
            <a:spLocks noGrp="1"/>
          </p:cNvSpPr>
          <p:nvPr>
            <p:ph type="body" idx="1"/>
          </p:nvPr>
        </p:nvSpPr>
        <p:spPr>
          <a:xfrm>
            <a:off x="522514" y="1332411"/>
            <a:ext cx="6209212" cy="3631475"/>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a:t>Public lottery methods include pulling balls from bag, choosing envelope, flipping coin, rolling dice, </a:t>
            </a:r>
            <a:endParaRPr/>
          </a:p>
          <a:p>
            <a:pPr marL="457200" lvl="0" indent="-228600" algn="l" rtl="0">
              <a:lnSpc>
                <a:spcPct val="100000"/>
              </a:lnSpc>
              <a:spcBef>
                <a:spcPts val="360"/>
              </a:spcBef>
              <a:spcAft>
                <a:spcPts val="0"/>
              </a:spcAft>
              <a:buSzPts val="400"/>
              <a:buNone/>
            </a:pPr>
            <a:endParaRPr sz="400"/>
          </a:p>
          <a:p>
            <a:pPr marL="457200" lvl="0" indent="-342900" algn="l" rtl="0">
              <a:lnSpc>
                <a:spcPct val="100000"/>
              </a:lnSpc>
              <a:spcBef>
                <a:spcPts val="360"/>
              </a:spcBef>
              <a:spcAft>
                <a:spcPts val="0"/>
              </a:spcAft>
              <a:buSzPts val="1800"/>
              <a:buChar char="•"/>
            </a:pPr>
            <a:r>
              <a:rPr lang="en-US"/>
              <a:t>Private lottery, excel, stata, R, random number lists</a:t>
            </a:r>
            <a:endParaRPr/>
          </a:p>
          <a:p>
            <a:pPr marL="114300" lvl="0" indent="0" algn="l" rtl="0">
              <a:lnSpc>
                <a:spcPct val="100000"/>
              </a:lnSpc>
              <a:spcBef>
                <a:spcPts val="360"/>
              </a:spcBef>
              <a:spcAft>
                <a:spcPts val="0"/>
              </a:spcAft>
              <a:buSzPts val="1800"/>
              <a:buNone/>
            </a:pPr>
            <a:endParaRPr sz="400"/>
          </a:p>
          <a:p>
            <a:pPr marL="114300" lvl="0" indent="0" algn="l" rtl="0">
              <a:lnSpc>
                <a:spcPct val="100000"/>
              </a:lnSpc>
              <a:spcBef>
                <a:spcPts val="360"/>
              </a:spcBef>
              <a:spcAft>
                <a:spcPts val="0"/>
              </a:spcAft>
              <a:buSzPts val="1800"/>
              <a:buNone/>
            </a:pPr>
            <a:r>
              <a:rPr lang="en-US"/>
              <a:t>Q: what are the benefits of randomizing in public?</a:t>
            </a:r>
            <a:endParaRPr/>
          </a:p>
          <a:p>
            <a:pPr marL="914400" lvl="1" indent="-342900" algn="l" rtl="0">
              <a:lnSpc>
                <a:spcPct val="100000"/>
              </a:lnSpc>
              <a:spcBef>
                <a:spcPts val="360"/>
              </a:spcBef>
              <a:spcAft>
                <a:spcPts val="0"/>
              </a:spcAft>
              <a:buSzPts val="1800"/>
              <a:buChar char="–"/>
            </a:pPr>
            <a:r>
              <a:rPr lang="en-US"/>
              <a:t>Can build trust in the randomization</a:t>
            </a:r>
            <a:endParaRPr/>
          </a:p>
          <a:p>
            <a:pPr marL="914400" lvl="1" indent="-342900" algn="l" rtl="0">
              <a:lnSpc>
                <a:spcPct val="100000"/>
              </a:lnSpc>
              <a:spcBef>
                <a:spcPts val="360"/>
              </a:spcBef>
              <a:spcAft>
                <a:spcPts val="0"/>
              </a:spcAft>
              <a:buSzPts val="1800"/>
              <a:buChar char="–"/>
            </a:pPr>
            <a:r>
              <a:rPr lang="en-US"/>
              <a:t>Public commitment to the randomization</a:t>
            </a:r>
            <a:endParaRPr/>
          </a:p>
          <a:p>
            <a:pPr marL="571500" lvl="1" indent="0" algn="l" rtl="0">
              <a:lnSpc>
                <a:spcPct val="100000"/>
              </a:lnSpc>
              <a:spcBef>
                <a:spcPts val="360"/>
              </a:spcBef>
              <a:spcAft>
                <a:spcPts val="0"/>
              </a:spcAft>
              <a:buSzPts val="1800"/>
              <a:buNone/>
            </a:pPr>
            <a:endParaRPr sz="400"/>
          </a:p>
          <a:p>
            <a:pPr marL="114300" lvl="0" indent="0" algn="l" rtl="0">
              <a:lnSpc>
                <a:spcPct val="100000"/>
              </a:lnSpc>
              <a:spcBef>
                <a:spcPts val="360"/>
              </a:spcBef>
              <a:spcAft>
                <a:spcPts val="0"/>
              </a:spcAft>
              <a:buSzPts val="1800"/>
              <a:buNone/>
            </a:pPr>
            <a:r>
              <a:rPr lang="en-US"/>
              <a:t>Q: What are the challenges?</a:t>
            </a:r>
            <a:endParaRPr/>
          </a:p>
          <a:p>
            <a:pPr marL="914400" lvl="1" indent="-342900" algn="l" rtl="0">
              <a:lnSpc>
                <a:spcPct val="100000"/>
              </a:lnSpc>
              <a:spcBef>
                <a:spcPts val="360"/>
              </a:spcBef>
              <a:spcAft>
                <a:spcPts val="0"/>
              </a:spcAft>
              <a:buSzPts val="1800"/>
              <a:buChar char="–"/>
            </a:pPr>
            <a:r>
              <a:rPr lang="en-US"/>
              <a:t>Hard to do randomize large samples</a:t>
            </a:r>
            <a:endParaRPr/>
          </a:p>
          <a:p>
            <a:pPr marL="914400" lvl="1" indent="-342900" algn="l" rtl="0">
              <a:lnSpc>
                <a:spcPct val="100000"/>
              </a:lnSpc>
              <a:spcBef>
                <a:spcPts val="360"/>
              </a:spcBef>
              <a:spcAft>
                <a:spcPts val="0"/>
              </a:spcAft>
              <a:buSzPts val="1800"/>
              <a:buChar char="–"/>
            </a:pPr>
            <a:r>
              <a:rPr lang="en-US"/>
              <a:t>Hard to stratify beyond two groups</a:t>
            </a:r>
            <a:endParaRPr/>
          </a:p>
          <a:p>
            <a:pPr marL="914400" lvl="1" indent="-342900" algn="l" rtl="0">
              <a:lnSpc>
                <a:spcPct val="100000"/>
              </a:lnSpc>
              <a:spcBef>
                <a:spcPts val="360"/>
              </a:spcBef>
              <a:spcAft>
                <a:spcPts val="0"/>
              </a:spcAft>
              <a:buSzPts val="1800"/>
              <a:buChar char="–"/>
            </a:pPr>
            <a:r>
              <a:rPr lang="en-US"/>
              <a:t>Many mechanical randomization devices are not reliable (ie give everyone an equal chance)</a:t>
            </a:r>
            <a:endParaRPr/>
          </a:p>
          <a:p>
            <a:pPr marL="914400" lvl="1" indent="-342900" algn="l" rtl="0">
              <a:lnSpc>
                <a:spcPct val="100000"/>
              </a:lnSpc>
              <a:spcBef>
                <a:spcPts val="360"/>
              </a:spcBef>
              <a:spcAft>
                <a:spcPts val="0"/>
              </a:spcAft>
              <a:buSzPts val="1800"/>
              <a:buChar char="–"/>
            </a:pPr>
            <a:r>
              <a:rPr lang="en-US"/>
              <a:t>Cant replicate ie cant prove it was random</a:t>
            </a:r>
            <a:endParaRPr/>
          </a:p>
          <a:p>
            <a:pPr marL="914400" lvl="1" indent="-228600" algn="l" rtl="0">
              <a:lnSpc>
                <a:spcPct val="100000"/>
              </a:lnSpc>
              <a:spcBef>
                <a:spcPts val="360"/>
              </a:spcBef>
              <a:spcAft>
                <a:spcPts val="0"/>
              </a:spcAft>
              <a:buSzPts val="1800"/>
              <a:buNone/>
            </a:pPr>
            <a:endParaRPr/>
          </a:p>
          <a:p>
            <a:pPr marL="914400" lvl="1" indent="-228600" algn="l" rtl="0">
              <a:lnSpc>
                <a:spcPct val="100000"/>
              </a:lnSpc>
              <a:spcBef>
                <a:spcPts val="360"/>
              </a:spcBef>
              <a:spcAft>
                <a:spcPts val="0"/>
              </a:spcAft>
              <a:buSzPts val="1800"/>
              <a:buNone/>
            </a:pPr>
            <a:endParaRPr/>
          </a:p>
        </p:txBody>
      </p:sp>
      <p:pic>
        <p:nvPicPr>
          <p:cNvPr id="162" name="Google Shape;162;p26"/>
          <p:cNvPicPr preferRelativeResize="0"/>
          <p:nvPr/>
        </p:nvPicPr>
        <p:blipFill rotWithShape="1">
          <a:blip r:embed="rId3">
            <a:alphaModFix/>
          </a:blip>
          <a:srcRect/>
          <a:stretch/>
        </p:blipFill>
        <p:spPr>
          <a:xfrm>
            <a:off x="6767034" y="1229243"/>
            <a:ext cx="5085332" cy="4690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612648" y="36388"/>
            <a:ext cx="10972800" cy="94218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In field randomization</a:t>
            </a:r>
            <a:endParaRPr/>
          </a:p>
        </p:txBody>
      </p:sp>
      <p:sp>
        <p:nvSpPr>
          <p:cNvPr id="168" name="Google Shape;168;p27"/>
          <p:cNvSpPr txBox="1">
            <a:spLocks noGrp="1"/>
          </p:cNvSpPr>
          <p:nvPr>
            <p:ph type="body" idx="1"/>
          </p:nvPr>
        </p:nvSpPr>
        <p:spPr>
          <a:xfrm>
            <a:off x="612648" y="1364986"/>
            <a:ext cx="10972800" cy="398216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Clr>
                <a:schemeClr val="dk1"/>
              </a:buClr>
              <a:buSzPts val="1800"/>
              <a:buChar char="•"/>
            </a:pPr>
            <a:r>
              <a:rPr lang="en-US"/>
              <a:t>Eg, nurses choose an envelope from a pile: inside envelope says which type of treatment to offer</a:t>
            </a:r>
            <a:endParaRPr/>
          </a:p>
          <a:p>
            <a:pPr marL="457200" lvl="0" indent="-228600" algn="l" rtl="0">
              <a:lnSpc>
                <a:spcPct val="100000"/>
              </a:lnSpc>
              <a:spcBef>
                <a:spcPts val="360"/>
              </a:spcBef>
              <a:spcAft>
                <a:spcPts val="0"/>
              </a:spcAft>
              <a:buClr>
                <a:schemeClr val="dk1"/>
              </a:buClr>
              <a:buSzPts val="1800"/>
              <a:buNone/>
            </a:pPr>
            <a:endParaRPr sz="400"/>
          </a:p>
          <a:p>
            <a:pPr marL="457200" lvl="0" indent="-342900" algn="l" rtl="0">
              <a:lnSpc>
                <a:spcPct val="100000"/>
              </a:lnSpc>
              <a:spcBef>
                <a:spcPts val="360"/>
              </a:spcBef>
              <a:spcAft>
                <a:spcPts val="0"/>
              </a:spcAft>
              <a:buClr>
                <a:schemeClr val="dk1"/>
              </a:buClr>
              <a:buSzPts val="1800"/>
              <a:buChar char="•"/>
            </a:pPr>
            <a:r>
              <a:rPr lang="en-US"/>
              <a:t>Random walk to pick houses to interview is form of infield randomization</a:t>
            </a:r>
            <a:endParaRPr/>
          </a:p>
          <a:p>
            <a:pPr marL="457200" lvl="0" indent="-228600" algn="l" rtl="0">
              <a:lnSpc>
                <a:spcPct val="100000"/>
              </a:lnSpc>
              <a:spcBef>
                <a:spcPts val="360"/>
              </a:spcBef>
              <a:spcAft>
                <a:spcPts val="0"/>
              </a:spcAft>
              <a:buClr>
                <a:schemeClr val="dk1"/>
              </a:buClr>
              <a:buSzPts val="1800"/>
              <a:buNone/>
            </a:pPr>
            <a:endParaRPr sz="400"/>
          </a:p>
          <a:p>
            <a:pPr marL="457200" lvl="0" indent="-342900" algn="l" rtl="0">
              <a:lnSpc>
                <a:spcPct val="100000"/>
              </a:lnSpc>
              <a:spcBef>
                <a:spcPts val="360"/>
              </a:spcBef>
              <a:spcAft>
                <a:spcPts val="0"/>
              </a:spcAft>
              <a:buClr>
                <a:schemeClr val="dk1"/>
              </a:buClr>
              <a:buSzPts val="1800"/>
              <a:buChar char="•"/>
            </a:pPr>
            <a:r>
              <a:rPr lang="en-US"/>
              <a:t>Evidence from health studies that implementers often manage to subvert the randomization</a:t>
            </a:r>
            <a:endParaRPr/>
          </a:p>
          <a:p>
            <a:pPr marL="457200" lvl="0" indent="-228600" algn="l" rtl="0">
              <a:lnSpc>
                <a:spcPct val="100000"/>
              </a:lnSpc>
              <a:spcBef>
                <a:spcPts val="360"/>
              </a:spcBef>
              <a:spcAft>
                <a:spcPts val="0"/>
              </a:spcAft>
              <a:buClr>
                <a:schemeClr val="dk1"/>
              </a:buClr>
              <a:buSzPts val="1800"/>
              <a:buNone/>
            </a:pPr>
            <a:endParaRPr sz="400"/>
          </a:p>
          <a:p>
            <a:pPr marL="457200" lvl="0" indent="-342900" algn="l" rtl="0">
              <a:lnSpc>
                <a:spcPct val="100000"/>
              </a:lnSpc>
              <a:spcBef>
                <a:spcPts val="360"/>
              </a:spcBef>
              <a:spcAft>
                <a:spcPts val="0"/>
              </a:spcAft>
              <a:buClr>
                <a:schemeClr val="dk1"/>
              </a:buClr>
              <a:buSzPts val="1800"/>
              <a:buChar char="•"/>
            </a:pPr>
            <a:r>
              <a:rPr lang="en-US"/>
              <a:t>Usually not worth the risk</a:t>
            </a:r>
            <a:endParaRPr/>
          </a:p>
          <a:p>
            <a:pPr marL="457200" lvl="0" indent="-228600" algn="l" rtl="0">
              <a:lnSpc>
                <a:spcPct val="100000"/>
              </a:lnSpc>
              <a:spcBef>
                <a:spcPts val="360"/>
              </a:spcBef>
              <a:spcAft>
                <a:spcPts val="0"/>
              </a:spcAft>
              <a:buClr>
                <a:schemeClr val="dk1"/>
              </a:buClr>
              <a:buSzPts val="1800"/>
              <a:buNone/>
            </a:pPr>
            <a:endParaRPr sz="400"/>
          </a:p>
          <a:p>
            <a:pPr marL="457200" lvl="0" indent="-342900" algn="l" rtl="0">
              <a:lnSpc>
                <a:spcPct val="100000"/>
              </a:lnSpc>
              <a:spcBef>
                <a:spcPts val="360"/>
              </a:spcBef>
              <a:spcAft>
                <a:spcPts val="0"/>
              </a:spcAft>
              <a:buClr>
                <a:schemeClr val="dk1"/>
              </a:buClr>
              <a:buSzPts val="1800"/>
              <a:buChar char="•"/>
            </a:pPr>
            <a:r>
              <a:rPr lang="en-US"/>
              <a:t>Exception is when you can verify randomization</a:t>
            </a:r>
            <a:endParaRPr/>
          </a:p>
          <a:p>
            <a:pPr marL="914400" lvl="1" indent="-342900" algn="l" rtl="0">
              <a:lnSpc>
                <a:spcPct val="100000"/>
              </a:lnSpc>
              <a:spcBef>
                <a:spcPts val="360"/>
              </a:spcBef>
              <a:spcAft>
                <a:spcPts val="0"/>
              </a:spcAft>
              <a:buSzPts val="1800"/>
              <a:buChar char="–"/>
            </a:pPr>
            <a:r>
              <a:rPr lang="en-US"/>
              <a:t>Eg enumerator fills in details of each child/farming plot into electronic data collection device</a:t>
            </a:r>
            <a:endParaRPr/>
          </a:p>
          <a:p>
            <a:pPr marL="914400" lvl="1" indent="-342900" algn="l" rtl="0">
              <a:lnSpc>
                <a:spcPct val="100000"/>
              </a:lnSpc>
              <a:spcBef>
                <a:spcPts val="360"/>
              </a:spcBef>
              <a:spcAft>
                <a:spcPts val="0"/>
              </a:spcAft>
              <a:buSzPts val="1800"/>
              <a:buChar char="–"/>
            </a:pPr>
            <a:r>
              <a:rPr lang="en-US"/>
              <a:t>Device then randomizes which child or plot enumerator should ask about</a:t>
            </a:r>
            <a:endParaRPr/>
          </a:p>
          <a:p>
            <a:pPr marL="914400" lvl="1" indent="-342900" algn="l" rtl="0">
              <a:lnSpc>
                <a:spcPct val="100000"/>
              </a:lnSpc>
              <a:spcBef>
                <a:spcPts val="360"/>
              </a:spcBef>
              <a:spcAft>
                <a:spcPts val="0"/>
              </a:spcAft>
              <a:buSzPts val="1800"/>
              <a:buChar char="–"/>
            </a:pPr>
            <a:r>
              <a:rPr lang="en-US"/>
              <a:t>Even this is not failsafe</a:t>
            </a:r>
            <a:endParaRPr/>
          </a:p>
          <a:p>
            <a:pPr marL="914400" lvl="1" indent="-342900" algn="l" rtl="0">
              <a:lnSpc>
                <a:spcPct val="100000"/>
              </a:lnSpc>
              <a:spcBef>
                <a:spcPts val="360"/>
              </a:spcBef>
              <a:spcAft>
                <a:spcPts val="0"/>
              </a:spcAft>
              <a:buSzPts val="1800"/>
              <a:buChar char="–"/>
            </a:pPr>
            <a:r>
              <a:rPr lang="en-US"/>
              <a:t>Q: what are the incentives, what could go wrong?</a:t>
            </a:r>
            <a:endParaRPr/>
          </a:p>
          <a:p>
            <a:pPr marL="457200" lvl="0" indent="-228600" algn="l" rtl="0">
              <a:lnSpc>
                <a:spcPct val="100000"/>
              </a:lnSpc>
              <a:spcBef>
                <a:spcPts val="360"/>
              </a:spcBef>
              <a:spcAft>
                <a:spcPts val="0"/>
              </a:spcAft>
              <a:buClr>
                <a:schemeClr val="dk1"/>
              </a:buClr>
              <a:buSzPts val="1800"/>
              <a:buNone/>
            </a:pPr>
            <a:endParaRPr sz="400"/>
          </a:p>
          <a:p>
            <a:pPr marL="457200" lvl="0" indent="-342900" algn="l" rtl="0">
              <a:lnSpc>
                <a:spcPct val="100000"/>
              </a:lnSpc>
              <a:spcBef>
                <a:spcPts val="360"/>
              </a:spcBef>
              <a:spcAft>
                <a:spcPts val="0"/>
              </a:spcAft>
              <a:buClr>
                <a:schemeClr val="dk1"/>
              </a:buClr>
              <a:buSzPts val="1800"/>
              <a:buChar char="•"/>
            </a:pPr>
            <a:r>
              <a:rPr lang="en-US"/>
              <a:t>Continuous enrolment often requires implementers/enumerators to request and deliver randomization result. Eg Pakistan immunization RCT</a:t>
            </a:r>
            <a:endParaRPr/>
          </a:p>
          <a:p>
            <a:pPr marL="914400" lvl="1" indent="-228600" algn="l" rtl="0">
              <a:lnSpc>
                <a:spcPct val="100000"/>
              </a:lnSpc>
              <a:spcBef>
                <a:spcPts val="360"/>
              </a:spcBef>
              <a:spcAft>
                <a:spcPts val="0"/>
              </a:spcAft>
              <a:buSzPts val="1800"/>
              <a:buNone/>
            </a:pPr>
            <a:endParaRPr/>
          </a:p>
        </p:txBody>
      </p:sp>
    </p:spTree>
  </p:cSld>
  <p:clrMapOvr>
    <a:masterClrMapping/>
  </p:clrMapOvr>
</p:sld>
</file>

<file path=ppt/theme/theme1.xml><?xml version="1.0" encoding="utf-8"?>
<a:theme xmlns:a="http://schemas.openxmlformats.org/drawingml/2006/main" name="UChicago Light Background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3281</Words>
  <Application>Microsoft Office PowerPoint</Application>
  <PresentationFormat>Widescreen</PresentationFormat>
  <Paragraphs>297</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Open Sans</vt:lpstr>
      <vt:lpstr>Calibri</vt:lpstr>
      <vt:lpstr>Courier New</vt:lpstr>
      <vt:lpstr>Helvetica Neue</vt:lpstr>
      <vt:lpstr>Arial</vt:lpstr>
      <vt:lpstr>UChicago Light Background Master</vt:lpstr>
      <vt:lpstr>The Practicalities of Running Randomized Trials: Lecture 4: Mechanics of randomization</vt:lpstr>
      <vt:lpstr>Hybrid strategies of randomization</vt:lpstr>
      <vt:lpstr>PowerPoint Presentation</vt:lpstr>
      <vt:lpstr>PowerPoint Presentation</vt:lpstr>
      <vt:lpstr>Outline</vt:lpstr>
      <vt:lpstr>Sample frame</vt:lpstr>
      <vt:lpstr>Approaches to creating a sample frame</vt:lpstr>
      <vt:lpstr>Public vs private randomization</vt:lpstr>
      <vt:lpstr>In field randomization</vt:lpstr>
      <vt:lpstr>How do you actually randomize? (simple randomization)</vt:lpstr>
      <vt:lpstr>PowerPoint Presentation</vt:lpstr>
      <vt:lpstr>Using a statistical package: sample Stata procedures (from JPAL website)</vt:lpstr>
      <vt:lpstr>Sample R procedures (from Declare Design website)</vt:lpstr>
      <vt:lpstr>Randomizing for different group sizes</vt:lpstr>
      <vt:lpstr>Randomization with continuous recruitment</vt:lpstr>
      <vt:lpstr>Stratification</vt:lpstr>
      <vt:lpstr>What is stratification?</vt:lpstr>
      <vt:lpstr>Example: Stratified random assignment of 200 farmers</vt:lpstr>
      <vt:lpstr>When to stratify</vt:lpstr>
      <vt:lpstr>Steps to perform stratified random assignment</vt:lpstr>
      <vt:lpstr>Which stratification variables to use</vt:lpstr>
      <vt:lpstr>How many variables to stratify on</vt:lpstr>
      <vt:lpstr>Paired random assignment (full stratification)</vt:lpstr>
      <vt:lpstr>What to do with leftovers/misfits? </vt:lpstr>
      <vt:lpstr>Misfits – programming solution (from JPAL website)</vt:lpstr>
      <vt:lpstr>Sample Stata code: stratified sampling (from JPAL website) </vt:lpstr>
      <vt:lpstr>Sample Stata code: stratified sampling (from JPAL website) </vt:lpstr>
      <vt:lpstr>Achieving balance through multiple randomizations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Practicalities of Running Randomized Trials: Lecture 4: Mechanics of randomization</dc:title>
  <dc:creator>Brian Schinker</dc:creator>
  <cp:lastModifiedBy>Rachel Glennerster</cp:lastModifiedBy>
  <cp:revision>1</cp:revision>
  <dcterms:created xsi:type="dcterms:W3CDTF">2018-09-26T14:38:51Z</dcterms:created>
  <dcterms:modified xsi:type="dcterms:W3CDTF">2021-10-06T03:20:00Z</dcterms:modified>
</cp:coreProperties>
</file>