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8"/>
  </p:notesMasterIdLst>
  <p:sldIdLst>
    <p:sldId id="256" r:id="rId2"/>
    <p:sldId id="257" r:id="rId3"/>
    <p:sldId id="355" r:id="rId4"/>
    <p:sldId id="356" r:id="rId5"/>
    <p:sldId id="306" r:id="rId6"/>
    <p:sldId id="349" r:id="rId7"/>
    <p:sldId id="308" r:id="rId8"/>
    <p:sldId id="309" r:id="rId9"/>
    <p:sldId id="312" r:id="rId10"/>
    <p:sldId id="310" r:id="rId11"/>
    <p:sldId id="311" r:id="rId12"/>
    <p:sldId id="313" r:id="rId13"/>
    <p:sldId id="314" r:id="rId14"/>
    <p:sldId id="315" r:id="rId15"/>
    <p:sldId id="316" r:id="rId16"/>
    <p:sldId id="317" r:id="rId17"/>
    <p:sldId id="318" r:id="rId18"/>
    <p:sldId id="319" r:id="rId19"/>
    <p:sldId id="320" r:id="rId20"/>
    <p:sldId id="323" r:id="rId21"/>
    <p:sldId id="324" r:id="rId22"/>
    <p:sldId id="325" r:id="rId23"/>
    <p:sldId id="326" r:id="rId24"/>
    <p:sldId id="327" r:id="rId25"/>
    <p:sldId id="328" r:id="rId26"/>
    <p:sldId id="329" r:id="rId27"/>
    <p:sldId id="336" r:id="rId28"/>
    <p:sldId id="337" r:id="rId29"/>
    <p:sldId id="338" r:id="rId30"/>
    <p:sldId id="339" r:id="rId31"/>
    <p:sldId id="340" r:id="rId32"/>
    <p:sldId id="341" r:id="rId33"/>
    <p:sldId id="342" r:id="rId34"/>
    <p:sldId id="348" r:id="rId35"/>
    <p:sldId id="266" r:id="rId36"/>
    <p:sldId id="265" r:id="rId37"/>
    <p:sldId id="281" r:id="rId38"/>
    <p:sldId id="267" r:id="rId39"/>
    <p:sldId id="351" r:id="rId40"/>
    <p:sldId id="278" r:id="rId41"/>
    <p:sldId id="279" r:id="rId42"/>
    <p:sldId id="350" r:id="rId43"/>
    <p:sldId id="353" r:id="rId44"/>
    <p:sldId id="354" r:id="rId45"/>
    <p:sldId id="285" r:id="rId46"/>
    <p:sldId id="347" r:id="rId47"/>
  </p:sldIdLst>
  <p:sldSz cx="12192000" cy="6858000"/>
  <p:notesSz cx="6985000" cy="9283700"/>
  <p:embeddedFontLst>
    <p:embeddedFont>
      <p:font typeface="Calibri" panose="020F0502020204030204" pitchFamily="34" charset="0"/>
      <p:regular r:id="rId49"/>
      <p:bold r:id="rId50"/>
      <p:italic r:id="rId51"/>
      <p:boldItalic r:id="rId52"/>
    </p:embeddedFont>
    <p:embeddedFont>
      <p:font typeface="Helvetica Neue" panose="020B0604020202020204" charset="0"/>
      <p:regular r:id="rId53"/>
      <p:bold r:id="rId54"/>
      <p:italic r:id="rId55"/>
      <p:boldItalic r:id="rId5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63" roundtripDataSignature="AMtx7mhy9l5FQ2FdhfWoo82LAbHegheqwQ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chel Glennerster" initials="RG" lastIdx="1" clrIdx="0">
    <p:extLst>
      <p:ext uri="{19B8F6BF-5375-455C-9EA6-DF929625EA0E}">
        <p15:presenceInfo xmlns:p15="http://schemas.microsoft.com/office/powerpoint/2012/main" userId="S::rglennerster@UCHICAGO.EDU::22b29f2c-3762-428c-af7d-34ec0283092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DF1A1F8-9E2A-44A3-A3FD-8E300582CF00}" v="7" dt="2021-10-03T21:31:58.910"/>
    <p1510:client id="{81DAA2BC-707B-4E87-9117-1D198BAC203C}" v="45" dt="2021-09-29T15:31:19.35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06"/>
    <p:restoredTop sz="94659"/>
  </p:normalViewPr>
  <p:slideViewPr>
    <p:cSldViewPr snapToGrid="0">
      <p:cViewPr varScale="1">
        <p:scale>
          <a:sx n="73" d="100"/>
          <a:sy n="73" d="100"/>
        </p:scale>
        <p:origin x="48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font" Target="fonts/font2.fntdata"/><Relationship Id="rId55" Type="http://schemas.openxmlformats.org/officeDocument/2006/relationships/font" Target="fonts/font7.fntdata"/><Relationship Id="rId63" Type="http://customschemas.google.com/relationships/presentationmetadata" Target="metadata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5.fntdata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56" Type="http://schemas.openxmlformats.org/officeDocument/2006/relationships/font" Target="fonts/font8.fntdata"/><Relationship Id="rId64" Type="http://schemas.openxmlformats.org/officeDocument/2006/relationships/commentAuthors" Target="commentAuthors.xml"/><Relationship Id="rId69" Type="http://schemas.microsoft.com/office/2016/11/relationships/changesInfo" Target="changesInfos/changesInfo1.xml"/><Relationship Id="rId8" Type="http://schemas.openxmlformats.org/officeDocument/2006/relationships/slide" Target="slides/slide7.xml"/><Relationship Id="rId51" Type="http://schemas.openxmlformats.org/officeDocument/2006/relationships/font" Target="fonts/font3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6.fntdata"/><Relationship Id="rId7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4.fntdata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chel Glennerster" userId="22b29f2c-3762-428c-af7d-34ec02830929" providerId="ADAL" clId="{7DF1A1F8-9E2A-44A3-A3FD-8E300582CF00}"/>
    <pc:docChg chg="modSld">
      <pc:chgData name="Rachel Glennerster" userId="22b29f2c-3762-428c-af7d-34ec02830929" providerId="ADAL" clId="{7DF1A1F8-9E2A-44A3-A3FD-8E300582CF00}" dt="2021-10-03T21:31:58.910" v="6" actId="20577"/>
      <pc:docMkLst>
        <pc:docMk/>
      </pc:docMkLst>
      <pc:sldChg chg="modSp mod">
        <pc:chgData name="Rachel Glennerster" userId="22b29f2c-3762-428c-af7d-34ec02830929" providerId="ADAL" clId="{7DF1A1F8-9E2A-44A3-A3FD-8E300582CF00}" dt="2021-10-03T21:29:36.077" v="0" actId="20577"/>
        <pc:sldMkLst>
          <pc:docMk/>
          <pc:sldMk cId="3675010570" sldId="325"/>
        </pc:sldMkLst>
        <pc:spChg chg="mod">
          <ac:chgData name="Rachel Glennerster" userId="22b29f2c-3762-428c-af7d-34ec02830929" providerId="ADAL" clId="{7DF1A1F8-9E2A-44A3-A3FD-8E300582CF00}" dt="2021-10-03T21:29:36.077" v="0" actId="20577"/>
          <ac:spMkLst>
            <pc:docMk/>
            <pc:sldMk cId="3675010570" sldId="325"/>
            <ac:spMk id="6" creationId="{552960B7-DB65-9549-AA1E-F3DC19A41F5B}"/>
          </ac:spMkLst>
        </pc:spChg>
      </pc:sldChg>
      <pc:sldChg chg="modAnim">
        <pc:chgData name="Rachel Glennerster" userId="22b29f2c-3762-428c-af7d-34ec02830929" providerId="ADAL" clId="{7DF1A1F8-9E2A-44A3-A3FD-8E300582CF00}" dt="2021-10-03T21:30:28.864" v="4"/>
        <pc:sldMkLst>
          <pc:docMk/>
          <pc:sldMk cId="2998336789" sldId="327"/>
        </pc:sldMkLst>
      </pc:sldChg>
      <pc:sldChg chg="modSp mod">
        <pc:chgData name="Rachel Glennerster" userId="22b29f2c-3762-428c-af7d-34ec02830929" providerId="ADAL" clId="{7DF1A1F8-9E2A-44A3-A3FD-8E300582CF00}" dt="2021-10-03T21:31:58.910" v="6" actId="20577"/>
        <pc:sldMkLst>
          <pc:docMk/>
          <pc:sldMk cId="3335997944" sldId="339"/>
        </pc:sldMkLst>
        <pc:spChg chg="mod">
          <ac:chgData name="Rachel Glennerster" userId="22b29f2c-3762-428c-af7d-34ec02830929" providerId="ADAL" clId="{7DF1A1F8-9E2A-44A3-A3FD-8E300582CF00}" dt="2021-10-03T21:31:58.910" v="6" actId="20577"/>
          <ac:spMkLst>
            <pc:docMk/>
            <pc:sldMk cId="3335997944" sldId="339"/>
            <ac:spMk id="6" creationId="{552960B7-DB65-9549-AA1E-F3DC19A41F5B}"/>
          </ac:spMkLst>
        </pc:spChg>
      </pc:sldChg>
    </pc:docChg>
  </pc:docChgLst>
  <pc:docChgLst>
    <pc:chgData name="Rachel Glennerster" userId="22b29f2c-3762-428c-af7d-34ec02830929" providerId="ADAL" clId="{81DAA2BC-707B-4E87-9117-1D198BAC203C}"/>
    <pc:docChg chg="modSld">
      <pc:chgData name="Rachel Glennerster" userId="22b29f2c-3762-428c-af7d-34ec02830929" providerId="ADAL" clId="{81DAA2BC-707B-4E87-9117-1D198BAC203C}" dt="2021-09-29T15:30:22.770" v="43" actId="20577"/>
      <pc:docMkLst>
        <pc:docMk/>
      </pc:docMkLst>
      <pc:sldChg chg="modSp mod">
        <pc:chgData name="Rachel Glennerster" userId="22b29f2c-3762-428c-af7d-34ec02830929" providerId="ADAL" clId="{81DAA2BC-707B-4E87-9117-1D198BAC203C}" dt="2021-09-29T15:30:22.770" v="43" actId="20577"/>
        <pc:sldMkLst>
          <pc:docMk/>
          <pc:sldMk cId="1770174719" sldId="257"/>
        </pc:sldMkLst>
        <pc:spChg chg="mod">
          <ac:chgData name="Rachel Glennerster" userId="22b29f2c-3762-428c-af7d-34ec02830929" providerId="ADAL" clId="{81DAA2BC-707B-4E87-9117-1D198BAC203C}" dt="2021-09-29T15:30:22.770" v="43" actId="20577"/>
          <ac:spMkLst>
            <pc:docMk/>
            <pc:sldMk cId="1770174719" sldId="257"/>
            <ac:spMk id="3" creationId="{D7A5F92E-A95A-4430-9F5A-1AB821A53EAA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glennerster\Dropbox\Rachels%20Book\Website\Ch4_HowTo\spillovers%20figure--not%20for%20posting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Sheet1!$D$7</c:f>
              <c:strCache>
                <c:ptCount val="1"/>
                <c:pt idx="0">
                  <c:v>Months breastfeeding</c:v>
                </c:pt>
              </c:strCache>
            </c:strRef>
          </c:tx>
          <c:invertIfNegative val="0"/>
          <c:cat>
            <c:strRef>
              <c:f>Sheet1!$C$8:$C$10</c:f>
              <c:strCache>
                <c:ptCount val="3"/>
                <c:pt idx="0">
                  <c:v>Comparison</c:v>
                </c:pt>
                <c:pt idx="1">
                  <c:v>With spillover</c:v>
                </c:pt>
                <c:pt idx="2">
                  <c:v>Treatment group</c:v>
                </c:pt>
              </c:strCache>
            </c:strRef>
          </c:cat>
          <c:val>
            <c:numRef>
              <c:f>Sheet1!$D$8:$D$10</c:f>
              <c:numCache>
                <c:formatCode>General</c:formatCode>
                <c:ptCount val="3"/>
                <c:pt idx="0">
                  <c:v>3</c:v>
                </c:pt>
                <c:pt idx="1">
                  <c:v>4</c:v>
                </c:pt>
                <c:pt idx="2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744-1F41-93DD-41AB5490CD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6521984"/>
        <c:axId val="225599872"/>
      </c:barChart>
      <c:catAx>
        <c:axId val="1965219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225599872"/>
        <c:crosses val="autoZero"/>
        <c:auto val="1"/>
        <c:lblAlgn val="ctr"/>
        <c:lblOffset val="100"/>
        <c:noMultiLvlLbl val="0"/>
      </c:catAx>
      <c:valAx>
        <c:axId val="2255998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196521984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27363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56050" y="0"/>
            <a:ext cx="3027363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706438" y="1160463"/>
            <a:ext cx="5572125" cy="3133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98500" y="4467225"/>
            <a:ext cx="5588000" cy="3656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18563"/>
            <a:ext cx="3027363" cy="465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56050" y="8818563"/>
            <a:ext cx="3027363" cy="465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5f4dffceb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60463"/>
            <a:ext cx="5572125" cy="3133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5f4dffceba_0_0:notes"/>
          <p:cNvSpPr txBox="1">
            <a:spLocks noGrp="1"/>
          </p:cNvSpPr>
          <p:nvPr>
            <p:ph type="body" idx="1"/>
          </p:nvPr>
        </p:nvSpPr>
        <p:spPr>
          <a:xfrm>
            <a:off x="698500" y="4467225"/>
            <a:ext cx="5588100" cy="365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g5f4dffceba_0_0:notes"/>
          <p:cNvSpPr txBox="1">
            <a:spLocks noGrp="1"/>
          </p:cNvSpPr>
          <p:nvPr>
            <p:ph type="sldNum" idx="12"/>
          </p:nvPr>
        </p:nvSpPr>
        <p:spPr>
          <a:xfrm>
            <a:off x="3956050" y="8818563"/>
            <a:ext cx="3027300" cy="4650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A" type="title">
  <p:cSld name="TITL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Google Shape;15;p2"/>
          <p:cNvCxnSpPr/>
          <p:nvPr/>
        </p:nvCxnSpPr>
        <p:spPr>
          <a:xfrm>
            <a:off x="0" y="919163"/>
            <a:ext cx="4479925" cy="0"/>
          </a:xfrm>
          <a:prstGeom prst="straightConnector1">
            <a:avLst/>
          </a:prstGeom>
          <a:noFill/>
          <a:ln w="69850" cap="flat" cmpd="sng">
            <a:solidFill>
              <a:srgbClr val="8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6" name="Google Shape;16;p2"/>
          <p:cNvCxnSpPr/>
          <p:nvPr/>
        </p:nvCxnSpPr>
        <p:spPr>
          <a:xfrm>
            <a:off x="4479925" y="919163"/>
            <a:ext cx="2981325" cy="0"/>
          </a:xfrm>
          <a:prstGeom prst="straightConnector1">
            <a:avLst/>
          </a:prstGeom>
          <a:noFill/>
          <a:ln w="698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7" name="Google Shape;17;p2"/>
          <p:cNvCxnSpPr/>
          <p:nvPr/>
        </p:nvCxnSpPr>
        <p:spPr>
          <a:xfrm>
            <a:off x="7461250" y="919163"/>
            <a:ext cx="1722438" cy="3175"/>
          </a:xfrm>
          <a:prstGeom prst="straightConnector1">
            <a:avLst/>
          </a:prstGeom>
          <a:noFill/>
          <a:ln w="69850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8" name="Google Shape;18;p2"/>
          <p:cNvCxnSpPr/>
          <p:nvPr/>
        </p:nvCxnSpPr>
        <p:spPr>
          <a:xfrm>
            <a:off x="9175750" y="919163"/>
            <a:ext cx="1258888" cy="6350"/>
          </a:xfrm>
          <a:prstGeom prst="straightConnector1">
            <a:avLst/>
          </a:prstGeom>
          <a:noFill/>
          <a:ln w="6985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" name="Google Shape;19;p2"/>
          <p:cNvSpPr txBox="1">
            <a:spLocks noGrp="1"/>
          </p:cNvSpPr>
          <p:nvPr>
            <p:ph type="ctrTitle"/>
          </p:nvPr>
        </p:nvSpPr>
        <p:spPr>
          <a:xfrm>
            <a:off x="914400" y="2130451"/>
            <a:ext cx="10363200" cy="1086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36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ubTitle" idx="1"/>
          </p:nvPr>
        </p:nvSpPr>
        <p:spPr>
          <a:xfrm>
            <a:off x="1828800" y="3223285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with Subtitle (No Header Line)">
  <p:cSld name="Title and Content with Subtitle (No Header Line)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5"/>
          <p:cNvSpPr txBox="1"/>
          <p:nvPr/>
        </p:nvSpPr>
        <p:spPr>
          <a:xfrm>
            <a:off x="11274425" y="6324600"/>
            <a:ext cx="58896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15"/>
          <p:cNvSpPr txBox="1">
            <a:spLocks noGrp="1"/>
          </p:cNvSpPr>
          <p:nvPr>
            <p:ph type="title"/>
          </p:nvPr>
        </p:nvSpPr>
        <p:spPr>
          <a:xfrm>
            <a:off x="612648" y="36388"/>
            <a:ext cx="10972800" cy="942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8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15"/>
          <p:cNvSpPr txBox="1">
            <a:spLocks noGrp="1"/>
          </p:cNvSpPr>
          <p:nvPr>
            <p:ph type="body" idx="1"/>
          </p:nvPr>
        </p:nvSpPr>
        <p:spPr>
          <a:xfrm>
            <a:off x="612648" y="1700784"/>
            <a:ext cx="10972800" cy="4032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>
                <a:latin typeface="Arial"/>
                <a:ea typeface="Arial"/>
                <a:cs typeface="Arial"/>
                <a:sym typeface="Arial"/>
              </a:defRPr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15"/>
          <p:cNvSpPr txBox="1">
            <a:spLocks noGrp="1"/>
          </p:cNvSpPr>
          <p:nvPr>
            <p:ph type="body" idx="2"/>
          </p:nvPr>
        </p:nvSpPr>
        <p:spPr>
          <a:xfrm>
            <a:off x="612648" y="1014464"/>
            <a:ext cx="10972800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ntent Rows (No Subtitle or Header Line)">
  <p:cSld name="Title and Two Content Rows (No Subtitle or Header Line)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6"/>
          <p:cNvSpPr txBox="1"/>
          <p:nvPr/>
        </p:nvSpPr>
        <p:spPr>
          <a:xfrm>
            <a:off x="11274425" y="6324600"/>
            <a:ext cx="58896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16"/>
          <p:cNvSpPr txBox="1">
            <a:spLocks noGrp="1"/>
          </p:cNvSpPr>
          <p:nvPr>
            <p:ph type="title"/>
          </p:nvPr>
        </p:nvSpPr>
        <p:spPr>
          <a:xfrm>
            <a:off x="612648" y="36388"/>
            <a:ext cx="10972800" cy="942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8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6"/>
          <p:cNvSpPr txBox="1">
            <a:spLocks noGrp="1"/>
          </p:cNvSpPr>
          <p:nvPr>
            <p:ph type="body" idx="1"/>
          </p:nvPr>
        </p:nvSpPr>
        <p:spPr>
          <a:xfrm>
            <a:off x="612648" y="3495368"/>
            <a:ext cx="10972800" cy="2191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marL="914400" lvl="1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>
                <a:latin typeface="Arial"/>
                <a:ea typeface="Arial"/>
                <a:cs typeface="Arial"/>
                <a:sym typeface="Arial"/>
              </a:defRPr>
            </a:lvl2pPr>
            <a:lvl3pPr marL="1371600" lvl="2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latin typeface="Arial"/>
                <a:ea typeface="Arial"/>
                <a:cs typeface="Arial"/>
                <a:sym typeface="Arial"/>
              </a:defRPr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>
                <a:latin typeface="Arial"/>
                <a:ea typeface="Arial"/>
                <a:cs typeface="Arial"/>
                <a:sym typeface="Arial"/>
              </a:defRPr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6" name="Google Shape;126;p16"/>
          <p:cNvSpPr txBox="1">
            <a:spLocks noGrp="1"/>
          </p:cNvSpPr>
          <p:nvPr>
            <p:ph type="body" idx="2"/>
          </p:nvPr>
        </p:nvSpPr>
        <p:spPr>
          <a:xfrm>
            <a:off x="612648" y="1700784"/>
            <a:ext cx="10972800" cy="1788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0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ntent Rows with Subtitle (No Header Line)">
  <p:cSld name="Title and Two Content Rows with Subtitle (No Header Line)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7"/>
          <p:cNvSpPr txBox="1"/>
          <p:nvPr/>
        </p:nvSpPr>
        <p:spPr>
          <a:xfrm>
            <a:off x="11274425" y="6324600"/>
            <a:ext cx="58896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17"/>
          <p:cNvSpPr txBox="1">
            <a:spLocks noGrp="1"/>
          </p:cNvSpPr>
          <p:nvPr>
            <p:ph type="title"/>
          </p:nvPr>
        </p:nvSpPr>
        <p:spPr>
          <a:xfrm>
            <a:off x="612648" y="36388"/>
            <a:ext cx="10972800" cy="942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8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17"/>
          <p:cNvSpPr txBox="1">
            <a:spLocks noGrp="1"/>
          </p:cNvSpPr>
          <p:nvPr>
            <p:ph type="body" idx="1"/>
          </p:nvPr>
        </p:nvSpPr>
        <p:spPr>
          <a:xfrm>
            <a:off x="612648" y="3495368"/>
            <a:ext cx="10972800" cy="2191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marL="914400" lvl="1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>
                <a:latin typeface="Arial"/>
                <a:ea typeface="Arial"/>
                <a:cs typeface="Arial"/>
                <a:sym typeface="Arial"/>
              </a:defRPr>
            </a:lvl2pPr>
            <a:lvl3pPr marL="1371600" lvl="2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latin typeface="Arial"/>
                <a:ea typeface="Arial"/>
                <a:cs typeface="Arial"/>
                <a:sym typeface="Arial"/>
              </a:defRPr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>
                <a:latin typeface="Arial"/>
                <a:ea typeface="Arial"/>
                <a:cs typeface="Arial"/>
                <a:sym typeface="Arial"/>
              </a:defRPr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1" name="Google Shape;131;p17"/>
          <p:cNvSpPr txBox="1">
            <a:spLocks noGrp="1"/>
          </p:cNvSpPr>
          <p:nvPr>
            <p:ph type="body" idx="2"/>
          </p:nvPr>
        </p:nvSpPr>
        <p:spPr>
          <a:xfrm>
            <a:off x="612648" y="1700784"/>
            <a:ext cx="10972800" cy="1788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0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32" name="Google Shape;132;p17"/>
          <p:cNvSpPr txBox="1">
            <a:spLocks noGrp="1"/>
          </p:cNvSpPr>
          <p:nvPr>
            <p:ph type="body" idx="3"/>
          </p:nvPr>
        </p:nvSpPr>
        <p:spPr>
          <a:xfrm>
            <a:off x="612648" y="1014464"/>
            <a:ext cx="10972800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ntent Columns (No Subtitles or Header Line)">
  <p:cSld name="Title and Two Content Columns (No Subtitles or Header Line)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8"/>
          <p:cNvSpPr txBox="1"/>
          <p:nvPr/>
        </p:nvSpPr>
        <p:spPr>
          <a:xfrm>
            <a:off x="11274425" y="6324600"/>
            <a:ext cx="58896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18"/>
          <p:cNvSpPr txBox="1">
            <a:spLocks noGrp="1"/>
          </p:cNvSpPr>
          <p:nvPr>
            <p:ph type="title"/>
          </p:nvPr>
        </p:nvSpPr>
        <p:spPr>
          <a:xfrm>
            <a:off x="612648" y="36388"/>
            <a:ext cx="10972800" cy="942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8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18"/>
          <p:cNvSpPr txBox="1">
            <a:spLocks noGrp="1"/>
          </p:cNvSpPr>
          <p:nvPr>
            <p:ph type="body" idx="1"/>
          </p:nvPr>
        </p:nvSpPr>
        <p:spPr>
          <a:xfrm>
            <a:off x="609600" y="1647236"/>
            <a:ext cx="5386917" cy="4478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37" name="Google Shape;137;p18"/>
          <p:cNvSpPr txBox="1">
            <a:spLocks noGrp="1"/>
          </p:cNvSpPr>
          <p:nvPr>
            <p:ph type="body" idx="2"/>
          </p:nvPr>
        </p:nvSpPr>
        <p:spPr>
          <a:xfrm>
            <a:off x="6193384" y="1647236"/>
            <a:ext cx="5389033" cy="44789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ntent Columns with Subtitles (No Header Line)">
  <p:cSld name="Title and Two Content Columns with Subtitles (No Header Line)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9"/>
          <p:cNvSpPr txBox="1"/>
          <p:nvPr/>
        </p:nvSpPr>
        <p:spPr>
          <a:xfrm>
            <a:off x="11274425" y="6324600"/>
            <a:ext cx="58896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19"/>
          <p:cNvSpPr txBox="1">
            <a:spLocks noGrp="1"/>
          </p:cNvSpPr>
          <p:nvPr>
            <p:ph type="body" idx="1"/>
          </p:nvPr>
        </p:nvSpPr>
        <p:spPr>
          <a:xfrm>
            <a:off x="609600" y="993021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41" name="Google Shape;141;p19"/>
          <p:cNvSpPr txBox="1">
            <a:spLocks noGrp="1"/>
          </p:cNvSpPr>
          <p:nvPr>
            <p:ph type="body" idx="2"/>
          </p:nvPr>
        </p:nvSpPr>
        <p:spPr>
          <a:xfrm>
            <a:off x="609600" y="1647236"/>
            <a:ext cx="5386917" cy="4478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42" name="Google Shape;142;p19"/>
          <p:cNvSpPr txBox="1">
            <a:spLocks noGrp="1"/>
          </p:cNvSpPr>
          <p:nvPr>
            <p:ph type="body" idx="3"/>
          </p:nvPr>
        </p:nvSpPr>
        <p:spPr>
          <a:xfrm>
            <a:off x="6179873" y="993021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43" name="Google Shape;143;p19"/>
          <p:cNvSpPr txBox="1">
            <a:spLocks noGrp="1"/>
          </p:cNvSpPr>
          <p:nvPr>
            <p:ph type="body" idx="4"/>
          </p:nvPr>
        </p:nvSpPr>
        <p:spPr>
          <a:xfrm>
            <a:off x="6193384" y="1647236"/>
            <a:ext cx="5389033" cy="44789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44" name="Google Shape;144;p19"/>
          <p:cNvSpPr txBox="1">
            <a:spLocks noGrp="1"/>
          </p:cNvSpPr>
          <p:nvPr>
            <p:ph type="title"/>
          </p:nvPr>
        </p:nvSpPr>
        <p:spPr>
          <a:xfrm>
            <a:off x="612648" y="36388"/>
            <a:ext cx="10972800" cy="942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8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(No Header Line)">
  <p:cSld name="Title Only (No Header Line)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0"/>
          <p:cNvSpPr txBox="1"/>
          <p:nvPr/>
        </p:nvSpPr>
        <p:spPr>
          <a:xfrm>
            <a:off x="11274425" y="6324600"/>
            <a:ext cx="58896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20"/>
          <p:cNvSpPr txBox="1">
            <a:spLocks noGrp="1"/>
          </p:cNvSpPr>
          <p:nvPr>
            <p:ph type="title"/>
          </p:nvPr>
        </p:nvSpPr>
        <p:spPr>
          <a:xfrm>
            <a:off x="612648" y="36388"/>
            <a:ext cx="10972800" cy="942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8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ntent Columns Alternate (No Header Line)" type="objTx">
  <p:cSld name="OBJECT_WITH_CAPTION_TEXT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2"/>
          <p:cNvSpPr txBox="1"/>
          <p:nvPr/>
        </p:nvSpPr>
        <p:spPr>
          <a:xfrm>
            <a:off x="11274425" y="6324600"/>
            <a:ext cx="58896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22"/>
          <p:cNvSpPr txBox="1"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22"/>
          <p:cNvSpPr txBox="1">
            <a:spLocks noGrp="1"/>
          </p:cNvSpPr>
          <p:nvPr>
            <p:ph type="body" idx="1"/>
          </p:nvPr>
        </p:nvSpPr>
        <p:spPr>
          <a:xfrm>
            <a:off x="4766733" y="273075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1pPr>
            <a:lvl2pPr marL="914400" lvl="1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2pPr>
            <a:lvl3pPr marL="1371600" lvl="2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54" name="Google Shape;154;p22"/>
          <p:cNvSpPr txBox="1">
            <a:spLocks noGrp="1"/>
          </p:cNvSpPr>
          <p:nvPr>
            <p:ph type="body" idx="2"/>
          </p:nvPr>
        </p:nvSpPr>
        <p:spPr>
          <a:xfrm>
            <a:off x="609603" y="1435103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with Title and Content (No Header Line)" type="picTx">
  <p:cSld name="PICTURE_WITH_CAPTION_TEXT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3"/>
          <p:cNvSpPr txBox="1"/>
          <p:nvPr/>
        </p:nvSpPr>
        <p:spPr>
          <a:xfrm>
            <a:off x="11274425" y="6324600"/>
            <a:ext cx="58896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23"/>
          <p:cNvSpPr txBox="1">
            <a:spLocks noGrp="1"/>
          </p:cNvSpPr>
          <p:nvPr>
            <p:ph type="title"/>
          </p:nvPr>
        </p:nvSpPr>
        <p:spPr>
          <a:xfrm>
            <a:off x="2389717" y="4502024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23"/>
          <p:cNvSpPr>
            <a:spLocks noGrp="1"/>
          </p:cNvSpPr>
          <p:nvPr>
            <p:ph type="pic" idx="2"/>
          </p:nvPr>
        </p:nvSpPr>
        <p:spPr>
          <a:xfrm>
            <a:off x="2389717" y="314199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9" name="Google Shape;159;p23"/>
          <p:cNvSpPr txBox="1">
            <a:spLocks noGrp="1"/>
          </p:cNvSpPr>
          <p:nvPr>
            <p:ph type="body" idx="1"/>
          </p:nvPr>
        </p:nvSpPr>
        <p:spPr>
          <a:xfrm>
            <a:off x="2389717" y="5068762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B3FC4-648D-4227-9A9C-2E47A71B74A5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2F778-21C8-4CD8-81E2-008D59A3A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7084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B3FC4-648D-4227-9A9C-2E47A71B74A5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2F778-21C8-4CD8-81E2-008D59A3A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430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A (No Header Line)">
  <p:cSld name="Title Slide A (No Header Line)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/>
        </p:nvSpPr>
        <p:spPr>
          <a:xfrm>
            <a:off x="11274425" y="6324600"/>
            <a:ext cx="58896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3"/>
          <p:cNvSpPr txBox="1">
            <a:spLocks noGrp="1"/>
          </p:cNvSpPr>
          <p:nvPr>
            <p:ph type="ctrTitle"/>
          </p:nvPr>
        </p:nvSpPr>
        <p:spPr>
          <a:xfrm>
            <a:off x="914400" y="2130451"/>
            <a:ext cx="10363200" cy="1086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36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ubTitle" idx="1"/>
          </p:nvPr>
        </p:nvSpPr>
        <p:spPr>
          <a:xfrm>
            <a:off x="1828800" y="3223285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B (No Header Line)" type="secHead">
  <p:cSld name="SECTION_HEADER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 txBox="1"/>
          <p:nvPr/>
        </p:nvSpPr>
        <p:spPr>
          <a:xfrm>
            <a:off x="11274425" y="6324600"/>
            <a:ext cx="58896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963084" y="4406925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cap="none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(No Subtitle)">
  <p:cSld name="Title and Content (No Subtitle)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556000" y="3149600"/>
            <a:ext cx="5080000" cy="5461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8" name="Google Shape;38;p6"/>
          <p:cNvCxnSpPr/>
          <p:nvPr/>
        </p:nvCxnSpPr>
        <p:spPr>
          <a:xfrm>
            <a:off x="0" y="1028700"/>
            <a:ext cx="4479925" cy="0"/>
          </a:xfrm>
          <a:prstGeom prst="straightConnector1">
            <a:avLst/>
          </a:prstGeom>
          <a:noFill/>
          <a:ln w="69850" cap="flat" cmpd="sng">
            <a:solidFill>
              <a:srgbClr val="8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9" name="Google Shape;39;p6"/>
          <p:cNvCxnSpPr/>
          <p:nvPr/>
        </p:nvCxnSpPr>
        <p:spPr>
          <a:xfrm>
            <a:off x="4479925" y="1028700"/>
            <a:ext cx="2981325" cy="0"/>
          </a:xfrm>
          <a:prstGeom prst="straightConnector1">
            <a:avLst/>
          </a:prstGeom>
          <a:noFill/>
          <a:ln w="698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0" name="Google Shape;40;p6"/>
          <p:cNvCxnSpPr/>
          <p:nvPr/>
        </p:nvCxnSpPr>
        <p:spPr>
          <a:xfrm>
            <a:off x="7461250" y="1028700"/>
            <a:ext cx="1722438" cy="3175"/>
          </a:xfrm>
          <a:prstGeom prst="straightConnector1">
            <a:avLst/>
          </a:prstGeom>
          <a:noFill/>
          <a:ln w="69850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1" name="Google Shape;41;p6"/>
          <p:cNvCxnSpPr/>
          <p:nvPr/>
        </p:nvCxnSpPr>
        <p:spPr>
          <a:xfrm>
            <a:off x="9177338" y="1028700"/>
            <a:ext cx="1258887" cy="6350"/>
          </a:xfrm>
          <a:prstGeom prst="straightConnector1">
            <a:avLst/>
          </a:prstGeom>
          <a:noFill/>
          <a:ln w="6985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2" name="Google Shape;42;p6"/>
          <p:cNvSpPr txBox="1"/>
          <p:nvPr/>
        </p:nvSpPr>
        <p:spPr>
          <a:xfrm>
            <a:off x="11274425" y="6324600"/>
            <a:ext cx="58896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p6"/>
          <p:cNvSpPr txBox="1">
            <a:spLocks noGrp="1"/>
          </p:cNvSpPr>
          <p:nvPr>
            <p:ph type="title"/>
          </p:nvPr>
        </p:nvSpPr>
        <p:spPr>
          <a:xfrm>
            <a:off x="612648" y="36388"/>
            <a:ext cx="10972800" cy="942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8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1"/>
          </p:nvPr>
        </p:nvSpPr>
        <p:spPr>
          <a:xfrm>
            <a:off x="612648" y="1704620"/>
            <a:ext cx="10972800" cy="3982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>
                <a:latin typeface="Arial"/>
                <a:ea typeface="Arial"/>
                <a:cs typeface="Arial"/>
                <a:sym typeface="Arial"/>
              </a:defRPr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ntent Rows (No Subtitle)">
  <p:cSld name="Title and Two Content Rows (No Subtitle)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556000" y="3149600"/>
            <a:ext cx="5080000" cy="5461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7" name="Google Shape;57;p8"/>
          <p:cNvCxnSpPr/>
          <p:nvPr/>
        </p:nvCxnSpPr>
        <p:spPr>
          <a:xfrm>
            <a:off x="0" y="1028700"/>
            <a:ext cx="4479925" cy="0"/>
          </a:xfrm>
          <a:prstGeom prst="straightConnector1">
            <a:avLst/>
          </a:prstGeom>
          <a:noFill/>
          <a:ln w="69850" cap="flat" cmpd="sng">
            <a:solidFill>
              <a:srgbClr val="8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8" name="Google Shape;58;p8"/>
          <p:cNvCxnSpPr/>
          <p:nvPr/>
        </p:nvCxnSpPr>
        <p:spPr>
          <a:xfrm>
            <a:off x="4479925" y="1028700"/>
            <a:ext cx="2981325" cy="0"/>
          </a:xfrm>
          <a:prstGeom prst="straightConnector1">
            <a:avLst/>
          </a:prstGeom>
          <a:noFill/>
          <a:ln w="698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9" name="Google Shape;59;p8"/>
          <p:cNvCxnSpPr/>
          <p:nvPr/>
        </p:nvCxnSpPr>
        <p:spPr>
          <a:xfrm>
            <a:off x="7461250" y="1028700"/>
            <a:ext cx="1722438" cy="3175"/>
          </a:xfrm>
          <a:prstGeom prst="straightConnector1">
            <a:avLst/>
          </a:prstGeom>
          <a:noFill/>
          <a:ln w="69850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0" name="Google Shape;60;p8"/>
          <p:cNvCxnSpPr/>
          <p:nvPr/>
        </p:nvCxnSpPr>
        <p:spPr>
          <a:xfrm>
            <a:off x="9177338" y="1028700"/>
            <a:ext cx="1258887" cy="6350"/>
          </a:xfrm>
          <a:prstGeom prst="straightConnector1">
            <a:avLst/>
          </a:prstGeom>
          <a:noFill/>
          <a:ln w="6985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1" name="Google Shape;61;p8"/>
          <p:cNvSpPr txBox="1"/>
          <p:nvPr/>
        </p:nvSpPr>
        <p:spPr>
          <a:xfrm>
            <a:off x="11274425" y="6324600"/>
            <a:ext cx="58896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8"/>
          <p:cNvSpPr txBox="1">
            <a:spLocks noGrp="1"/>
          </p:cNvSpPr>
          <p:nvPr>
            <p:ph type="title"/>
          </p:nvPr>
        </p:nvSpPr>
        <p:spPr>
          <a:xfrm>
            <a:off x="612648" y="36388"/>
            <a:ext cx="10972800" cy="942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8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8"/>
          <p:cNvSpPr txBox="1">
            <a:spLocks noGrp="1"/>
          </p:cNvSpPr>
          <p:nvPr>
            <p:ph type="body" idx="1"/>
          </p:nvPr>
        </p:nvSpPr>
        <p:spPr>
          <a:xfrm>
            <a:off x="612648" y="3495368"/>
            <a:ext cx="10972800" cy="2191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marL="914400" lvl="1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>
                <a:latin typeface="Arial"/>
                <a:ea typeface="Arial"/>
                <a:cs typeface="Arial"/>
                <a:sym typeface="Arial"/>
              </a:defRPr>
            </a:lvl2pPr>
            <a:lvl3pPr marL="1371600" lvl="2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latin typeface="Arial"/>
                <a:ea typeface="Arial"/>
                <a:cs typeface="Arial"/>
                <a:sym typeface="Arial"/>
              </a:defRPr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>
                <a:latin typeface="Arial"/>
                <a:ea typeface="Arial"/>
                <a:cs typeface="Arial"/>
                <a:sym typeface="Arial"/>
              </a:defRPr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4" name="Google Shape;64;p8"/>
          <p:cNvSpPr txBox="1">
            <a:spLocks noGrp="1"/>
          </p:cNvSpPr>
          <p:nvPr>
            <p:ph type="body" idx="2"/>
          </p:nvPr>
        </p:nvSpPr>
        <p:spPr>
          <a:xfrm>
            <a:off x="612648" y="1700784"/>
            <a:ext cx="10972800" cy="1788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0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ntent Rows with Subtitle">
  <p:cSld name="Title and Two Content Rows with Subtitle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556000" y="3149600"/>
            <a:ext cx="5080000" cy="5461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7" name="Google Shape;67;p9"/>
          <p:cNvCxnSpPr/>
          <p:nvPr/>
        </p:nvCxnSpPr>
        <p:spPr>
          <a:xfrm>
            <a:off x="0" y="1028700"/>
            <a:ext cx="4479925" cy="0"/>
          </a:xfrm>
          <a:prstGeom prst="straightConnector1">
            <a:avLst/>
          </a:prstGeom>
          <a:noFill/>
          <a:ln w="69850" cap="flat" cmpd="sng">
            <a:solidFill>
              <a:srgbClr val="8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8" name="Google Shape;68;p9"/>
          <p:cNvCxnSpPr/>
          <p:nvPr/>
        </p:nvCxnSpPr>
        <p:spPr>
          <a:xfrm>
            <a:off x="4479925" y="1028700"/>
            <a:ext cx="2981325" cy="0"/>
          </a:xfrm>
          <a:prstGeom prst="straightConnector1">
            <a:avLst/>
          </a:prstGeom>
          <a:noFill/>
          <a:ln w="698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9" name="Google Shape;69;p9"/>
          <p:cNvCxnSpPr/>
          <p:nvPr/>
        </p:nvCxnSpPr>
        <p:spPr>
          <a:xfrm>
            <a:off x="7461250" y="1028700"/>
            <a:ext cx="1722438" cy="3175"/>
          </a:xfrm>
          <a:prstGeom prst="straightConnector1">
            <a:avLst/>
          </a:prstGeom>
          <a:noFill/>
          <a:ln w="69850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0" name="Google Shape;70;p9"/>
          <p:cNvCxnSpPr/>
          <p:nvPr/>
        </p:nvCxnSpPr>
        <p:spPr>
          <a:xfrm>
            <a:off x="9177338" y="1028700"/>
            <a:ext cx="1258887" cy="6350"/>
          </a:xfrm>
          <a:prstGeom prst="straightConnector1">
            <a:avLst/>
          </a:prstGeom>
          <a:noFill/>
          <a:ln w="6985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1" name="Google Shape;71;p9"/>
          <p:cNvSpPr txBox="1"/>
          <p:nvPr/>
        </p:nvSpPr>
        <p:spPr>
          <a:xfrm>
            <a:off x="11274425" y="6324600"/>
            <a:ext cx="58896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9"/>
          <p:cNvSpPr txBox="1">
            <a:spLocks noGrp="1"/>
          </p:cNvSpPr>
          <p:nvPr>
            <p:ph type="title"/>
          </p:nvPr>
        </p:nvSpPr>
        <p:spPr>
          <a:xfrm>
            <a:off x="612648" y="36388"/>
            <a:ext cx="10972800" cy="942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8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9"/>
          <p:cNvSpPr txBox="1">
            <a:spLocks noGrp="1"/>
          </p:cNvSpPr>
          <p:nvPr>
            <p:ph type="body" idx="1"/>
          </p:nvPr>
        </p:nvSpPr>
        <p:spPr>
          <a:xfrm>
            <a:off x="612648" y="3495368"/>
            <a:ext cx="10972800" cy="2191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marL="914400" lvl="1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>
                <a:latin typeface="Arial"/>
                <a:ea typeface="Arial"/>
                <a:cs typeface="Arial"/>
                <a:sym typeface="Arial"/>
              </a:defRPr>
            </a:lvl2pPr>
            <a:lvl3pPr marL="1371600" lvl="2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latin typeface="Arial"/>
                <a:ea typeface="Arial"/>
                <a:cs typeface="Arial"/>
                <a:sym typeface="Arial"/>
              </a:defRPr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>
                <a:latin typeface="Arial"/>
                <a:ea typeface="Arial"/>
                <a:cs typeface="Arial"/>
                <a:sym typeface="Arial"/>
              </a:defRPr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9"/>
          <p:cNvSpPr txBox="1">
            <a:spLocks noGrp="1"/>
          </p:cNvSpPr>
          <p:nvPr>
            <p:ph type="body" idx="2"/>
          </p:nvPr>
        </p:nvSpPr>
        <p:spPr>
          <a:xfrm>
            <a:off x="612648" y="1700784"/>
            <a:ext cx="10972800" cy="1788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0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5" name="Google Shape;75;p9"/>
          <p:cNvSpPr txBox="1">
            <a:spLocks noGrp="1"/>
          </p:cNvSpPr>
          <p:nvPr>
            <p:ph type="body" idx="3"/>
          </p:nvPr>
        </p:nvSpPr>
        <p:spPr>
          <a:xfrm>
            <a:off x="612648" y="1014464"/>
            <a:ext cx="10972800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ntent Columns (No Subtitles)">
  <p:cSld name="Title and Two Content Columns (No Subtitles)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556000" y="3149600"/>
            <a:ext cx="5080000" cy="5461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8" name="Google Shape;78;p10"/>
          <p:cNvCxnSpPr/>
          <p:nvPr/>
        </p:nvCxnSpPr>
        <p:spPr>
          <a:xfrm>
            <a:off x="0" y="1028700"/>
            <a:ext cx="4479925" cy="0"/>
          </a:xfrm>
          <a:prstGeom prst="straightConnector1">
            <a:avLst/>
          </a:prstGeom>
          <a:noFill/>
          <a:ln w="69850" cap="flat" cmpd="sng">
            <a:solidFill>
              <a:srgbClr val="8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9" name="Google Shape;79;p10"/>
          <p:cNvCxnSpPr/>
          <p:nvPr/>
        </p:nvCxnSpPr>
        <p:spPr>
          <a:xfrm>
            <a:off x="4479925" y="1028700"/>
            <a:ext cx="2981325" cy="0"/>
          </a:xfrm>
          <a:prstGeom prst="straightConnector1">
            <a:avLst/>
          </a:prstGeom>
          <a:noFill/>
          <a:ln w="698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0" name="Google Shape;80;p10"/>
          <p:cNvCxnSpPr/>
          <p:nvPr/>
        </p:nvCxnSpPr>
        <p:spPr>
          <a:xfrm>
            <a:off x="7461250" y="1028700"/>
            <a:ext cx="1722438" cy="3175"/>
          </a:xfrm>
          <a:prstGeom prst="straightConnector1">
            <a:avLst/>
          </a:prstGeom>
          <a:noFill/>
          <a:ln w="69850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1" name="Google Shape;81;p10"/>
          <p:cNvCxnSpPr/>
          <p:nvPr/>
        </p:nvCxnSpPr>
        <p:spPr>
          <a:xfrm>
            <a:off x="9177338" y="1028700"/>
            <a:ext cx="1258887" cy="6350"/>
          </a:xfrm>
          <a:prstGeom prst="straightConnector1">
            <a:avLst/>
          </a:prstGeom>
          <a:noFill/>
          <a:ln w="6985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2" name="Google Shape;82;p10"/>
          <p:cNvSpPr txBox="1"/>
          <p:nvPr/>
        </p:nvSpPr>
        <p:spPr>
          <a:xfrm>
            <a:off x="11274425" y="6324600"/>
            <a:ext cx="58896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10"/>
          <p:cNvSpPr txBox="1">
            <a:spLocks noGrp="1"/>
          </p:cNvSpPr>
          <p:nvPr>
            <p:ph type="title"/>
          </p:nvPr>
        </p:nvSpPr>
        <p:spPr>
          <a:xfrm>
            <a:off x="612648" y="36388"/>
            <a:ext cx="10972800" cy="942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8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0"/>
          <p:cNvSpPr txBox="1">
            <a:spLocks noGrp="1"/>
          </p:cNvSpPr>
          <p:nvPr>
            <p:ph type="body" idx="1"/>
          </p:nvPr>
        </p:nvSpPr>
        <p:spPr>
          <a:xfrm>
            <a:off x="609600" y="1647236"/>
            <a:ext cx="5386917" cy="4478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85" name="Google Shape;85;p10"/>
          <p:cNvSpPr txBox="1">
            <a:spLocks noGrp="1"/>
          </p:cNvSpPr>
          <p:nvPr>
            <p:ph type="body" idx="2"/>
          </p:nvPr>
        </p:nvSpPr>
        <p:spPr>
          <a:xfrm>
            <a:off x="6193384" y="1647236"/>
            <a:ext cx="5389033" cy="44789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ntent Columns with Subtitles">
  <p:cSld name="Title and Two Content Columns with Subtitles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556000" y="3149600"/>
            <a:ext cx="5080000" cy="5461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8" name="Google Shape;88;p11"/>
          <p:cNvCxnSpPr/>
          <p:nvPr/>
        </p:nvCxnSpPr>
        <p:spPr>
          <a:xfrm>
            <a:off x="0" y="1028700"/>
            <a:ext cx="4479925" cy="0"/>
          </a:xfrm>
          <a:prstGeom prst="straightConnector1">
            <a:avLst/>
          </a:prstGeom>
          <a:noFill/>
          <a:ln w="69850" cap="flat" cmpd="sng">
            <a:solidFill>
              <a:srgbClr val="8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9" name="Google Shape;89;p11"/>
          <p:cNvCxnSpPr/>
          <p:nvPr/>
        </p:nvCxnSpPr>
        <p:spPr>
          <a:xfrm>
            <a:off x="4479925" y="1028700"/>
            <a:ext cx="2981325" cy="0"/>
          </a:xfrm>
          <a:prstGeom prst="straightConnector1">
            <a:avLst/>
          </a:prstGeom>
          <a:noFill/>
          <a:ln w="698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0" name="Google Shape;90;p11"/>
          <p:cNvCxnSpPr/>
          <p:nvPr/>
        </p:nvCxnSpPr>
        <p:spPr>
          <a:xfrm>
            <a:off x="7461250" y="1028700"/>
            <a:ext cx="1722438" cy="3175"/>
          </a:xfrm>
          <a:prstGeom prst="straightConnector1">
            <a:avLst/>
          </a:prstGeom>
          <a:noFill/>
          <a:ln w="69850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1" name="Google Shape;91;p11"/>
          <p:cNvCxnSpPr/>
          <p:nvPr/>
        </p:nvCxnSpPr>
        <p:spPr>
          <a:xfrm>
            <a:off x="9177338" y="1028700"/>
            <a:ext cx="1258887" cy="6350"/>
          </a:xfrm>
          <a:prstGeom prst="straightConnector1">
            <a:avLst/>
          </a:prstGeom>
          <a:noFill/>
          <a:ln w="6985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2" name="Google Shape;92;p11"/>
          <p:cNvSpPr txBox="1"/>
          <p:nvPr/>
        </p:nvSpPr>
        <p:spPr>
          <a:xfrm>
            <a:off x="11274425" y="6324600"/>
            <a:ext cx="58896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1"/>
          <p:cNvSpPr txBox="1">
            <a:spLocks noGrp="1"/>
          </p:cNvSpPr>
          <p:nvPr>
            <p:ph type="title"/>
          </p:nvPr>
        </p:nvSpPr>
        <p:spPr>
          <a:xfrm>
            <a:off x="612648" y="36388"/>
            <a:ext cx="10972800" cy="942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8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1"/>
          <p:cNvSpPr txBox="1">
            <a:spLocks noGrp="1"/>
          </p:cNvSpPr>
          <p:nvPr>
            <p:ph type="body" idx="1"/>
          </p:nvPr>
        </p:nvSpPr>
        <p:spPr>
          <a:xfrm>
            <a:off x="609600" y="993021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95" name="Google Shape;95;p11"/>
          <p:cNvSpPr txBox="1">
            <a:spLocks noGrp="1"/>
          </p:cNvSpPr>
          <p:nvPr>
            <p:ph type="body" idx="2"/>
          </p:nvPr>
        </p:nvSpPr>
        <p:spPr>
          <a:xfrm>
            <a:off x="609600" y="1647236"/>
            <a:ext cx="5386917" cy="4478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96" name="Google Shape;96;p11"/>
          <p:cNvSpPr txBox="1">
            <a:spLocks noGrp="1"/>
          </p:cNvSpPr>
          <p:nvPr>
            <p:ph type="body" idx="3"/>
          </p:nvPr>
        </p:nvSpPr>
        <p:spPr>
          <a:xfrm>
            <a:off x="6179873" y="993021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97" name="Google Shape;97;p11"/>
          <p:cNvSpPr txBox="1">
            <a:spLocks noGrp="1"/>
          </p:cNvSpPr>
          <p:nvPr>
            <p:ph type="body" idx="4"/>
          </p:nvPr>
        </p:nvSpPr>
        <p:spPr>
          <a:xfrm>
            <a:off x="6193384" y="1647236"/>
            <a:ext cx="5389033" cy="44789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with Subtitle (No Subtitle or Header Line)">
  <p:cSld name="Title and Content with Subtitle (No Subtitle or Header Line)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4"/>
          <p:cNvSpPr txBox="1"/>
          <p:nvPr/>
        </p:nvSpPr>
        <p:spPr>
          <a:xfrm>
            <a:off x="11274425" y="6324600"/>
            <a:ext cx="58896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14"/>
          <p:cNvSpPr txBox="1">
            <a:spLocks noGrp="1"/>
          </p:cNvSpPr>
          <p:nvPr>
            <p:ph type="title"/>
          </p:nvPr>
        </p:nvSpPr>
        <p:spPr>
          <a:xfrm>
            <a:off x="612648" y="36388"/>
            <a:ext cx="10972800" cy="942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8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14"/>
          <p:cNvSpPr txBox="1">
            <a:spLocks noGrp="1"/>
          </p:cNvSpPr>
          <p:nvPr>
            <p:ph type="body" idx="1"/>
          </p:nvPr>
        </p:nvSpPr>
        <p:spPr>
          <a:xfrm>
            <a:off x="612648" y="1700784"/>
            <a:ext cx="10972800" cy="4032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>
                <a:latin typeface="Arial"/>
                <a:ea typeface="Arial"/>
                <a:cs typeface="Arial"/>
                <a:sym typeface="Arial"/>
              </a:defRPr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307848" y="36576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12650" y="1308173"/>
            <a:ext cx="10972800" cy="3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2" name="Google Shape;12;p1"/>
          <p:cNvSpPr/>
          <p:nvPr/>
        </p:nvSpPr>
        <p:spPr>
          <a:xfrm>
            <a:off x="0" y="6021388"/>
            <a:ext cx="12203113" cy="876300"/>
          </a:xfrm>
          <a:prstGeom prst="rect">
            <a:avLst/>
          </a:prstGeom>
          <a:solidFill>
            <a:srgbClr val="8E1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" name="Google Shape;13;p1"/>
          <p:cNvPicPr preferRelativeResize="0"/>
          <p:nvPr userDrawn="1"/>
        </p:nvPicPr>
        <p:blipFill rotWithShape="1">
          <a:blip r:embed="rId21">
            <a:alphaModFix/>
          </a:blip>
          <a:srcRect t="1" r="57212" b="5679"/>
          <a:stretch/>
        </p:blipFill>
        <p:spPr>
          <a:xfrm>
            <a:off x="168733" y="6051300"/>
            <a:ext cx="2787531" cy="770124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5" r:id="rId5"/>
    <p:sldLayoutId id="2147483656" r:id="rId6"/>
    <p:sldLayoutId id="2147483657" r:id="rId7"/>
    <p:sldLayoutId id="2147483658" r:id="rId8"/>
    <p:sldLayoutId id="2147483661" r:id="rId9"/>
    <p:sldLayoutId id="2147483662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69" r:id="rId16"/>
    <p:sldLayoutId id="2147483670" r:id="rId17"/>
    <p:sldLayoutId id="2147483671" r:id="rId18"/>
    <p:sldLayoutId id="2147483672" r:id="rId1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9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5f4dffceba_0_0"/>
          <p:cNvSpPr txBox="1">
            <a:spLocks noGrp="1"/>
          </p:cNvSpPr>
          <p:nvPr>
            <p:ph type="ctrTitle"/>
          </p:nvPr>
        </p:nvSpPr>
        <p:spPr>
          <a:xfrm>
            <a:off x="914400" y="2130451"/>
            <a:ext cx="10363200" cy="10866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The Practicalities of Running Randomized Trials:</a:t>
            </a:r>
            <a:br>
              <a:rPr lang="en-US" dirty="0"/>
            </a:br>
            <a:r>
              <a:rPr lang="en-US" dirty="0"/>
              <a:t>Lecture 3: How to randomize</a:t>
            </a:r>
            <a:endParaRPr dirty="0"/>
          </a:p>
        </p:txBody>
      </p:sp>
      <p:sp>
        <p:nvSpPr>
          <p:cNvPr id="166" name="Google Shape;166;g5f4dffceba_0_0"/>
          <p:cNvSpPr txBox="1">
            <a:spLocks noGrp="1"/>
          </p:cNvSpPr>
          <p:nvPr>
            <p:ph type="subTitle" idx="1"/>
          </p:nvPr>
        </p:nvSpPr>
        <p:spPr>
          <a:xfrm>
            <a:off x="1828800" y="3648076"/>
            <a:ext cx="8534400" cy="1752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US" dirty="0"/>
              <a:t>Rachel Glennerster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3BEB5-15CF-43AF-A741-DF9AA3D97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 of Randomization: Cluster?</a:t>
            </a:r>
          </a:p>
        </p:txBody>
      </p:sp>
      <p:pic>
        <p:nvPicPr>
          <p:cNvPr id="4" name="Picture 3" descr="A picture containing text, grater, kitchenware&#10;&#10;Description automatically generated">
            <a:extLst>
              <a:ext uri="{FF2B5EF4-FFF2-40B4-BE49-F238E27FC236}">
                <a16:creationId xmlns:a16="http://schemas.microsoft.com/office/drawing/2014/main" id="{A43E6A44-BB02-3748-9998-97ACBE1C3D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4630" y="1162893"/>
            <a:ext cx="9782739" cy="4532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4269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3BEB5-15CF-43AF-A741-DF9AA3D97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 of Randomization: Which Cluster?</a:t>
            </a:r>
          </a:p>
        </p:txBody>
      </p:sp>
      <p:pic>
        <p:nvPicPr>
          <p:cNvPr id="4" name="Picture 3" descr="A picture containing text, grater, kitchenware&#10;&#10;Description automatically generated">
            <a:extLst>
              <a:ext uri="{FF2B5EF4-FFF2-40B4-BE49-F238E27FC236}">
                <a16:creationId xmlns:a16="http://schemas.microsoft.com/office/drawing/2014/main" id="{A43E6A44-BB02-3748-9998-97ACBE1C3D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4630" y="1162893"/>
            <a:ext cx="9782739" cy="453221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D47A3CD-2074-BC41-A0B9-1535ABD728EA}"/>
              </a:ext>
            </a:extLst>
          </p:cNvPr>
          <p:cNvSpPr/>
          <p:nvPr/>
        </p:nvSpPr>
        <p:spPr>
          <a:xfrm>
            <a:off x="1560908" y="1457943"/>
            <a:ext cx="963763" cy="10154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F616B51-FCC3-5F41-A3DD-798631F35B0F}"/>
              </a:ext>
            </a:extLst>
          </p:cNvPr>
          <p:cNvSpPr/>
          <p:nvPr/>
        </p:nvSpPr>
        <p:spPr>
          <a:xfrm>
            <a:off x="2694820" y="1457943"/>
            <a:ext cx="963763" cy="10154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3E0CC79-A6C0-0C4B-B7D5-088E4A993256}"/>
              </a:ext>
            </a:extLst>
          </p:cNvPr>
          <p:cNvSpPr/>
          <p:nvPr/>
        </p:nvSpPr>
        <p:spPr>
          <a:xfrm>
            <a:off x="3904233" y="1487344"/>
            <a:ext cx="963763" cy="10154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18C114F-586E-784E-B81A-2B5E54B3E740}"/>
              </a:ext>
            </a:extLst>
          </p:cNvPr>
          <p:cNvSpPr/>
          <p:nvPr/>
        </p:nvSpPr>
        <p:spPr>
          <a:xfrm>
            <a:off x="7314358" y="1490114"/>
            <a:ext cx="963763" cy="10154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9FDF8B9-845C-7A4F-B3EF-453E92CA0AAA}"/>
              </a:ext>
            </a:extLst>
          </p:cNvPr>
          <p:cNvSpPr/>
          <p:nvPr/>
        </p:nvSpPr>
        <p:spPr>
          <a:xfrm>
            <a:off x="6155279" y="1508277"/>
            <a:ext cx="963763" cy="10154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EDC9F37-6FC4-4D45-917B-DB7D1D0EC1E0}"/>
              </a:ext>
            </a:extLst>
          </p:cNvPr>
          <p:cNvSpPr/>
          <p:nvPr/>
        </p:nvSpPr>
        <p:spPr>
          <a:xfrm>
            <a:off x="4945866" y="1490114"/>
            <a:ext cx="963763" cy="10154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9DFF1AD-288A-5D42-90C9-5649DBC62C36}"/>
              </a:ext>
            </a:extLst>
          </p:cNvPr>
          <p:cNvSpPr/>
          <p:nvPr/>
        </p:nvSpPr>
        <p:spPr>
          <a:xfrm>
            <a:off x="8434160" y="1469181"/>
            <a:ext cx="963763" cy="10154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E674D98-A9AB-6B4E-82C9-B1DB8C0F8096}"/>
              </a:ext>
            </a:extLst>
          </p:cNvPr>
          <p:cNvSpPr/>
          <p:nvPr/>
        </p:nvSpPr>
        <p:spPr>
          <a:xfrm>
            <a:off x="9576343" y="1469181"/>
            <a:ext cx="963763" cy="10154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1F68626-9CAD-F04E-9EDE-1CCAD7E29179}"/>
              </a:ext>
            </a:extLst>
          </p:cNvPr>
          <p:cNvSpPr/>
          <p:nvPr/>
        </p:nvSpPr>
        <p:spPr>
          <a:xfrm>
            <a:off x="1560907" y="2921287"/>
            <a:ext cx="963763" cy="10154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8DFBAFE-32DC-004F-A01A-B11A0DACB503}"/>
              </a:ext>
            </a:extLst>
          </p:cNvPr>
          <p:cNvSpPr/>
          <p:nvPr/>
        </p:nvSpPr>
        <p:spPr>
          <a:xfrm>
            <a:off x="2715861" y="2956884"/>
            <a:ext cx="963763" cy="10154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CC18369-D900-4C4E-8729-015EDC269643}"/>
              </a:ext>
            </a:extLst>
          </p:cNvPr>
          <p:cNvSpPr/>
          <p:nvPr/>
        </p:nvSpPr>
        <p:spPr>
          <a:xfrm>
            <a:off x="3904233" y="2956884"/>
            <a:ext cx="963763" cy="10154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0B44964-CF3B-B24F-87A6-E5D2C9B88A34}"/>
              </a:ext>
            </a:extLst>
          </p:cNvPr>
          <p:cNvSpPr/>
          <p:nvPr/>
        </p:nvSpPr>
        <p:spPr>
          <a:xfrm>
            <a:off x="4965025" y="2958926"/>
            <a:ext cx="963763" cy="10154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EFF4DA4-45EE-434C-B9D1-432E98E178BC}"/>
              </a:ext>
            </a:extLst>
          </p:cNvPr>
          <p:cNvSpPr/>
          <p:nvPr/>
        </p:nvSpPr>
        <p:spPr>
          <a:xfrm>
            <a:off x="6153397" y="2921287"/>
            <a:ext cx="963763" cy="10154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40AA01A-6188-F147-BB00-CCE9A26017BE}"/>
              </a:ext>
            </a:extLst>
          </p:cNvPr>
          <p:cNvSpPr/>
          <p:nvPr/>
        </p:nvSpPr>
        <p:spPr>
          <a:xfrm>
            <a:off x="7314357" y="2921287"/>
            <a:ext cx="963763" cy="10154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AF8B99F-84FD-EA4A-90CB-4C62B48FA810}"/>
              </a:ext>
            </a:extLst>
          </p:cNvPr>
          <p:cNvSpPr/>
          <p:nvPr/>
        </p:nvSpPr>
        <p:spPr>
          <a:xfrm>
            <a:off x="8496723" y="2921287"/>
            <a:ext cx="963763" cy="10154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F97843E-5F06-3E40-B30E-96CD3E1490C1}"/>
              </a:ext>
            </a:extLst>
          </p:cNvPr>
          <p:cNvSpPr/>
          <p:nvPr/>
        </p:nvSpPr>
        <p:spPr>
          <a:xfrm>
            <a:off x="9590239" y="2921287"/>
            <a:ext cx="963763" cy="10154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F4ABEBD-2604-4C46-96A3-95F65BB2A0BF}"/>
              </a:ext>
            </a:extLst>
          </p:cNvPr>
          <p:cNvSpPr/>
          <p:nvPr/>
        </p:nvSpPr>
        <p:spPr>
          <a:xfrm>
            <a:off x="1548637" y="4583705"/>
            <a:ext cx="963763" cy="10154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2AA9BA1-9A31-3B45-B8AE-7FE40745DD03}"/>
              </a:ext>
            </a:extLst>
          </p:cNvPr>
          <p:cNvSpPr/>
          <p:nvPr/>
        </p:nvSpPr>
        <p:spPr>
          <a:xfrm>
            <a:off x="2715861" y="4595766"/>
            <a:ext cx="963763" cy="10154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C320643-9711-6A47-938E-A17816E4B1E8}"/>
              </a:ext>
            </a:extLst>
          </p:cNvPr>
          <p:cNvSpPr/>
          <p:nvPr/>
        </p:nvSpPr>
        <p:spPr>
          <a:xfrm>
            <a:off x="3883085" y="4595766"/>
            <a:ext cx="963763" cy="10154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8FC29F7-8B66-744F-A5F6-87E6F4731555}"/>
              </a:ext>
            </a:extLst>
          </p:cNvPr>
          <p:cNvSpPr/>
          <p:nvPr/>
        </p:nvSpPr>
        <p:spPr>
          <a:xfrm>
            <a:off x="4965025" y="4595766"/>
            <a:ext cx="963763" cy="10154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A6C0875-61D8-6E46-A8DF-1C2D3CFF243D}"/>
              </a:ext>
            </a:extLst>
          </p:cNvPr>
          <p:cNvSpPr/>
          <p:nvPr/>
        </p:nvSpPr>
        <p:spPr>
          <a:xfrm>
            <a:off x="6182343" y="4590851"/>
            <a:ext cx="963763" cy="10154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A10D343-8F29-CE4A-9A9A-E22D936A7F2F}"/>
              </a:ext>
            </a:extLst>
          </p:cNvPr>
          <p:cNvSpPr/>
          <p:nvPr/>
        </p:nvSpPr>
        <p:spPr>
          <a:xfrm>
            <a:off x="7349567" y="4628327"/>
            <a:ext cx="963763" cy="10154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1ABD985-5759-124A-BD39-28F86816174D}"/>
              </a:ext>
            </a:extLst>
          </p:cNvPr>
          <p:cNvSpPr/>
          <p:nvPr/>
        </p:nvSpPr>
        <p:spPr>
          <a:xfrm>
            <a:off x="8431507" y="4628327"/>
            <a:ext cx="963763" cy="10154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BA01052-0E98-BA4F-B3A5-6A16F0F892DA}"/>
              </a:ext>
            </a:extLst>
          </p:cNvPr>
          <p:cNvSpPr/>
          <p:nvPr/>
        </p:nvSpPr>
        <p:spPr>
          <a:xfrm>
            <a:off x="9600813" y="4628327"/>
            <a:ext cx="963763" cy="10154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1251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3BEB5-15CF-43AF-A741-DF9AA3D97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 of Randomization: Class</a:t>
            </a:r>
          </a:p>
        </p:txBody>
      </p:sp>
      <p:pic>
        <p:nvPicPr>
          <p:cNvPr id="4" name="Picture 3" descr="A picture containing text, grater, kitchenware&#10;&#10;Description automatically generated">
            <a:extLst>
              <a:ext uri="{FF2B5EF4-FFF2-40B4-BE49-F238E27FC236}">
                <a16:creationId xmlns:a16="http://schemas.microsoft.com/office/drawing/2014/main" id="{A43E6A44-BB02-3748-9998-97ACBE1C3D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4630" y="1162893"/>
            <a:ext cx="9782739" cy="453221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D47A3CD-2074-BC41-A0B9-1535ABD728EA}"/>
              </a:ext>
            </a:extLst>
          </p:cNvPr>
          <p:cNvSpPr/>
          <p:nvPr/>
        </p:nvSpPr>
        <p:spPr>
          <a:xfrm>
            <a:off x="1560908" y="1457943"/>
            <a:ext cx="963763" cy="10154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F616B51-FCC3-5F41-A3DD-798631F35B0F}"/>
              </a:ext>
            </a:extLst>
          </p:cNvPr>
          <p:cNvSpPr/>
          <p:nvPr/>
        </p:nvSpPr>
        <p:spPr>
          <a:xfrm>
            <a:off x="2694820" y="1457943"/>
            <a:ext cx="963763" cy="10154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3E0CC79-A6C0-0C4B-B7D5-088E4A993256}"/>
              </a:ext>
            </a:extLst>
          </p:cNvPr>
          <p:cNvSpPr/>
          <p:nvPr/>
        </p:nvSpPr>
        <p:spPr>
          <a:xfrm>
            <a:off x="3904233" y="1487344"/>
            <a:ext cx="963763" cy="10154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18C114F-586E-784E-B81A-2B5E54B3E740}"/>
              </a:ext>
            </a:extLst>
          </p:cNvPr>
          <p:cNvSpPr/>
          <p:nvPr/>
        </p:nvSpPr>
        <p:spPr>
          <a:xfrm>
            <a:off x="7314358" y="1490114"/>
            <a:ext cx="963763" cy="10154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9FDF8B9-845C-7A4F-B3EF-453E92CA0AAA}"/>
              </a:ext>
            </a:extLst>
          </p:cNvPr>
          <p:cNvSpPr/>
          <p:nvPr/>
        </p:nvSpPr>
        <p:spPr>
          <a:xfrm>
            <a:off x="6155279" y="1508277"/>
            <a:ext cx="963763" cy="10154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EDC9F37-6FC4-4D45-917B-DB7D1D0EC1E0}"/>
              </a:ext>
            </a:extLst>
          </p:cNvPr>
          <p:cNvSpPr/>
          <p:nvPr/>
        </p:nvSpPr>
        <p:spPr>
          <a:xfrm>
            <a:off x="4945866" y="1490114"/>
            <a:ext cx="963763" cy="10154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9DFF1AD-288A-5D42-90C9-5649DBC62C36}"/>
              </a:ext>
            </a:extLst>
          </p:cNvPr>
          <p:cNvSpPr/>
          <p:nvPr/>
        </p:nvSpPr>
        <p:spPr>
          <a:xfrm>
            <a:off x="8434160" y="1469181"/>
            <a:ext cx="963763" cy="10154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E674D98-A9AB-6B4E-82C9-B1DB8C0F8096}"/>
              </a:ext>
            </a:extLst>
          </p:cNvPr>
          <p:cNvSpPr/>
          <p:nvPr/>
        </p:nvSpPr>
        <p:spPr>
          <a:xfrm>
            <a:off x="9576343" y="1469181"/>
            <a:ext cx="963763" cy="10154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1F68626-9CAD-F04E-9EDE-1CCAD7E29179}"/>
              </a:ext>
            </a:extLst>
          </p:cNvPr>
          <p:cNvSpPr/>
          <p:nvPr/>
        </p:nvSpPr>
        <p:spPr>
          <a:xfrm>
            <a:off x="1560907" y="2921287"/>
            <a:ext cx="963763" cy="10154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8DFBAFE-32DC-004F-A01A-B11A0DACB503}"/>
              </a:ext>
            </a:extLst>
          </p:cNvPr>
          <p:cNvSpPr/>
          <p:nvPr/>
        </p:nvSpPr>
        <p:spPr>
          <a:xfrm>
            <a:off x="2715861" y="2956884"/>
            <a:ext cx="963763" cy="10154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CC18369-D900-4C4E-8729-015EDC269643}"/>
              </a:ext>
            </a:extLst>
          </p:cNvPr>
          <p:cNvSpPr/>
          <p:nvPr/>
        </p:nvSpPr>
        <p:spPr>
          <a:xfrm>
            <a:off x="3904233" y="2956884"/>
            <a:ext cx="963763" cy="10154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0B44964-CF3B-B24F-87A6-E5D2C9B88A34}"/>
              </a:ext>
            </a:extLst>
          </p:cNvPr>
          <p:cNvSpPr/>
          <p:nvPr/>
        </p:nvSpPr>
        <p:spPr>
          <a:xfrm>
            <a:off x="4965025" y="2958926"/>
            <a:ext cx="963763" cy="10154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EFF4DA4-45EE-434C-B9D1-432E98E178BC}"/>
              </a:ext>
            </a:extLst>
          </p:cNvPr>
          <p:cNvSpPr/>
          <p:nvPr/>
        </p:nvSpPr>
        <p:spPr>
          <a:xfrm>
            <a:off x="6153397" y="2921287"/>
            <a:ext cx="963763" cy="10154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40AA01A-6188-F147-BB00-CCE9A26017BE}"/>
              </a:ext>
            </a:extLst>
          </p:cNvPr>
          <p:cNvSpPr/>
          <p:nvPr/>
        </p:nvSpPr>
        <p:spPr>
          <a:xfrm>
            <a:off x="7314357" y="2921287"/>
            <a:ext cx="963763" cy="10154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AF8B99F-84FD-EA4A-90CB-4C62B48FA810}"/>
              </a:ext>
            </a:extLst>
          </p:cNvPr>
          <p:cNvSpPr/>
          <p:nvPr/>
        </p:nvSpPr>
        <p:spPr>
          <a:xfrm>
            <a:off x="8496723" y="2921287"/>
            <a:ext cx="963763" cy="10154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F97843E-5F06-3E40-B30E-96CD3E1490C1}"/>
              </a:ext>
            </a:extLst>
          </p:cNvPr>
          <p:cNvSpPr/>
          <p:nvPr/>
        </p:nvSpPr>
        <p:spPr>
          <a:xfrm>
            <a:off x="9590239" y="2921287"/>
            <a:ext cx="963763" cy="10154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F4ABEBD-2604-4C46-96A3-95F65BB2A0BF}"/>
              </a:ext>
            </a:extLst>
          </p:cNvPr>
          <p:cNvSpPr/>
          <p:nvPr/>
        </p:nvSpPr>
        <p:spPr>
          <a:xfrm>
            <a:off x="1548637" y="4583705"/>
            <a:ext cx="963763" cy="10154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2AA9BA1-9A31-3B45-B8AE-7FE40745DD03}"/>
              </a:ext>
            </a:extLst>
          </p:cNvPr>
          <p:cNvSpPr/>
          <p:nvPr/>
        </p:nvSpPr>
        <p:spPr>
          <a:xfrm>
            <a:off x="2715861" y="4595766"/>
            <a:ext cx="963763" cy="10154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C320643-9711-6A47-938E-A17816E4B1E8}"/>
              </a:ext>
            </a:extLst>
          </p:cNvPr>
          <p:cNvSpPr/>
          <p:nvPr/>
        </p:nvSpPr>
        <p:spPr>
          <a:xfrm>
            <a:off x="3883085" y="4595766"/>
            <a:ext cx="963763" cy="10154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8FC29F7-8B66-744F-A5F6-87E6F4731555}"/>
              </a:ext>
            </a:extLst>
          </p:cNvPr>
          <p:cNvSpPr/>
          <p:nvPr/>
        </p:nvSpPr>
        <p:spPr>
          <a:xfrm>
            <a:off x="4965025" y="4595766"/>
            <a:ext cx="963763" cy="10154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A6C0875-61D8-6E46-A8DF-1C2D3CFF243D}"/>
              </a:ext>
            </a:extLst>
          </p:cNvPr>
          <p:cNvSpPr/>
          <p:nvPr/>
        </p:nvSpPr>
        <p:spPr>
          <a:xfrm>
            <a:off x="6182343" y="4590851"/>
            <a:ext cx="963763" cy="10154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A10D343-8F29-CE4A-9A9A-E22D936A7F2F}"/>
              </a:ext>
            </a:extLst>
          </p:cNvPr>
          <p:cNvSpPr/>
          <p:nvPr/>
        </p:nvSpPr>
        <p:spPr>
          <a:xfrm>
            <a:off x="7349567" y="4628327"/>
            <a:ext cx="963763" cy="10154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1ABD985-5759-124A-BD39-28F86816174D}"/>
              </a:ext>
            </a:extLst>
          </p:cNvPr>
          <p:cNvSpPr/>
          <p:nvPr/>
        </p:nvSpPr>
        <p:spPr>
          <a:xfrm>
            <a:off x="8431507" y="4628327"/>
            <a:ext cx="963763" cy="10154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BA01052-0E98-BA4F-B3A5-6A16F0F892DA}"/>
              </a:ext>
            </a:extLst>
          </p:cNvPr>
          <p:cNvSpPr/>
          <p:nvPr/>
        </p:nvSpPr>
        <p:spPr>
          <a:xfrm>
            <a:off x="9600813" y="4628327"/>
            <a:ext cx="963763" cy="10154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4294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3BEB5-15CF-43AF-A741-DF9AA3D97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 of Randomization: Class?</a:t>
            </a:r>
          </a:p>
        </p:txBody>
      </p:sp>
      <p:pic>
        <p:nvPicPr>
          <p:cNvPr id="31" name="Picture 30" descr="Icon&#10;&#10;Description automatically generated">
            <a:extLst>
              <a:ext uri="{FF2B5EF4-FFF2-40B4-BE49-F238E27FC236}">
                <a16:creationId xmlns:a16="http://schemas.microsoft.com/office/drawing/2014/main" id="{F2C5DD5A-7938-7E4F-9585-176D9283AB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648" y="1173907"/>
            <a:ext cx="1325209" cy="1366301"/>
          </a:xfrm>
          <a:prstGeom prst="rect">
            <a:avLst/>
          </a:prstGeom>
        </p:spPr>
      </p:pic>
      <p:pic>
        <p:nvPicPr>
          <p:cNvPr id="32" name="Picture 31" descr="Icon&#10;&#10;Description automatically generated">
            <a:extLst>
              <a:ext uri="{FF2B5EF4-FFF2-40B4-BE49-F238E27FC236}">
                <a16:creationId xmlns:a16="http://schemas.microsoft.com/office/drawing/2014/main" id="{A485F00E-9D30-4B43-8CAE-128578A4BB3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8663" r="-103082" b="-4419"/>
          <a:stretch/>
        </p:blipFill>
        <p:spPr>
          <a:xfrm>
            <a:off x="1987336" y="1173907"/>
            <a:ext cx="1385025" cy="1426680"/>
          </a:xfrm>
          <a:prstGeom prst="rect">
            <a:avLst/>
          </a:prstGeom>
        </p:spPr>
      </p:pic>
      <p:pic>
        <p:nvPicPr>
          <p:cNvPr id="33" name="Picture 32" descr="Icon&#10;&#10;Description automatically generated">
            <a:extLst>
              <a:ext uri="{FF2B5EF4-FFF2-40B4-BE49-F238E27FC236}">
                <a16:creationId xmlns:a16="http://schemas.microsoft.com/office/drawing/2014/main" id="{C1135417-3F74-5048-BB31-F9C373AB729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43" t="-483" r="4817" b="4606"/>
          <a:stretch/>
        </p:blipFill>
        <p:spPr>
          <a:xfrm>
            <a:off x="1987337" y="1148740"/>
            <a:ext cx="1291340" cy="1366301"/>
          </a:xfrm>
          <a:prstGeom prst="rect">
            <a:avLst/>
          </a:prstGeom>
        </p:spPr>
      </p:pic>
      <p:pic>
        <p:nvPicPr>
          <p:cNvPr id="35" name="Picture 34" descr="Icon&#10;&#10;Description automatically generated">
            <a:extLst>
              <a:ext uri="{FF2B5EF4-FFF2-40B4-BE49-F238E27FC236}">
                <a16:creationId xmlns:a16="http://schemas.microsoft.com/office/drawing/2014/main" id="{2FD5A6BC-0B1D-0444-AC59-F6F0A4531D6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43" t="-483" r="4817" b="4606"/>
          <a:stretch/>
        </p:blipFill>
        <p:spPr>
          <a:xfrm>
            <a:off x="629582" y="2535278"/>
            <a:ext cx="1291340" cy="1366301"/>
          </a:xfrm>
          <a:prstGeom prst="rect">
            <a:avLst/>
          </a:prstGeom>
        </p:spPr>
      </p:pic>
      <p:pic>
        <p:nvPicPr>
          <p:cNvPr id="36" name="Picture 35" descr="Icon&#10;&#10;Description automatically generated">
            <a:extLst>
              <a:ext uri="{FF2B5EF4-FFF2-40B4-BE49-F238E27FC236}">
                <a16:creationId xmlns:a16="http://schemas.microsoft.com/office/drawing/2014/main" id="{D132FB42-8178-E441-BEF6-E15D99763F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7244" y="2535278"/>
            <a:ext cx="1325209" cy="1366301"/>
          </a:xfrm>
          <a:prstGeom prst="rect">
            <a:avLst/>
          </a:prstGeom>
        </p:spPr>
      </p:pic>
      <p:pic>
        <p:nvPicPr>
          <p:cNvPr id="37" name="Picture 36" descr="Icon&#10;&#10;Description automatically generated">
            <a:extLst>
              <a:ext uri="{FF2B5EF4-FFF2-40B4-BE49-F238E27FC236}">
                <a16:creationId xmlns:a16="http://schemas.microsoft.com/office/drawing/2014/main" id="{260322CA-ED78-4C4F-8085-C9ABF4E5053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43" t="-483" r="4817" b="4606"/>
          <a:stretch/>
        </p:blipFill>
        <p:spPr>
          <a:xfrm>
            <a:off x="3438775" y="1148740"/>
            <a:ext cx="1291340" cy="1366301"/>
          </a:xfrm>
          <a:prstGeom prst="rect">
            <a:avLst/>
          </a:prstGeom>
        </p:spPr>
      </p:pic>
      <p:pic>
        <p:nvPicPr>
          <p:cNvPr id="38" name="Picture 37" descr="Icon&#10;&#10;Description automatically generated">
            <a:extLst>
              <a:ext uri="{FF2B5EF4-FFF2-40B4-BE49-F238E27FC236}">
                <a16:creationId xmlns:a16="http://schemas.microsoft.com/office/drawing/2014/main" id="{5110F3D4-D4A8-AC4D-A13D-3235814AD03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43" t="-483" r="4817" b="4606"/>
          <a:stretch/>
        </p:blipFill>
        <p:spPr>
          <a:xfrm>
            <a:off x="4840284" y="1148739"/>
            <a:ext cx="1291340" cy="1366301"/>
          </a:xfrm>
          <a:prstGeom prst="rect">
            <a:avLst/>
          </a:prstGeom>
        </p:spPr>
      </p:pic>
      <p:pic>
        <p:nvPicPr>
          <p:cNvPr id="39" name="Picture 38" descr="Icon&#10;&#10;Description automatically generated">
            <a:extLst>
              <a:ext uri="{FF2B5EF4-FFF2-40B4-BE49-F238E27FC236}">
                <a16:creationId xmlns:a16="http://schemas.microsoft.com/office/drawing/2014/main" id="{98B45657-6E9A-E24D-A789-439F29EF36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8775" y="2535278"/>
            <a:ext cx="1325209" cy="1366301"/>
          </a:xfrm>
          <a:prstGeom prst="rect">
            <a:avLst/>
          </a:prstGeom>
        </p:spPr>
      </p:pic>
      <p:pic>
        <p:nvPicPr>
          <p:cNvPr id="40" name="Picture 39" descr="Icon&#10;&#10;Description automatically generated">
            <a:extLst>
              <a:ext uri="{FF2B5EF4-FFF2-40B4-BE49-F238E27FC236}">
                <a16:creationId xmlns:a16="http://schemas.microsoft.com/office/drawing/2014/main" id="{B878D63D-3EC4-004F-88B5-1C433A3952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1793" y="1173907"/>
            <a:ext cx="1325209" cy="1366301"/>
          </a:xfrm>
          <a:prstGeom prst="rect">
            <a:avLst/>
          </a:prstGeom>
        </p:spPr>
      </p:pic>
      <p:pic>
        <p:nvPicPr>
          <p:cNvPr id="41" name="Picture 40" descr="Icon&#10;&#10;Description automatically generated">
            <a:extLst>
              <a:ext uri="{FF2B5EF4-FFF2-40B4-BE49-F238E27FC236}">
                <a16:creationId xmlns:a16="http://schemas.microsoft.com/office/drawing/2014/main" id="{D34BBBF7-E03A-0C4F-B315-3132D2A794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3943" y="1173907"/>
            <a:ext cx="1325209" cy="1366301"/>
          </a:xfrm>
          <a:prstGeom prst="rect">
            <a:avLst/>
          </a:prstGeom>
        </p:spPr>
      </p:pic>
      <p:pic>
        <p:nvPicPr>
          <p:cNvPr id="42" name="Picture 41" descr="Icon&#10;&#10;Description automatically generated">
            <a:extLst>
              <a:ext uri="{FF2B5EF4-FFF2-40B4-BE49-F238E27FC236}">
                <a16:creationId xmlns:a16="http://schemas.microsoft.com/office/drawing/2014/main" id="{7C1B99FF-E814-6E4C-97F9-3078BFCAEF3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43" t="-483" r="4817" b="4606"/>
          <a:stretch/>
        </p:blipFill>
        <p:spPr>
          <a:xfrm>
            <a:off x="9044811" y="1173907"/>
            <a:ext cx="1291340" cy="1366301"/>
          </a:xfrm>
          <a:prstGeom prst="rect">
            <a:avLst/>
          </a:prstGeom>
        </p:spPr>
      </p:pic>
      <p:pic>
        <p:nvPicPr>
          <p:cNvPr id="43" name="Picture 42" descr="Icon&#10;&#10;Description automatically generated">
            <a:extLst>
              <a:ext uri="{FF2B5EF4-FFF2-40B4-BE49-F238E27FC236}">
                <a16:creationId xmlns:a16="http://schemas.microsoft.com/office/drawing/2014/main" id="{0A453FFE-736D-F847-956E-D5A808A5F46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43" t="-483" r="4817" b="4606"/>
          <a:stretch/>
        </p:blipFill>
        <p:spPr>
          <a:xfrm>
            <a:off x="4820262" y="2515040"/>
            <a:ext cx="1291340" cy="1366301"/>
          </a:xfrm>
          <a:prstGeom prst="rect">
            <a:avLst/>
          </a:prstGeom>
        </p:spPr>
      </p:pic>
      <p:pic>
        <p:nvPicPr>
          <p:cNvPr id="44" name="Picture 43" descr="Icon&#10;&#10;Description automatically generated">
            <a:extLst>
              <a:ext uri="{FF2B5EF4-FFF2-40B4-BE49-F238E27FC236}">
                <a16:creationId xmlns:a16="http://schemas.microsoft.com/office/drawing/2014/main" id="{65E7771E-5E46-DC44-A507-1475838B38F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43" t="-483" r="4817" b="4606"/>
          <a:stretch/>
        </p:blipFill>
        <p:spPr>
          <a:xfrm>
            <a:off x="10381810" y="1173907"/>
            <a:ext cx="1291340" cy="1366301"/>
          </a:xfrm>
          <a:prstGeom prst="rect">
            <a:avLst/>
          </a:prstGeom>
        </p:spPr>
      </p:pic>
      <p:pic>
        <p:nvPicPr>
          <p:cNvPr id="45" name="Picture 44" descr="Icon&#10;&#10;Description automatically generated">
            <a:extLst>
              <a:ext uri="{FF2B5EF4-FFF2-40B4-BE49-F238E27FC236}">
                <a16:creationId xmlns:a16="http://schemas.microsoft.com/office/drawing/2014/main" id="{B5D9230E-73EA-6E43-B768-F15D9A4EA5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8543" y="2535277"/>
            <a:ext cx="1325209" cy="1366301"/>
          </a:xfrm>
          <a:prstGeom prst="rect">
            <a:avLst/>
          </a:prstGeom>
        </p:spPr>
      </p:pic>
      <p:pic>
        <p:nvPicPr>
          <p:cNvPr id="46" name="Picture 45" descr="Icon&#10;&#10;Description automatically generated">
            <a:extLst>
              <a:ext uri="{FF2B5EF4-FFF2-40B4-BE49-F238E27FC236}">
                <a16:creationId xmlns:a16="http://schemas.microsoft.com/office/drawing/2014/main" id="{86F68235-CA17-8D43-8481-490A10F15B2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43" t="-483" r="4817" b="4606"/>
          <a:stretch/>
        </p:blipFill>
        <p:spPr>
          <a:xfrm>
            <a:off x="7651294" y="2535276"/>
            <a:ext cx="1291340" cy="1366301"/>
          </a:xfrm>
          <a:prstGeom prst="rect">
            <a:avLst/>
          </a:prstGeom>
        </p:spPr>
      </p:pic>
      <p:pic>
        <p:nvPicPr>
          <p:cNvPr id="47" name="Picture 46" descr="Icon&#10;&#10;Description automatically generated">
            <a:extLst>
              <a:ext uri="{FF2B5EF4-FFF2-40B4-BE49-F238E27FC236}">
                <a16:creationId xmlns:a16="http://schemas.microsoft.com/office/drawing/2014/main" id="{F2BDD9A3-7C71-9E4E-B275-7FA01030B3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7876" y="2535276"/>
            <a:ext cx="1325209" cy="1366301"/>
          </a:xfrm>
          <a:prstGeom prst="rect">
            <a:avLst/>
          </a:prstGeom>
        </p:spPr>
      </p:pic>
      <p:pic>
        <p:nvPicPr>
          <p:cNvPr id="48" name="Picture 47" descr="Icon&#10;&#10;Description automatically generated">
            <a:extLst>
              <a:ext uri="{FF2B5EF4-FFF2-40B4-BE49-F238E27FC236}">
                <a16:creationId xmlns:a16="http://schemas.microsoft.com/office/drawing/2014/main" id="{9DE6C90B-A099-4F44-9D51-7C104A094DE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43" t="-483" r="4817" b="4606"/>
          <a:stretch/>
        </p:blipFill>
        <p:spPr>
          <a:xfrm>
            <a:off x="10381810" y="2535276"/>
            <a:ext cx="1291340" cy="1366301"/>
          </a:xfrm>
          <a:prstGeom prst="rect">
            <a:avLst/>
          </a:prstGeom>
        </p:spPr>
      </p:pic>
      <p:pic>
        <p:nvPicPr>
          <p:cNvPr id="49" name="Picture 48" descr="Icon&#10;&#10;Description automatically generated">
            <a:extLst>
              <a:ext uri="{FF2B5EF4-FFF2-40B4-BE49-F238E27FC236}">
                <a16:creationId xmlns:a16="http://schemas.microsoft.com/office/drawing/2014/main" id="{2D65C5FA-B4FA-9F47-88CD-DAD65AF744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647" y="3936497"/>
            <a:ext cx="1325209" cy="1366301"/>
          </a:xfrm>
          <a:prstGeom prst="rect">
            <a:avLst/>
          </a:prstGeom>
        </p:spPr>
      </p:pic>
      <p:pic>
        <p:nvPicPr>
          <p:cNvPr id="50" name="Picture 49" descr="Icon&#10;&#10;Description automatically generated">
            <a:extLst>
              <a:ext uri="{FF2B5EF4-FFF2-40B4-BE49-F238E27FC236}">
                <a16:creationId xmlns:a16="http://schemas.microsoft.com/office/drawing/2014/main" id="{E55F3116-2AA3-684E-9251-196390CB16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43" t="-483" r="4817" b="4606"/>
          <a:stretch/>
        </p:blipFill>
        <p:spPr>
          <a:xfrm>
            <a:off x="2006164" y="3876412"/>
            <a:ext cx="1291340" cy="1366301"/>
          </a:xfrm>
          <a:prstGeom prst="rect">
            <a:avLst/>
          </a:prstGeom>
        </p:spPr>
      </p:pic>
      <p:pic>
        <p:nvPicPr>
          <p:cNvPr id="51" name="Picture 50" descr="Icon&#10;&#10;Description automatically generated">
            <a:extLst>
              <a:ext uri="{FF2B5EF4-FFF2-40B4-BE49-F238E27FC236}">
                <a16:creationId xmlns:a16="http://schemas.microsoft.com/office/drawing/2014/main" id="{1357F930-F47F-9149-B24E-80FB7A9262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1840" y="3912800"/>
            <a:ext cx="1325209" cy="1366301"/>
          </a:xfrm>
          <a:prstGeom prst="rect">
            <a:avLst/>
          </a:prstGeom>
        </p:spPr>
      </p:pic>
      <p:pic>
        <p:nvPicPr>
          <p:cNvPr id="52" name="Picture 51" descr="Icon&#10;&#10;Description automatically generated">
            <a:extLst>
              <a:ext uri="{FF2B5EF4-FFF2-40B4-BE49-F238E27FC236}">
                <a16:creationId xmlns:a16="http://schemas.microsoft.com/office/drawing/2014/main" id="{FBDC9E73-293F-B542-86B4-0014B7957CC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43" t="-483" r="4817" b="4606"/>
          <a:stretch/>
        </p:blipFill>
        <p:spPr>
          <a:xfrm>
            <a:off x="4837196" y="3884066"/>
            <a:ext cx="1291340" cy="1366301"/>
          </a:xfrm>
          <a:prstGeom prst="rect">
            <a:avLst/>
          </a:prstGeom>
        </p:spPr>
      </p:pic>
      <p:pic>
        <p:nvPicPr>
          <p:cNvPr id="53" name="Picture 52" descr="Icon&#10;&#10;Description automatically generated">
            <a:extLst>
              <a:ext uri="{FF2B5EF4-FFF2-40B4-BE49-F238E27FC236}">
                <a16:creationId xmlns:a16="http://schemas.microsoft.com/office/drawing/2014/main" id="{D7FEBFE9-22E4-1F4D-8BA4-B01472429C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7310" y="3936497"/>
            <a:ext cx="1325209" cy="1366301"/>
          </a:xfrm>
          <a:prstGeom prst="rect">
            <a:avLst/>
          </a:prstGeom>
        </p:spPr>
      </p:pic>
      <p:pic>
        <p:nvPicPr>
          <p:cNvPr id="54" name="Picture 53" descr="Icon&#10;&#10;Description automatically generated">
            <a:extLst>
              <a:ext uri="{FF2B5EF4-FFF2-40B4-BE49-F238E27FC236}">
                <a16:creationId xmlns:a16="http://schemas.microsoft.com/office/drawing/2014/main" id="{905794E7-9183-3D41-9675-561327DDE9B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43" t="-483" r="4817" b="4606"/>
          <a:stretch/>
        </p:blipFill>
        <p:spPr>
          <a:xfrm>
            <a:off x="7623279" y="3936497"/>
            <a:ext cx="1291340" cy="1366301"/>
          </a:xfrm>
          <a:prstGeom prst="rect">
            <a:avLst/>
          </a:prstGeom>
        </p:spPr>
      </p:pic>
      <p:pic>
        <p:nvPicPr>
          <p:cNvPr id="55" name="Picture 54" descr="Icon&#10;&#10;Description automatically generated">
            <a:extLst>
              <a:ext uri="{FF2B5EF4-FFF2-40B4-BE49-F238E27FC236}">
                <a16:creationId xmlns:a16="http://schemas.microsoft.com/office/drawing/2014/main" id="{1147E98E-C16A-554F-B503-FB2024E8CF4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43" t="-483" r="4817" b="4606"/>
          <a:stretch/>
        </p:blipFill>
        <p:spPr>
          <a:xfrm>
            <a:off x="8999152" y="3936496"/>
            <a:ext cx="1291340" cy="1366301"/>
          </a:xfrm>
          <a:prstGeom prst="rect">
            <a:avLst/>
          </a:prstGeom>
        </p:spPr>
      </p:pic>
      <p:pic>
        <p:nvPicPr>
          <p:cNvPr id="56" name="Picture 55" descr="Icon&#10;&#10;Description automatically generated">
            <a:extLst>
              <a:ext uri="{FF2B5EF4-FFF2-40B4-BE49-F238E27FC236}">
                <a16:creationId xmlns:a16="http://schemas.microsoft.com/office/drawing/2014/main" id="{D5A3FB99-2C72-A245-A0F1-450C979DFD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4875" y="3936496"/>
            <a:ext cx="1325209" cy="1366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352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3BEB5-15CF-43AF-A741-DF9AA3D97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 of Randomization: Class?</a:t>
            </a:r>
          </a:p>
        </p:txBody>
      </p:sp>
      <p:pic>
        <p:nvPicPr>
          <p:cNvPr id="31" name="Picture 30" descr="Icon&#10;&#10;Description automatically generated">
            <a:extLst>
              <a:ext uri="{FF2B5EF4-FFF2-40B4-BE49-F238E27FC236}">
                <a16:creationId xmlns:a16="http://schemas.microsoft.com/office/drawing/2014/main" id="{F2C5DD5A-7938-7E4F-9585-176D9283AB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648" y="1173907"/>
            <a:ext cx="1325209" cy="1366301"/>
          </a:xfrm>
          <a:prstGeom prst="rect">
            <a:avLst/>
          </a:prstGeom>
        </p:spPr>
      </p:pic>
      <p:pic>
        <p:nvPicPr>
          <p:cNvPr id="32" name="Picture 31" descr="Icon&#10;&#10;Description automatically generated">
            <a:extLst>
              <a:ext uri="{FF2B5EF4-FFF2-40B4-BE49-F238E27FC236}">
                <a16:creationId xmlns:a16="http://schemas.microsoft.com/office/drawing/2014/main" id="{A485F00E-9D30-4B43-8CAE-128578A4BB3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8663" r="-103082" b="-4419"/>
          <a:stretch/>
        </p:blipFill>
        <p:spPr>
          <a:xfrm>
            <a:off x="1987336" y="1173907"/>
            <a:ext cx="1385025" cy="1426680"/>
          </a:xfrm>
          <a:prstGeom prst="rect">
            <a:avLst/>
          </a:prstGeom>
        </p:spPr>
      </p:pic>
      <p:pic>
        <p:nvPicPr>
          <p:cNvPr id="33" name="Picture 32" descr="Icon&#10;&#10;Description automatically generated">
            <a:extLst>
              <a:ext uri="{FF2B5EF4-FFF2-40B4-BE49-F238E27FC236}">
                <a16:creationId xmlns:a16="http://schemas.microsoft.com/office/drawing/2014/main" id="{C1135417-3F74-5048-BB31-F9C373AB729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43" t="-483" r="4817" b="4606"/>
          <a:stretch/>
        </p:blipFill>
        <p:spPr>
          <a:xfrm>
            <a:off x="1987337" y="1148740"/>
            <a:ext cx="1291340" cy="1366301"/>
          </a:xfrm>
          <a:prstGeom prst="rect">
            <a:avLst/>
          </a:prstGeom>
        </p:spPr>
      </p:pic>
      <p:pic>
        <p:nvPicPr>
          <p:cNvPr id="35" name="Picture 34" descr="Icon&#10;&#10;Description automatically generated">
            <a:extLst>
              <a:ext uri="{FF2B5EF4-FFF2-40B4-BE49-F238E27FC236}">
                <a16:creationId xmlns:a16="http://schemas.microsoft.com/office/drawing/2014/main" id="{2FD5A6BC-0B1D-0444-AC59-F6F0A4531D6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43" t="-483" r="4817" b="4606"/>
          <a:stretch/>
        </p:blipFill>
        <p:spPr>
          <a:xfrm>
            <a:off x="629582" y="2535278"/>
            <a:ext cx="1291340" cy="1366301"/>
          </a:xfrm>
          <a:prstGeom prst="rect">
            <a:avLst/>
          </a:prstGeom>
        </p:spPr>
      </p:pic>
      <p:pic>
        <p:nvPicPr>
          <p:cNvPr id="36" name="Picture 35" descr="Icon&#10;&#10;Description automatically generated">
            <a:extLst>
              <a:ext uri="{FF2B5EF4-FFF2-40B4-BE49-F238E27FC236}">
                <a16:creationId xmlns:a16="http://schemas.microsoft.com/office/drawing/2014/main" id="{D132FB42-8178-E441-BEF6-E15D99763F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7244" y="2535278"/>
            <a:ext cx="1325209" cy="1366301"/>
          </a:xfrm>
          <a:prstGeom prst="rect">
            <a:avLst/>
          </a:prstGeom>
        </p:spPr>
      </p:pic>
      <p:pic>
        <p:nvPicPr>
          <p:cNvPr id="37" name="Picture 36" descr="Icon&#10;&#10;Description automatically generated">
            <a:extLst>
              <a:ext uri="{FF2B5EF4-FFF2-40B4-BE49-F238E27FC236}">
                <a16:creationId xmlns:a16="http://schemas.microsoft.com/office/drawing/2014/main" id="{260322CA-ED78-4C4F-8085-C9ABF4E5053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43" t="-483" r="4817" b="4606"/>
          <a:stretch/>
        </p:blipFill>
        <p:spPr>
          <a:xfrm>
            <a:off x="3438775" y="1148740"/>
            <a:ext cx="1291340" cy="1366301"/>
          </a:xfrm>
          <a:prstGeom prst="rect">
            <a:avLst/>
          </a:prstGeom>
        </p:spPr>
      </p:pic>
      <p:pic>
        <p:nvPicPr>
          <p:cNvPr id="38" name="Picture 37" descr="Icon&#10;&#10;Description automatically generated">
            <a:extLst>
              <a:ext uri="{FF2B5EF4-FFF2-40B4-BE49-F238E27FC236}">
                <a16:creationId xmlns:a16="http://schemas.microsoft.com/office/drawing/2014/main" id="{5110F3D4-D4A8-AC4D-A13D-3235814AD03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43" t="-483" r="4817" b="4606"/>
          <a:stretch/>
        </p:blipFill>
        <p:spPr>
          <a:xfrm>
            <a:off x="4840284" y="1148739"/>
            <a:ext cx="1291340" cy="1366301"/>
          </a:xfrm>
          <a:prstGeom prst="rect">
            <a:avLst/>
          </a:prstGeom>
        </p:spPr>
      </p:pic>
      <p:pic>
        <p:nvPicPr>
          <p:cNvPr id="39" name="Picture 38" descr="Icon&#10;&#10;Description automatically generated">
            <a:extLst>
              <a:ext uri="{FF2B5EF4-FFF2-40B4-BE49-F238E27FC236}">
                <a16:creationId xmlns:a16="http://schemas.microsoft.com/office/drawing/2014/main" id="{98B45657-6E9A-E24D-A789-439F29EF36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8775" y="2535278"/>
            <a:ext cx="1325209" cy="1366301"/>
          </a:xfrm>
          <a:prstGeom prst="rect">
            <a:avLst/>
          </a:prstGeom>
        </p:spPr>
      </p:pic>
      <p:pic>
        <p:nvPicPr>
          <p:cNvPr id="40" name="Picture 39" descr="Icon&#10;&#10;Description automatically generated">
            <a:extLst>
              <a:ext uri="{FF2B5EF4-FFF2-40B4-BE49-F238E27FC236}">
                <a16:creationId xmlns:a16="http://schemas.microsoft.com/office/drawing/2014/main" id="{B878D63D-3EC4-004F-88B5-1C433A3952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1793" y="1173907"/>
            <a:ext cx="1325209" cy="1366301"/>
          </a:xfrm>
          <a:prstGeom prst="rect">
            <a:avLst/>
          </a:prstGeom>
        </p:spPr>
      </p:pic>
      <p:pic>
        <p:nvPicPr>
          <p:cNvPr id="41" name="Picture 40" descr="Icon&#10;&#10;Description automatically generated">
            <a:extLst>
              <a:ext uri="{FF2B5EF4-FFF2-40B4-BE49-F238E27FC236}">
                <a16:creationId xmlns:a16="http://schemas.microsoft.com/office/drawing/2014/main" id="{D34BBBF7-E03A-0C4F-B315-3132D2A794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3943" y="1173907"/>
            <a:ext cx="1325209" cy="1366301"/>
          </a:xfrm>
          <a:prstGeom prst="rect">
            <a:avLst/>
          </a:prstGeom>
        </p:spPr>
      </p:pic>
      <p:pic>
        <p:nvPicPr>
          <p:cNvPr id="42" name="Picture 41" descr="Icon&#10;&#10;Description automatically generated">
            <a:extLst>
              <a:ext uri="{FF2B5EF4-FFF2-40B4-BE49-F238E27FC236}">
                <a16:creationId xmlns:a16="http://schemas.microsoft.com/office/drawing/2014/main" id="{7C1B99FF-E814-6E4C-97F9-3078BFCAEF3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43" t="-483" r="4817" b="4606"/>
          <a:stretch/>
        </p:blipFill>
        <p:spPr>
          <a:xfrm>
            <a:off x="9044811" y="1173907"/>
            <a:ext cx="1291340" cy="1366301"/>
          </a:xfrm>
          <a:prstGeom prst="rect">
            <a:avLst/>
          </a:prstGeom>
        </p:spPr>
      </p:pic>
      <p:pic>
        <p:nvPicPr>
          <p:cNvPr id="43" name="Picture 42" descr="Icon&#10;&#10;Description automatically generated">
            <a:extLst>
              <a:ext uri="{FF2B5EF4-FFF2-40B4-BE49-F238E27FC236}">
                <a16:creationId xmlns:a16="http://schemas.microsoft.com/office/drawing/2014/main" id="{0A453FFE-736D-F847-956E-D5A808A5F46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43" t="-483" r="4817" b="4606"/>
          <a:stretch/>
        </p:blipFill>
        <p:spPr>
          <a:xfrm>
            <a:off x="4820262" y="2515040"/>
            <a:ext cx="1291340" cy="1366301"/>
          </a:xfrm>
          <a:prstGeom prst="rect">
            <a:avLst/>
          </a:prstGeom>
        </p:spPr>
      </p:pic>
      <p:pic>
        <p:nvPicPr>
          <p:cNvPr id="44" name="Picture 43" descr="Icon&#10;&#10;Description automatically generated">
            <a:extLst>
              <a:ext uri="{FF2B5EF4-FFF2-40B4-BE49-F238E27FC236}">
                <a16:creationId xmlns:a16="http://schemas.microsoft.com/office/drawing/2014/main" id="{65E7771E-5E46-DC44-A507-1475838B38F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43" t="-483" r="4817" b="4606"/>
          <a:stretch/>
        </p:blipFill>
        <p:spPr>
          <a:xfrm>
            <a:off x="10381810" y="1173907"/>
            <a:ext cx="1291340" cy="1366301"/>
          </a:xfrm>
          <a:prstGeom prst="rect">
            <a:avLst/>
          </a:prstGeom>
        </p:spPr>
      </p:pic>
      <p:pic>
        <p:nvPicPr>
          <p:cNvPr id="45" name="Picture 44" descr="Icon&#10;&#10;Description automatically generated">
            <a:extLst>
              <a:ext uri="{FF2B5EF4-FFF2-40B4-BE49-F238E27FC236}">
                <a16:creationId xmlns:a16="http://schemas.microsoft.com/office/drawing/2014/main" id="{B5D9230E-73EA-6E43-B768-F15D9A4EA5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8543" y="2535277"/>
            <a:ext cx="1325209" cy="1366301"/>
          </a:xfrm>
          <a:prstGeom prst="rect">
            <a:avLst/>
          </a:prstGeom>
        </p:spPr>
      </p:pic>
      <p:pic>
        <p:nvPicPr>
          <p:cNvPr id="46" name="Picture 45" descr="Icon&#10;&#10;Description automatically generated">
            <a:extLst>
              <a:ext uri="{FF2B5EF4-FFF2-40B4-BE49-F238E27FC236}">
                <a16:creationId xmlns:a16="http://schemas.microsoft.com/office/drawing/2014/main" id="{86F68235-CA17-8D43-8481-490A10F15B2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43" t="-483" r="4817" b="4606"/>
          <a:stretch/>
        </p:blipFill>
        <p:spPr>
          <a:xfrm>
            <a:off x="7651294" y="2535276"/>
            <a:ext cx="1291340" cy="1366301"/>
          </a:xfrm>
          <a:prstGeom prst="rect">
            <a:avLst/>
          </a:prstGeom>
        </p:spPr>
      </p:pic>
      <p:pic>
        <p:nvPicPr>
          <p:cNvPr id="47" name="Picture 46" descr="Icon&#10;&#10;Description automatically generated">
            <a:extLst>
              <a:ext uri="{FF2B5EF4-FFF2-40B4-BE49-F238E27FC236}">
                <a16:creationId xmlns:a16="http://schemas.microsoft.com/office/drawing/2014/main" id="{F2BDD9A3-7C71-9E4E-B275-7FA01030B3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7876" y="2535276"/>
            <a:ext cx="1325209" cy="1366301"/>
          </a:xfrm>
          <a:prstGeom prst="rect">
            <a:avLst/>
          </a:prstGeom>
        </p:spPr>
      </p:pic>
      <p:pic>
        <p:nvPicPr>
          <p:cNvPr id="48" name="Picture 47" descr="Icon&#10;&#10;Description automatically generated">
            <a:extLst>
              <a:ext uri="{FF2B5EF4-FFF2-40B4-BE49-F238E27FC236}">
                <a16:creationId xmlns:a16="http://schemas.microsoft.com/office/drawing/2014/main" id="{9DE6C90B-A099-4F44-9D51-7C104A094DE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43" t="-483" r="4817" b="4606"/>
          <a:stretch/>
        </p:blipFill>
        <p:spPr>
          <a:xfrm>
            <a:off x="10381810" y="2535276"/>
            <a:ext cx="1291340" cy="1366301"/>
          </a:xfrm>
          <a:prstGeom prst="rect">
            <a:avLst/>
          </a:prstGeom>
        </p:spPr>
      </p:pic>
      <p:pic>
        <p:nvPicPr>
          <p:cNvPr id="49" name="Picture 48" descr="Icon&#10;&#10;Description automatically generated">
            <a:extLst>
              <a:ext uri="{FF2B5EF4-FFF2-40B4-BE49-F238E27FC236}">
                <a16:creationId xmlns:a16="http://schemas.microsoft.com/office/drawing/2014/main" id="{2D65C5FA-B4FA-9F47-88CD-DAD65AF744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647" y="3936497"/>
            <a:ext cx="1325209" cy="1366301"/>
          </a:xfrm>
          <a:prstGeom prst="rect">
            <a:avLst/>
          </a:prstGeom>
        </p:spPr>
      </p:pic>
      <p:pic>
        <p:nvPicPr>
          <p:cNvPr id="50" name="Picture 49" descr="Icon&#10;&#10;Description automatically generated">
            <a:extLst>
              <a:ext uri="{FF2B5EF4-FFF2-40B4-BE49-F238E27FC236}">
                <a16:creationId xmlns:a16="http://schemas.microsoft.com/office/drawing/2014/main" id="{E55F3116-2AA3-684E-9251-196390CB16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43" t="-483" r="4817" b="4606"/>
          <a:stretch/>
        </p:blipFill>
        <p:spPr>
          <a:xfrm>
            <a:off x="2006164" y="3876412"/>
            <a:ext cx="1291340" cy="1366301"/>
          </a:xfrm>
          <a:prstGeom prst="rect">
            <a:avLst/>
          </a:prstGeom>
        </p:spPr>
      </p:pic>
      <p:pic>
        <p:nvPicPr>
          <p:cNvPr id="51" name="Picture 50" descr="Icon&#10;&#10;Description automatically generated">
            <a:extLst>
              <a:ext uri="{FF2B5EF4-FFF2-40B4-BE49-F238E27FC236}">
                <a16:creationId xmlns:a16="http://schemas.microsoft.com/office/drawing/2014/main" id="{1357F930-F47F-9149-B24E-80FB7A9262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1840" y="3912800"/>
            <a:ext cx="1325209" cy="1366301"/>
          </a:xfrm>
          <a:prstGeom prst="rect">
            <a:avLst/>
          </a:prstGeom>
        </p:spPr>
      </p:pic>
      <p:pic>
        <p:nvPicPr>
          <p:cNvPr id="52" name="Picture 51" descr="Icon&#10;&#10;Description automatically generated">
            <a:extLst>
              <a:ext uri="{FF2B5EF4-FFF2-40B4-BE49-F238E27FC236}">
                <a16:creationId xmlns:a16="http://schemas.microsoft.com/office/drawing/2014/main" id="{FBDC9E73-293F-B542-86B4-0014B7957CC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43" t="-483" r="4817" b="4606"/>
          <a:stretch/>
        </p:blipFill>
        <p:spPr>
          <a:xfrm>
            <a:off x="4837196" y="3884066"/>
            <a:ext cx="1291340" cy="1366301"/>
          </a:xfrm>
          <a:prstGeom prst="rect">
            <a:avLst/>
          </a:prstGeom>
        </p:spPr>
      </p:pic>
      <p:pic>
        <p:nvPicPr>
          <p:cNvPr id="53" name="Picture 52" descr="Icon&#10;&#10;Description automatically generated">
            <a:extLst>
              <a:ext uri="{FF2B5EF4-FFF2-40B4-BE49-F238E27FC236}">
                <a16:creationId xmlns:a16="http://schemas.microsoft.com/office/drawing/2014/main" id="{D7FEBFE9-22E4-1F4D-8BA4-B01472429C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7310" y="3936497"/>
            <a:ext cx="1325209" cy="1366301"/>
          </a:xfrm>
          <a:prstGeom prst="rect">
            <a:avLst/>
          </a:prstGeom>
        </p:spPr>
      </p:pic>
      <p:pic>
        <p:nvPicPr>
          <p:cNvPr id="54" name="Picture 53" descr="Icon&#10;&#10;Description automatically generated">
            <a:extLst>
              <a:ext uri="{FF2B5EF4-FFF2-40B4-BE49-F238E27FC236}">
                <a16:creationId xmlns:a16="http://schemas.microsoft.com/office/drawing/2014/main" id="{905794E7-9183-3D41-9675-561327DDE9B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43" t="-483" r="4817" b="4606"/>
          <a:stretch/>
        </p:blipFill>
        <p:spPr>
          <a:xfrm>
            <a:off x="7623279" y="3936497"/>
            <a:ext cx="1291340" cy="1366301"/>
          </a:xfrm>
          <a:prstGeom prst="rect">
            <a:avLst/>
          </a:prstGeom>
        </p:spPr>
      </p:pic>
      <p:pic>
        <p:nvPicPr>
          <p:cNvPr id="55" name="Picture 54" descr="Icon&#10;&#10;Description automatically generated">
            <a:extLst>
              <a:ext uri="{FF2B5EF4-FFF2-40B4-BE49-F238E27FC236}">
                <a16:creationId xmlns:a16="http://schemas.microsoft.com/office/drawing/2014/main" id="{1147E98E-C16A-554F-B503-FB2024E8CF4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43" t="-483" r="4817" b="4606"/>
          <a:stretch/>
        </p:blipFill>
        <p:spPr>
          <a:xfrm>
            <a:off x="8999152" y="3936496"/>
            <a:ext cx="1291340" cy="1366301"/>
          </a:xfrm>
          <a:prstGeom prst="rect">
            <a:avLst/>
          </a:prstGeom>
        </p:spPr>
      </p:pic>
      <p:pic>
        <p:nvPicPr>
          <p:cNvPr id="56" name="Picture 55" descr="Icon&#10;&#10;Description automatically generated">
            <a:extLst>
              <a:ext uri="{FF2B5EF4-FFF2-40B4-BE49-F238E27FC236}">
                <a16:creationId xmlns:a16="http://schemas.microsoft.com/office/drawing/2014/main" id="{D5A3FB99-2C72-A245-A0F1-450C979DFD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4875" y="3936496"/>
            <a:ext cx="1325209" cy="1366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5417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3BEB5-15CF-43AF-A741-DF9AA3D97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 of Randomization: School</a:t>
            </a:r>
          </a:p>
        </p:txBody>
      </p:sp>
      <p:pic>
        <p:nvPicPr>
          <p:cNvPr id="32" name="Picture 31" descr="Icon&#10;&#10;Description automatically generated">
            <a:extLst>
              <a:ext uri="{FF2B5EF4-FFF2-40B4-BE49-F238E27FC236}">
                <a16:creationId xmlns:a16="http://schemas.microsoft.com/office/drawing/2014/main" id="{A485F00E-9D30-4B43-8CAE-128578A4BB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8663" r="-103082" b="-4419"/>
          <a:stretch/>
        </p:blipFill>
        <p:spPr>
          <a:xfrm>
            <a:off x="1987336" y="1173907"/>
            <a:ext cx="1385025" cy="1426680"/>
          </a:xfrm>
          <a:prstGeom prst="rect">
            <a:avLst/>
          </a:prstGeom>
        </p:spPr>
      </p:pic>
      <p:pic>
        <p:nvPicPr>
          <p:cNvPr id="14" name="Picture 13" descr="A group of people in a circle&#10;&#10;Description automatically generated with low confidence">
            <a:extLst>
              <a:ext uri="{FF2B5EF4-FFF2-40B4-BE49-F238E27FC236}">
                <a16:creationId xmlns:a16="http://schemas.microsoft.com/office/drawing/2014/main" id="{7B9E6A52-910C-AC48-9A3C-75BEF7FE72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188" y="2725222"/>
            <a:ext cx="2097658" cy="1278454"/>
          </a:xfrm>
          <a:prstGeom prst="rect">
            <a:avLst/>
          </a:prstGeom>
        </p:spPr>
      </p:pic>
      <p:pic>
        <p:nvPicPr>
          <p:cNvPr id="63" name="Picture 62" descr="A group of people in a circle&#10;&#10;Description automatically generated with low confidence">
            <a:extLst>
              <a:ext uri="{FF2B5EF4-FFF2-40B4-BE49-F238E27FC236}">
                <a16:creationId xmlns:a16="http://schemas.microsoft.com/office/drawing/2014/main" id="{3FFA846E-2C98-4746-98DB-459DD57C50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374" y="1184355"/>
            <a:ext cx="2097658" cy="1278454"/>
          </a:xfrm>
          <a:prstGeom prst="rect">
            <a:avLst/>
          </a:prstGeom>
        </p:spPr>
      </p:pic>
      <p:pic>
        <p:nvPicPr>
          <p:cNvPr id="64" name="Picture 63" descr="A group of people in a circle&#10;&#10;Description automatically generated with low confidence">
            <a:extLst>
              <a:ext uri="{FF2B5EF4-FFF2-40B4-BE49-F238E27FC236}">
                <a16:creationId xmlns:a16="http://schemas.microsoft.com/office/drawing/2014/main" id="{8BB4B809-8198-664D-9353-7A2BB26066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188" y="4209463"/>
            <a:ext cx="2097658" cy="1278454"/>
          </a:xfrm>
          <a:prstGeom prst="rect">
            <a:avLst/>
          </a:prstGeom>
        </p:spPr>
      </p:pic>
      <p:pic>
        <p:nvPicPr>
          <p:cNvPr id="19" name="Picture 18" descr="A picture containing text&#10;&#10;Description automatically generated">
            <a:extLst>
              <a:ext uri="{FF2B5EF4-FFF2-40B4-BE49-F238E27FC236}">
                <a16:creationId xmlns:a16="http://schemas.microsoft.com/office/drawing/2014/main" id="{A85D9E09-A8AF-804A-A74A-9FB4044836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7237" y="1184356"/>
            <a:ext cx="2417362" cy="1416232"/>
          </a:xfrm>
          <a:prstGeom prst="rect">
            <a:avLst/>
          </a:prstGeom>
        </p:spPr>
      </p:pic>
      <p:pic>
        <p:nvPicPr>
          <p:cNvPr id="67" name="Picture 66" descr="A picture containing text&#10;&#10;Description automatically generated">
            <a:extLst>
              <a:ext uri="{FF2B5EF4-FFF2-40B4-BE49-F238E27FC236}">
                <a16:creationId xmlns:a16="http://schemas.microsoft.com/office/drawing/2014/main" id="{EF787E8C-1151-E84B-9FA9-72FE83EABE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3015" y="2653359"/>
            <a:ext cx="2417362" cy="1416233"/>
          </a:xfrm>
          <a:prstGeom prst="rect">
            <a:avLst/>
          </a:prstGeom>
        </p:spPr>
      </p:pic>
      <p:pic>
        <p:nvPicPr>
          <p:cNvPr id="68" name="Picture 67" descr="A picture containing text&#10;&#10;Description automatically generated">
            <a:extLst>
              <a:ext uri="{FF2B5EF4-FFF2-40B4-BE49-F238E27FC236}">
                <a16:creationId xmlns:a16="http://schemas.microsoft.com/office/drawing/2014/main" id="{0D5C6EA6-DE39-0F4D-B3C5-C4D2FE680E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4725" y="4117891"/>
            <a:ext cx="2417364" cy="1416233"/>
          </a:xfrm>
          <a:prstGeom prst="rect">
            <a:avLst/>
          </a:prstGeom>
        </p:spPr>
      </p:pic>
      <p:pic>
        <p:nvPicPr>
          <p:cNvPr id="21" name="Picture 20" descr="A picture containing candelabrum&#10;&#10;Description automatically generated">
            <a:extLst>
              <a:ext uri="{FF2B5EF4-FFF2-40B4-BE49-F238E27FC236}">
                <a16:creationId xmlns:a16="http://schemas.microsoft.com/office/drawing/2014/main" id="{7EFB157D-6355-7E46-BC14-19BD6D6C42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5254" y="1146919"/>
            <a:ext cx="2707690" cy="4507262"/>
          </a:xfrm>
          <a:prstGeom prst="rect">
            <a:avLst/>
          </a:prstGeom>
        </p:spPr>
      </p:pic>
      <p:pic>
        <p:nvPicPr>
          <p:cNvPr id="23" name="Picture 22" descr="A picture containing candelabrum, altar&#10;&#10;Description automatically generated">
            <a:extLst>
              <a:ext uri="{FF2B5EF4-FFF2-40B4-BE49-F238E27FC236}">
                <a16:creationId xmlns:a16="http://schemas.microsoft.com/office/drawing/2014/main" id="{ADC94354-DCB9-834B-A54A-482B23B449C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03599" y="1146919"/>
            <a:ext cx="2365142" cy="4432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0513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3BEB5-15CF-43AF-A741-DF9AA3D97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Steps in individual level randomization</a:t>
            </a:r>
          </a:p>
        </p:txBody>
      </p:sp>
      <p:pic>
        <p:nvPicPr>
          <p:cNvPr id="32" name="Picture 31" descr="Icon&#10;&#10;Description automatically generated">
            <a:extLst>
              <a:ext uri="{FF2B5EF4-FFF2-40B4-BE49-F238E27FC236}">
                <a16:creationId xmlns:a16="http://schemas.microsoft.com/office/drawing/2014/main" id="{A485F00E-9D30-4B43-8CAE-128578A4BB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8663" r="-103082" b="-4419"/>
          <a:stretch/>
        </p:blipFill>
        <p:spPr>
          <a:xfrm>
            <a:off x="1987336" y="1173907"/>
            <a:ext cx="1385025" cy="1426680"/>
          </a:xfrm>
          <a:prstGeom prst="rect">
            <a:avLst/>
          </a:prstGeom>
        </p:spPr>
      </p:pic>
      <p:pic>
        <p:nvPicPr>
          <p:cNvPr id="12" name="Picture 3">
            <a:extLst>
              <a:ext uri="{FF2B5EF4-FFF2-40B4-BE49-F238E27FC236}">
                <a16:creationId xmlns:a16="http://schemas.microsoft.com/office/drawing/2014/main" id="{DC5332EB-9104-084C-848A-16C41305E0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336" y="1230558"/>
            <a:ext cx="8229600" cy="4453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40092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3BEB5-15CF-43AF-A741-DF9AA3D97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Steps in individual level randomization</a:t>
            </a:r>
          </a:p>
        </p:txBody>
      </p:sp>
      <p:pic>
        <p:nvPicPr>
          <p:cNvPr id="32" name="Picture 31" descr="Icon&#10;&#10;Description automatically generated">
            <a:extLst>
              <a:ext uri="{FF2B5EF4-FFF2-40B4-BE49-F238E27FC236}">
                <a16:creationId xmlns:a16="http://schemas.microsoft.com/office/drawing/2014/main" id="{A485F00E-9D30-4B43-8CAE-128578A4BB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8663" r="-103082" b="-4419"/>
          <a:stretch/>
        </p:blipFill>
        <p:spPr>
          <a:xfrm>
            <a:off x="1987336" y="1173907"/>
            <a:ext cx="1385025" cy="1426680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CA61DC53-A82C-1144-B517-D56ADF2F49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318020"/>
            <a:ext cx="8229600" cy="4100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19629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3BEB5-15CF-43AF-A741-DF9AA3D97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Steps in group level randomization</a:t>
            </a:r>
          </a:p>
        </p:txBody>
      </p:sp>
      <p:pic>
        <p:nvPicPr>
          <p:cNvPr id="32" name="Picture 31" descr="Icon&#10;&#10;Description automatically generated">
            <a:extLst>
              <a:ext uri="{FF2B5EF4-FFF2-40B4-BE49-F238E27FC236}">
                <a16:creationId xmlns:a16="http://schemas.microsoft.com/office/drawing/2014/main" id="{A485F00E-9D30-4B43-8CAE-128578A4BB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8663" r="-103082" b="-4419"/>
          <a:stretch/>
        </p:blipFill>
        <p:spPr>
          <a:xfrm>
            <a:off x="1987336" y="1173907"/>
            <a:ext cx="1385025" cy="1426680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0AD6EB2D-ADEF-4849-A57D-9F6B6A2178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5064" y="1418110"/>
            <a:ext cx="8229600" cy="4151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16060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3BEB5-15CF-43AF-A741-DF9AA3D97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Steps in group level randomization</a:t>
            </a:r>
          </a:p>
        </p:txBody>
      </p:sp>
      <p:pic>
        <p:nvPicPr>
          <p:cNvPr id="32" name="Picture 31" descr="Icon&#10;&#10;Description automatically generated">
            <a:extLst>
              <a:ext uri="{FF2B5EF4-FFF2-40B4-BE49-F238E27FC236}">
                <a16:creationId xmlns:a16="http://schemas.microsoft.com/office/drawing/2014/main" id="{A485F00E-9D30-4B43-8CAE-128578A4BB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8663" r="-103082" b="-4419"/>
          <a:stretch/>
        </p:blipFill>
        <p:spPr>
          <a:xfrm>
            <a:off x="1987336" y="1173907"/>
            <a:ext cx="1385025" cy="1426680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09847D30-EDCD-9544-8261-CBBEAE5489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336" y="1276306"/>
            <a:ext cx="8229600" cy="4407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62133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1096F-62D6-4575-9854-04364AED7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Outline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A5F92E-A95A-4430-9F5A-1AB821A53E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6389" y="1271451"/>
            <a:ext cx="11089059" cy="4641669"/>
          </a:xfrm>
        </p:spPr>
        <p:txBody>
          <a:bodyPr/>
          <a:lstStyle/>
          <a:p>
            <a:r>
              <a:rPr lang="en-US" sz="2800"/>
              <a:t>Partners (from last lecture)</a:t>
            </a:r>
          </a:p>
          <a:p>
            <a:pPr marL="114300" indent="0">
              <a:buNone/>
            </a:pPr>
            <a:endParaRPr lang="en-US" sz="400"/>
          </a:p>
          <a:p>
            <a:r>
              <a:rPr lang="en-US" sz="2800" dirty="0"/>
              <a:t>What can be randomized</a:t>
            </a:r>
          </a:p>
          <a:p>
            <a:endParaRPr lang="en-US" sz="400" dirty="0"/>
          </a:p>
          <a:p>
            <a:r>
              <a:rPr lang="en-US" sz="2800" dirty="0"/>
              <a:t>Unit of randomization</a:t>
            </a:r>
          </a:p>
          <a:p>
            <a:pPr lvl="1"/>
            <a:r>
              <a:rPr lang="en-US" sz="2800" dirty="0"/>
              <a:t>Including with spillovers</a:t>
            </a:r>
          </a:p>
          <a:p>
            <a:pPr marL="114300" indent="0">
              <a:buNone/>
            </a:pPr>
            <a:endParaRPr lang="en-US" sz="800" dirty="0"/>
          </a:p>
          <a:p>
            <a:r>
              <a:rPr lang="en-US" sz="2800" dirty="0"/>
              <a:t>Types of randomization</a:t>
            </a:r>
          </a:p>
          <a:p>
            <a:endParaRPr lang="en-US" sz="2800" dirty="0"/>
          </a:p>
          <a:p>
            <a:pPr lvl="1"/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1747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3BEB5-15CF-43AF-A741-DF9AA3D97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Considerations for level of randomization</a:t>
            </a:r>
          </a:p>
        </p:txBody>
      </p:sp>
      <p:pic>
        <p:nvPicPr>
          <p:cNvPr id="32" name="Picture 31" descr="Icon&#10;&#10;Description automatically generated">
            <a:extLst>
              <a:ext uri="{FF2B5EF4-FFF2-40B4-BE49-F238E27FC236}">
                <a16:creationId xmlns:a16="http://schemas.microsoft.com/office/drawing/2014/main" id="{A485F00E-9D30-4B43-8CAE-128578A4BB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8663" r="-103082" b="-4419"/>
          <a:stretch/>
        </p:blipFill>
        <p:spPr>
          <a:xfrm>
            <a:off x="1181993" y="1224241"/>
            <a:ext cx="1385025" cy="142668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52960B7-DB65-9549-AA1E-F3DC19A41F5B}"/>
              </a:ext>
            </a:extLst>
          </p:cNvPr>
          <p:cNvSpPr txBox="1">
            <a:spLocks/>
          </p:cNvSpPr>
          <p:nvPr/>
        </p:nvSpPr>
        <p:spPr>
          <a:xfrm>
            <a:off x="612650" y="1308173"/>
            <a:ext cx="10972800" cy="3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Unit of measurement</a:t>
            </a:r>
          </a:p>
          <a:p>
            <a:endParaRPr lang="en-US" sz="800"/>
          </a:p>
          <a:p>
            <a:r>
              <a:rPr lang="en-US"/>
              <a:t>Feasibility and fairness</a:t>
            </a:r>
          </a:p>
          <a:p>
            <a:endParaRPr lang="en-US" sz="800"/>
          </a:p>
          <a:p>
            <a:r>
              <a:rPr lang="en-US"/>
              <a:t>Spillovers</a:t>
            </a:r>
          </a:p>
          <a:p>
            <a:endParaRPr lang="en-US" sz="800"/>
          </a:p>
          <a:p>
            <a:r>
              <a:rPr lang="en-US"/>
              <a:t>Attrition</a:t>
            </a:r>
          </a:p>
          <a:p>
            <a:endParaRPr lang="en-US" sz="800"/>
          </a:p>
          <a:p>
            <a:r>
              <a:rPr lang="en-US"/>
              <a:t>Compliance</a:t>
            </a:r>
          </a:p>
          <a:p>
            <a:endParaRPr lang="en-US" sz="800"/>
          </a:p>
          <a:p>
            <a:r>
              <a:rPr lang="en-US"/>
              <a:t>Statistical power</a:t>
            </a:r>
          </a:p>
          <a:p>
            <a:endParaRPr lang="en-US" sz="900"/>
          </a:p>
          <a:p>
            <a:r>
              <a:rPr lang="en-US"/>
              <a:t>Clustering on the ground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1483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3BEB5-15CF-43AF-A741-DF9AA3D97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Measurement and unit of randomization</a:t>
            </a:r>
          </a:p>
        </p:txBody>
      </p:sp>
      <p:pic>
        <p:nvPicPr>
          <p:cNvPr id="32" name="Picture 31" descr="Icon&#10;&#10;Description automatically generated">
            <a:extLst>
              <a:ext uri="{FF2B5EF4-FFF2-40B4-BE49-F238E27FC236}">
                <a16:creationId xmlns:a16="http://schemas.microsoft.com/office/drawing/2014/main" id="{A485F00E-9D30-4B43-8CAE-128578A4BB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8663" r="-103082" b="-4419"/>
          <a:stretch/>
        </p:blipFill>
        <p:spPr>
          <a:xfrm>
            <a:off x="1181993" y="1224241"/>
            <a:ext cx="1385025" cy="142668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52960B7-DB65-9549-AA1E-F3DC19A41F5B}"/>
              </a:ext>
            </a:extLst>
          </p:cNvPr>
          <p:cNvSpPr txBox="1">
            <a:spLocks/>
          </p:cNvSpPr>
          <p:nvPr/>
        </p:nvSpPr>
        <p:spPr>
          <a:xfrm>
            <a:off x="612650" y="1308173"/>
            <a:ext cx="10972800" cy="3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/>
              <a:t>Randomization cannot take place at a lower level than our outcome is measured</a:t>
            </a:r>
          </a:p>
          <a:p>
            <a:endParaRPr lang="en-US" sz="900" dirty="0"/>
          </a:p>
          <a:p>
            <a:r>
              <a:rPr lang="en-US" dirty="0"/>
              <a:t>Outcome is quality of school building, can’t randomize at level of class, teacher, or child</a:t>
            </a:r>
          </a:p>
          <a:p>
            <a:endParaRPr lang="en-US" sz="900" dirty="0"/>
          </a:p>
          <a:p>
            <a:r>
              <a:rPr lang="en-US" dirty="0"/>
              <a:t>Outcome is election of MP from a minority group, can’t randomize at level lower than MP constituency</a:t>
            </a:r>
          </a:p>
          <a:p>
            <a:pPr lvl="1"/>
            <a:r>
              <a:rPr lang="en-US" dirty="0"/>
              <a:t>Note if our outcome is self reported voting for a minority candidate then can randomize individually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48267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3BEB5-15CF-43AF-A741-DF9AA3D97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Feasibility and unit of randomization</a:t>
            </a:r>
          </a:p>
        </p:txBody>
      </p:sp>
      <p:pic>
        <p:nvPicPr>
          <p:cNvPr id="32" name="Picture 31" descr="Icon&#10;&#10;Description automatically generated">
            <a:extLst>
              <a:ext uri="{FF2B5EF4-FFF2-40B4-BE49-F238E27FC236}">
                <a16:creationId xmlns:a16="http://schemas.microsoft.com/office/drawing/2014/main" id="{A485F00E-9D30-4B43-8CAE-128578A4BB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8663" r="-103082" b="-4419"/>
          <a:stretch/>
        </p:blipFill>
        <p:spPr>
          <a:xfrm>
            <a:off x="1181993" y="1224241"/>
            <a:ext cx="1385025" cy="142668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52960B7-DB65-9549-AA1E-F3DC19A41F5B}"/>
              </a:ext>
            </a:extLst>
          </p:cNvPr>
          <p:cNvSpPr txBox="1">
            <a:spLocks/>
          </p:cNvSpPr>
          <p:nvPr/>
        </p:nvSpPr>
        <p:spPr>
          <a:xfrm>
            <a:off x="612650" y="1308173"/>
            <a:ext cx="10972800" cy="3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/>
              <a:t>Usually, randomization is at the level at which the program is implemented</a:t>
            </a:r>
          </a:p>
          <a:p>
            <a:endParaRPr lang="en-US" sz="900" dirty="0"/>
          </a:p>
          <a:p>
            <a:r>
              <a:rPr lang="en-US" dirty="0"/>
              <a:t>Community health program is randomized by community</a:t>
            </a:r>
          </a:p>
          <a:p>
            <a:endParaRPr lang="en-US" sz="900" dirty="0"/>
          </a:p>
          <a:p>
            <a:r>
              <a:rPr lang="en-US" dirty="0"/>
              <a:t>School improvement program is randomized by school</a:t>
            </a:r>
          </a:p>
          <a:p>
            <a:endParaRPr lang="en-US" sz="900" dirty="0"/>
          </a:p>
          <a:p>
            <a:r>
              <a:rPr lang="en-US" dirty="0"/>
              <a:t>Randomizing below this level means changing how program implemented</a:t>
            </a:r>
          </a:p>
          <a:p>
            <a:pPr lvl="1"/>
            <a:r>
              <a:rPr lang="en-US" dirty="0" err="1"/>
              <a:t>Eg</a:t>
            </a:r>
            <a:r>
              <a:rPr lang="en-US" dirty="0"/>
              <a:t> nutritional supplement program normally done by school but randomized by individual has to keep track of which children are treatment, adding to cost of program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50105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3BEB5-15CF-43AF-A741-DF9AA3D97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Political feasibility and perceived fairness</a:t>
            </a:r>
          </a:p>
        </p:txBody>
      </p:sp>
      <p:pic>
        <p:nvPicPr>
          <p:cNvPr id="32" name="Picture 31" descr="Icon&#10;&#10;Description automatically generated">
            <a:extLst>
              <a:ext uri="{FF2B5EF4-FFF2-40B4-BE49-F238E27FC236}">
                <a16:creationId xmlns:a16="http://schemas.microsoft.com/office/drawing/2014/main" id="{A485F00E-9D30-4B43-8CAE-128578A4BB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8663" r="-103082" b="-4419"/>
          <a:stretch/>
        </p:blipFill>
        <p:spPr>
          <a:xfrm>
            <a:off x="1181993" y="1224241"/>
            <a:ext cx="1385025" cy="142668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52960B7-DB65-9549-AA1E-F3DC19A41F5B}"/>
              </a:ext>
            </a:extLst>
          </p:cNvPr>
          <p:cNvSpPr txBox="1">
            <a:spLocks/>
          </p:cNvSpPr>
          <p:nvPr/>
        </p:nvSpPr>
        <p:spPr>
          <a:xfrm>
            <a:off x="612650" y="1308173"/>
            <a:ext cx="10972800" cy="3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lvl="1">
              <a:buFont typeface="Arial" panose="020B0604020202020204" pitchFamily="34" charset="0"/>
              <a:buChar char="•"/>
            </a:pPr>
            <a:r>
              <a:rPr lang="en-US" dirty="0"/>
              <a:t>Randomizing at a higher level can make randomization be perceived as fair</a:t>
            </a:r>
          </a:p>
          <a:p>
            <a:pPr marL="342900" lvl="1">
              <a:buFont typeface="Arial" panose="020B0604020202020204" pitchFamily="34" charset="0"/>
              <a:buChar char="•"/>
            </a:pPr>
            <a:endParaRPr lang="en-US" sz="800" dirty="0"/>
          </a:p>
          <a:p>
            <a:pPr marL="342900" lvl="1">
              <a:buFont typeface="Arial" panose="020B0604020202020204" pitchFamily="34" charset="0"/>
              <a:buChar char="•"/>
            </a:pPr>
            <a:r>
              <a:rPr lang="en-US" dirty="0"/>
              <a:t>Important to understand what is seen as fair in a given context</a:t>
            </a:r>
          </a:p>
          <a:p>
            <a:pPr marL="342900" lvl="1">
              <a:buFont typeface="Arial" panose="020B0604020202020204" pitchFamily="34" charset="0"/>
              <a:buChar char="•"/>
            </a:pPr>
            <a:endParaRPr lang="en-US" sz="800" dirty="0"/>
          </a:p>
          <a:p>
            <a:pPr marL="342900" lvl="1">
              <a:buFont typeface="Arial" panose="020B0604020202020204" pitchFamily="34" charset="0"/>
              <a:buChar char="•"/>
            </a:pPr>
            <a:r>
              <a:rPr lang="en-US" dirty="0"/>
              <a:t>It may seem fair that some schools are selected for a pilot program, if schools have a fair (random) chance of being selected for the pilot </a:t>
            </a:r>
          </a:p>
          <a:p>
            <a:pPr marL="342900" lvl="1">
              <a:buFont typeface="Arial" panose="020B0604020202020204" pitchFamily="34" charset="0"/>
              <a:buChar char="•"/>
            </a:pPr>
            <a:endParaRPr lang="en-US" sz="800" dirty="0"/>
          </a:p>
          <a:p>
            <a:pPr marL="342900" lvl="1">
              <a:buFont typeface="Arial" panose="020B0604020202020204" pitchFamily="34" charset="0"/>
              <a:buChar char="•"/>
            </a:pPr>
            <a:r>
              <a:rPr lang="en-US" dirty="0"/>
              <a:t>Providing some individual students with a program and excluding others within a school may be seen as less fair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3286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3BEB5-15CF-43AF-A741-DF9AA3D97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Spillovers</a:t>
            </a:r>
          </a:p>
        </p:txBody>
      </p:sp>
      <p:pic>
        <p:nvPicPr>
          <p:cNvPr id="32" name="Picture 31" descr="Icon&#10;&#10;Description automatically generated">
            <a:extLst>
              <a:ext uri="{FF2B5EF4-FFF2-40B4-BE49-F238E27FC236}">
                <a16:creationId xmlns:a16="http://schemas.microsoft.com/office/drawing/2014/main" id="{A485F00E-9D30-4B43-8CAE-128578A4BB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8663" r="-103082" b="-4419"/>
          <a:stretch/>
        </p:blipFill>
        <p:spPr>
          <a:xfrm>
            <a:off x="1181993" y="1224241"/>
            <a:ext cx="1385025" cy="142668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52960B7-DB65-9549-AA1E-F3DC19A41F5B}"/>
              </a:ext>
            </a:extLst>
          </p:cNvPr>
          <p:cNvSpPr txBox="1">
            <a:spLocks/>
          </p:cNvSpPr>
          <p:nvPr/>
        </p:nvSpPr>
        <p:spPr>
          <a:xfrm>
            <a:off x="609600" y="1224241"/>
            <a:ext cx="10972800" cy="3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/>
              <a:t>When a program changes outcomes for those not directly participating, we call this impacts “spillovers”</a:t>
            </a:r>
          </a:p>
          <a:p>
            <a:endParaRPr lang="en-US" sz="400" dirty="0"/>
          </a:p>
          <a:p>
            <a:r>
              <a:rPr lang="en-US" dirty="0"/>
              <a:t>Physical spillovers</a:t>
            </a:r>
          </a:p>
          <a:p>
            <a:pPr lvl="1"/>
            <a:r>
              <a:rPr lang="en-US" dirty="0"/>
              <a:t>a farmer draws water from an aquifer and there is less for others (negative spillover)</a:t>
            </a:r>
          </a:p>
          <a:p>
            <a:pPr lvl="1"/>
            <a:endParaRPr lang="en-US" sz="400" dirty="0"/>
          </a:p>
          <a:p>
            <a:r>
              <a:rPr lang="en-US" dirty="0"/>
              <a:t>Behavioral spillovers</a:t>
            </a:r>
          </a:p>
          <a:p>
            <a:pPr lvl="1"/>
            <a:r>
              <a:rPr lang="en-US" dirty="0"/>
              <a:t>if some children go to school more this may encourage others to go (positive spillover)</a:t>
            </a:r>
          </a:p>
          <a:p>
            <a:pPr lvl="1"/>
            <a:endParaRPr lang="en-US" sz="400" dirty="0"/>
          </a:p>
          <a:p>
            <a:r>
              <a:rPr lang="en-US" dirty="0"/>
              <a:t>Informational</a:t>
            </a:r>
          </a:p>
          <a:p>
            <a:pPr lvl="1"/>
            <a:r>
              <a:rPr lang="en-US" dirty="0"/>
              <a:t>if one mother learns the benefits of breastfeeding she may tell her friends (positive spillover)</a:t>
            </a:r>
          </a:p>
          <a:p>
            <a:pPr lvl="1"/>
            <a:endParaRPr lang="en-US" sz="400" dirty="0"/>
          </a:p>
          <a:p>
            <a:r>
              <a:rPr lang="en-US" dirty="0"/>
              <a:t>Market or general equilibrium</a:t>
            </a:r>
          </a:p>
          <a:p>
            <a:pPr lvl="1"/>
            <a:r>
              <a:rPr lang="en-US" dirty="0"/>
              <a:t>If some firms reduce cost of production and price this may affect the price other firms can charge for their product (negative spillover)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336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3BEB5-15CF-43AF-A741-DF9AA3D97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Spillovers and randomization unit</a:t>
            </a:r>
          </a:p>
        </p:txBody>
      </p:sp>
      <p:pic>
        <p:nvPicPr>
          <p:cNvPr id="32" name="Picture 31" descr="Icon&#10;&#10;Description automatically generated">
            <a:extLst>
              <a:ext uri="{FF2B5EF4-FFF2-40B4-BE49-F238E27FC236}">
                <a16:creationId xmlns:a16="http://schemas.microsoft.com/office/drawing/2014/main" id="{A485F00E-9D30-4B43-8CAE-128578A4BB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8663" r="-103082" b="-4419"/>
          <a:stretch/>
        </p:blipFill>
        <p:spPr>
          <a:xfrm>
            <a:off x="1181993" y="1224241"/>
            <a:ext cx="1385025" cy="142668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52960B7-DB65-9549-AA1E-F3DC19A41F5B}"/>
              </a:ext>
            </a:extLst>
          </p:cNvPr>
          <p:cNvSpPr txBox="1">
            <a:spLocks/>
          </p:cNvSpPr>
          <p:nvPr/>
        </p:nvSpPr>
        <p:spPr>
          <a:xfrm>
            <a:off x="609600" y="1224241"/>
            <a:ext cx="10972800" cy="3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/>
              <a:t>Spillovers mean outcomes for the comparison groups may be impacted by the program</a:t>
            </a:r>
          </a:p>
          <a:p>
            <a:endParaRPr lang="en-US" sz="800" dirty="0"/>
          </a:p>
          <a:p>
            <a:r>
              <a:rPr lang="en-US" dirty="0"/>
              <a:t>The comparison group is no longer a good counterfactual</a:t>
            </a:r>
          </a:p>
          <a:p>
            <a:endParaRPr lang="en-US" sz="800" dirty="0"/>
          </a:p>
          <a:p>
            <a:r>
              <a:rPr lang="en-US" dirty="0"/>
              <a:t>Q: if positive benefits of the program spillover to the comparison group, will this lead to an under or overestimate of program impact?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7041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3BEB5-15CF-43AF-A741-DF9AA3D97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Positive spillover bias</a:t>
            </a:r>
          </a:p>
        </p:txBody>
      </p:sp>
      <p:pic>
        <p:nvPicPr>
          <p:cNvPr id="32" name="Picture 31" descr="Icon&#10;&#10;Description automatically generated">
            <a:extLst>
              <a:ext uri="{FF2B5EF4-FFF2-40B4-BE49-F238E27FC236}">
                <a16:creationId xmlns:a16="http://schemas.microsoft.com/office/drawing/2014/main" id="{A485F00E-9D30-4B43-8CAE-128578A4BB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8663" r="-103082" b="-4419"/>
          <a:stretch/>
        </p:blipFill>
        <p:spPr>
          <a:xfrm>
            <a:off x="1181993" y="1224241"/>
            <a:ext cx="1385025" cy="1426680"/>
          </a:xfrm>
          <a:prstGeom prst="rect">
            <a:avLst/>
          </a:prstGeom>
        </p:spPr>
      </p:pic>
      <p:graphicFrame>
        <p:nvGraphicFramePr>
          <p:cNvPr id="5" name="Content Placeholder 7">
            <a:extLst>
              <a:ext uri="{FF2B5EF4-FFF2-40B4-BE49-F238E27FC236}">
                <a16:creationId xmlns:a16="http://schemas.microsoft.com/office/drawing/2014/main" id="{E8F1E0C9-7B1D-BD4A-820D-024C66F7FDF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0137413"/>
              </p:ext>
            </p:extLst>
          </p:nvPr>
        </p:nvGraphicFramePr>
        <p:xfrm>
          <a:off x="1874505" y="1166018"/>
          <a:ext cx="7462442" cy="39093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4A87C501-A463-D248-B4B3-4D6711921666}"/>
              </a:ext>
            </a:extLst>
          </p:cNvPr>
          <p:cNvSpPr txBox="1"/>
          <p:nvPr/>
        </p:nvSpPr>
        <p:spPr>
          <a:xfrm>
            <a:off x="3188516" y="5691982"/>
            <a:ext cx="5181600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Bias = Measured impact – True impact = - 1 month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5380CCE-F2BE-1640-AEDA-6DAE8D085866}"/>
              </a:ext>
            </a:extLst>
          </p:cNvPr>
          <p:cNvSpPr txBox="1"/>
          <p:nvPr/>
        </p:nvSpPr>
        <p:spPr>
          <a:xfrm>
            <a:off x="2894901" y="5262789"/>
            <a:ext cx="2438400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True impact = 3 months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F2049D7-74EB-0445-B64E-35DA7F2A3A31}"/>
              </a:ext>
            </a:extLst>
          </p:cNvPr>
          <p:cNvSpPr txBox="1"/>
          <p:nvPr/>
        </p:nvSpPr>
        <p:spPr>
          <a:xfrm>
            <a:off x="6096000" y="5262789"/>
            <a:ext cx="2506428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Measured impact = 2 months</a:t>
            </a:r>
          </a:p>
        </p:txBody>
      </p:sp>
      <p:sp>
        <p:nvSpPr>
          <p:cNvPr id="10" name="Right Brace 9">
            <a:extLst>
              <a:ext uri="{FF2B5EF4-FFF2-40B4-BE49-F238E27FC236}">
                <a16:creationId xmlns:a16="http://schemas.microsoft.com/office/drawing/2014/main" id="{2B667C69-24BF-BE4B-A097-BDE968FC74C9}"/>
              </a:ext>
            </a:extLst>
          </p:cNvPr>
          <p:cNvSpPr/>
          <p:nvPr/>
        </p:nvSpPr>
        <p:spPr>
          <a:xfrm>
            <a:off x="8602428" y="2163660"/>
            <a:ext cx="445778" cy="1197849"/>
          </a:xfrm>
          <a:prstGeom prst="rightBrac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A367D4D-1ADA-E040-8DBA-A80D4EB12DB5}"/>
              </a:ext>
            </a:extLst>
          </p:cNvPr>
          <p:cNvSpPr txBox="1"/>
          <p:nvPr/>
        </p:nvSpPr>
        <p:spPr>
          <a:xfrm>
            <a:off x="8931771" y="2742382"/>
            <a:ext cx="7120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true</a:t>
            </a:r>
          </a:p>
          <a:p>
            <a:r>
              <a:rPr lang="en-US" dirty="0"/>
              <a:t>impact</a:t>
            </a:r>
          </a:p>
        </p:txBody>
      </p:sp>
      <p:sp>
        <p:nvSpPr>
          <p:cNvPr id="12" name="Right Brace 11">
            <a:extLst>
              <a:ext uri="{FF2B5EF4-FFF2-40B4-BE49-F238E27FC236}">
                <a16:creationId xmlns:a16="http://schemas.microsoft.com/office/drawing/2014/main" id="{B7D6532C-F915-2A40-81A8-D6A4C5E23CFA}"/>
              </a:ext>
            </a:extLst>
          </p:cNvPr>
          <p:cNvSpPr/>
          <p:nvPr/>
        </p:nvSpPr>
        <p:spPr>
          <a:xfrm>
            <a:off x="8494340" y="2154324"/>
            <a:ext cx="257774" cy="789174"/>
          </a:xfrm>
          <a:prstGeom prst="rightBrac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17AE4E9-EB1A-794B-AB38-FE943217EBA0}"/>
              </a:ext>
            </a:extLst>
          </p:cNvPr>
          <p:cNvSpPr txBox="1"/>
          <p:nvPr/>
        </p:nvSpPr>
        <p:spPr>
          <a:xfrm>
            <a:off x="8589075" y="2293322"/>
            <a:ext cx="14704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measured</a:t>
            </a:r>
          </a:p>
          <a:p>
            <a:pPr algn="ctr"/>
            <a:r>
              <a:rPr lang="en-US" dirty="0"/>
              <a:t>impact</a:t>
            </a:r>
          </a:p>
        </p:txBody>
      </p:sp>
    </p:spTree>
    <p:extLst>
      <p:ext uri="{BB962C8B-B14F-4D97-AF65-F5344CB8AC3E}">
        <p14:creationId xmlns:p14="http://schemas.microsoft.com/office/powerpoint/2010/main" val="2401736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/>
      <p:bldP spid="12" grpId="0" animBg="1"/>
      <p:bldP spid="1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3BEB5-15CF-43AF-A741-DF9AA3D97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Attrition and unit of randomization</a:t>
            </a:r>
          </a:p>
        </p:txBody>
      </p:sp>
      <p:pic>
        <p:nvPicPr>
          <p:cNvPr id="32" name="Picture 31" descr="Icon&#10;&#10;Description automatically generated">
            <a:extLst>
              <a:ext uri="{FF2B5EF4-FFF2-40B4-BE49-F238E27FC236}">
                <a16:creationId xmlns:a16="http://schemas.microsoft.com/office/drawing/2014/main" id="{A485F00E-9D30-4B43-8CAE-128578A4BB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8663" r="-103082" b="-4419"/>
          <a:stretch/>
        </p:blipFill>
        <p:spPr>
          <a:xfrm>
            <a:off x="1181993" y="1224241"/>
            <a:ext cx="1385025" cy="142668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52960B7-DB65-9549-AA1E-F3DC19A41F5B}"/>
              </a:ext>
            </a:extLst>
          </p:cNvPr>
          <p:cNvSpPr txBox="1">
            <a:spLocks/>
          </p:cNvSpPr>
          <p:nvPr/>
        </p:nvSpPr>
        <p:spPr>
          <a:xfrm>
            <a:off x="609600" y="1224241"/>
            <a:ext cx="10972800" cy="3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/>
              <a:t>Attrition is when we cannot collect data on all our sample</a:t>
            </a:r>
          </a:p>
          <a:p>
            <a:endParaRPr lang="en-US" sz="1100" dirty="0"/>
          </a:p>
          <a:p>
            <a:r>
              <a:rPr lang="en-US" dirty="0"/>
              <a:t>Usually, attrition occurs when people move or are not at home when enumerators call</a:t>
            </a:r>
          </a:p>
          <a:p>
            <a:endParaRPr lang="en-US" sz="1000" dirty="0"/>
          </a:p>
          <a:p>
            <a:r>
              <a:rPr lang="en-US" dirty="0"/>
              <a:t>If people feel a study is unfair, they can refuse to cooperate, leading to attrition</a:t>
            </a:r>
          </a:p>
          <a:p>
            <a:endParaRPr lang="en-US" sz="1000" dirty="0"/>
          </a:p>
          <a:p>
            <a:r>
              <a:rPr lang="en-US" dirty="0"/>
              <a:t>Sometimes providing benefits to some but not their neighbors is seen as unfair and can cause attrition</a:t>
            </a:r>
          </a:p>
          <a:p>
            <a:endParaRPr lang="en-US" sz="1000" dirty="0"/>
          </a:p>
          <a:p>
            <a:r>
              <a:rPr lang="en-US" dirty="0"/>
              <a:t>It is important that randomization is seen as fair for many reasons, reducing attrition is one of them</a:t>
            </a:r>
          </a:p>
          <a:p>
            <a:endParaRPr lang="en-US" sz="1000" dirty="0"/>
          </a:p>
          <a:p>
            <a:r>
              <a:rPr lang="en-US" dirty="0"/>
              <a:t>Randomizing at a higher level can help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27775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3BEB5-15CF-43AF-A741-DF9AA3D97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Compliance and unit of randomization</a:t>
            </a:r>
          </a:p>
        </p:txBody>
      </p:sp>
      <p:pic>
        <p:nvPicPr>
          <p:cNvPr id="32" name="Picture 31" descr="Icon&#10;&#10;Description automatically generated">
            <a:extLst>
              <a:ext uri="{FF2B5EF4-FFF2-40B4-BE49-F238E27FC236}">
                <a16:creationId xmlns:a16="http://schemas.microsoft.com/office/drawing/2014/main" id="{A485F00E-9D30-4B43-8CAE-128578A4BB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8663" r="-103082" b="-4419"/>
          <a:stretch/>
        </p:blipFill>
        <p:spPr>
          <a:xfrm>
            <a:off x="1181993" y="1224241"/>
            <a:ext cx="1385025" cy="142668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52960B7-DB65-9549-AA1E-F3DC19A41F5B}"/>
              </a:ext>
            </a:extLst>
          </p:cNvPr>
          <p:cNvSpPr txBox="1">
            <a:spLocks/>
          </p:cNvSpPr>
          <p:nvPr/>
        </p:nvSpPr>
        <p:spPr>
          <a:xfrm>
            <a:off x="409303" y="1302619"/>
            <a:ext cx="10972800" cy="3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/>
              <a:t>Full compliance is when all those in the treatment group get the program and all those in the comparison don’t get it</a:t>
            </a:r>
          </a:p>
          <a:p>
            <a:endParaRPr lang="en-US" sz="900" dirty="0"/>
          </a:p>
          <a:p>
            <a:r>
              <a:rPr lang="en-US" dirty="0"/>
              <a:t>Low level randomization may lead to sharing which undermines compliance</a:t>
            </a:r>
          </a:p>
          <a:p>
            <a:endParaRPr lang="en-US" sz="900" dirty="0"/>
          </a:p>
          <a:p>
            <a:r>
              <a:rPr lang="en-US" dirty="0"/>
              <a:t>Example: iron supplements in Indonesia</a:t>
            </a:r>
          </a:p>
          <a:p>
            <a:pPr lvl="1"/>
            <a:r>
              <a:rPr lang="en-US" dirty="0"/>
              <a:t>Iron supplements aimed at older people</a:t>
            </a:r>
          </a:p>
          <a:p>
            <a:pPr lvl="1"/>
            <a:r>
              <a:rPr lang="en-US" dirty="0"/>
              <a:t>Only providing supplements to some in the family might lead to sharing with others, diluting effect</a:t>
            </a:r>
          </a:p>
          <a:p>
            <a:pPr lvl="1"/>
            <a:r>
              <a:rPr lang="en-US" dirty="0"/>
              <a:t>Providing supplements to everyone in the family increased compliance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253FE5-4603-0645-8598-C3B009C2798D}"/>
              </a:ext>
            </a:extLst>
          </p:cNvPr>
          <p:cNvSpPr txBox="1"/>
          <p:nvPr/>
        </p:nvSpPr>
        <p:spPr>
          <a:xfrm>
            <a:off x="9230295" y="5622838"/>
            <a:ext cx="3886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Thomas et al, 2006.</a:t>
            </a:r>
          </a:p>
        </p:txBody>
      </p:sp>
    </p:spTree>
    <p:extLst>
      <p:ext uri="{BB962C8B-B14F-4D97-AF65-F5344CB8AC3E}">
        <p14:creationId xmlns:p14="http://schemas.microsoft.com/office/powerpoint/2010/main" val="32462191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3BEB5-15CF-43AF-A741-DF9AA3D97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Compliance and unit of randomization</a:t>
            </a:r>
          </a:p>
        </p:txBody>
      </p:sp>
      <p:pic>
        <p:nvPicPr>
          <p:cNvPr id="32" name="Picture 31" descr="Icon&#10;&#10;Description automatically generated">
            <a:extLst>
              <a:ext uri="{FF2B5EF4-FFF2-40B4-BE49-F238E27FC236}">
                <a16:creationId xmlns:a16="http://schemas.microsoft.com/office/drawing/2014/main" id="{A485F00E-9D30-4B43-8CAE-128578A4BB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8663" r="-103082" b="-4419"/>
          <a:stretch/>
        </p:blipFill>
        <p:spPr>
          <a:xfrm>
            <a:off x="1181993" y="1224241"/>
            <a:ext cx="1385025" cy="142668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52960B7-DB65-9549-AA1E-F3DC19A41F5B}"/>
              </a:ext>
            </a:extLst>
          </p:cNvPr>
          <p:cNvSpPr txBox="1">
            <a:spLocks/>
          </p:cNvSpPr>
          <p:nvPr/>
        </p:nvSpPr>
        <p:spPr>
          <a:xfrm>
            <a:off x="609600" y="1224241"/>
            <a:ext cx="10972800" cy="3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/>
              <a:t>Simple to implement designs achieve higher compliance</a:t>
            </a:r>
          </a:p>
          <a:p>
            <a:endParaRPr lang="en-US" sz="900" dirty="0"/>
          </a:p>
          <a:p>
            <a:r>
              <a:rPr lang="en-US" dirty="0"/>
              <a:t>Avoid having one person implement two versions of a program</a:t>
            </a:r>
          </a:p>
          <a:p>
            <a:endParaRPr lang="en-US" sz="900" dirty="0"/>
          </a:p>
          <a:p>
            <a:r>
              <a:rPr lang="en-US" dirty="0"/>
              <a:t>Example: adding health insurance to micro credit </a:t>
            </a:r>
          </a:p>
          <a:p>
            <a:pPr lvl="1"/>
            <a:r>
              <a:rPr lang="en-US" dirty="0"/>
              <a:t>One microcredit officer serves 10 groups in an area</a:t>
            </a:r>
          </a:p>
          <a:p>
            <a:pPr lvl="1"/>
            <a:r>
              <a:rPr lang="en-US" dirty="0"/>
              <a:t>If randomize some groups to be offered health insurance and some not, credit officer will need to keep straight who can apply for insurance and who cant</a:t>
            </a:r>
          </a:p>
          <a:p>
            <a:pPr lvl="1"/>
            <a:r>
              <a:rPr lang="en-US" dirty="0"/>
              <a:t>May need to randomize at the credit officer level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0157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40C389-0125-45DF-B27C-0146AF021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to be a good research partner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D2DF96-995F-477E-8832-C88BEBCF3A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Answer questions the partner wants to answer—they have to get something out of this</a:t>
            </a:r>
          </a:p>
          <a:p>
            <a:endParaRPr lang="en-US" sz="400"/>
          </a:p>
          <a:p>
            <a:r>
              <a:rPr lang="en-US"/>
              <a:t>Be flexible in the evaluation design (within limits)</a:t>
            </a:r>
          </a:p>
          <a:p>
            <a:endParaRPr lang="en-US" sz="400"/>
          </a:p>
          <a:p>
            <a:r>
              <a:rPr lang="en-US"/>
              <a:t>Share expertise</a:t>
            </a:r>
          </a:p>
          <a:p>
            <a:endParaRPr lang="en-US" sz="400"/>
          </a:p>
          <a:p>
            <a:r>
              <a:rPr lang="en-US"/>
              <a:t>Provide intermediate outputs</a:t>
            </a:r>
          </a:p>
          <a:p>
            <a:endParaRPr lang="en-US" sz="400"/>
          </a:p>
          <a:p>
            <a:r>
              <a:rPr lang="en-US"/>
              <a:t>Have a local presence and have frequent contacts</a:t>
            </a:r>
          </a:p>
          <a:p>
            <a:endParaRPr lang="en-US" sz="400"/>
          </a:p>
          <a:p>
            <a:r>
              <a:rPr lang="en-US"/>
              <a:t>Investment pays off</a:t>
            </a:r>
          </a:p>
          <a:p>
            <a:endParaRPr lang="en-US"/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6269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3BEB5-15CF-43AF-A741-DF9AA3D97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and unit of randomization</a:t>
            </a:r>
          </a:p>
        </p:txBody>
      </p:sp>
      <p:pic>
        <p:nvPicPr>
          <p:cNvPr id="32" name="Picture 31" descr="Icon&#10;&#10;Description automatically generated">
            <a:extLst>
              <a:ext uri="{FF2B5EF4-FFF2-40B4-BE49-F238E27FC236}">
                <a16:creationId xmlns:a16="http://schemas.microsoft.com/office/drawing/2014/main" id="{A485F00E-9D30-4B43-8CAE-128578A4BB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8663" r="-103082" b="-4419"/>
          <a:stretch/>
        </p:blipFill>
        <p:spPr>
          <a:xfrm>
            <a:off x="1181993" y="1224241"/>
            <a:ext cx="1385025" cy="142668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52960B7-DB65-9549-AA1E-F3DC19A41F5B}"/>
              </a:ext>
            </a:extLst>
          </p:cNvPr>
          <p:cNvSpPr txBox="1">
            <a:spLocks/>
          </p:cNvSpPr>
          <p:nvPr/>
        </p:nvSpPr>
        <p:spPr>
          <a:xfrm>
            <a:off x="609600" y="1224241"/>
            <a:ext cx="10972800" cy="3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/>
              <a:t>Statistical power is the ability to detect an effect of a given size</a:t>
            </a:r>
          </a:p>
          <a:p>
            <a:endParaRPr lang="en-US" sz="800" dirty="0"/>
          </a:p>
          <a:p>
            <a:r>
              <a:rPr lang="en-US" dirty="0"/>
              <a:t>Individual randomization gives more power than group randomization (for a given sample size)</a:t>
            </a:r>
          </a:p>
          <a:p>
            <a:endParaRPr lang="en-US" sz="800" dirty="0"/>
          </a:p>
          <a:p>
            <a:r>
              <a:rPr lang="en-US" dirty="0"/>
              <a:t>We get more information from 20 children individually randomized than from 20 children in two schools (one treatment and one comparison)</a:t>
            </a:r>
          </a:p>
          <a:p>
            <a:endParaRPr lang="en-US" sz="900" dirty="0"/>
          </a:p>
          <a:p>
            <a:r>
              <a:rPr lang="en-US" dirty="0"/>
              <a:t>We will return to this subject in much more detail</a:t>
            </a:r>
          </a:p>
          <a:p>
            <a:endParaRPr lang="en-US" sz="900" dirty="0"/>
          </a:p>
          <a:p>
            <a:r>
              <a:rPr lang="en-US" dirty="0"/>
              <a:t>Many factors </a:t>
            </a:r>
            <a:r>
              <a:rPr lang="en-US"/>
              <a:t>push us </a:t>
            </a:r>
            <a:r>
              <a:rPr lang="en-US" dirty="0"/>
              <a:t>to randomize at higher levels, power pushes us to randomize lower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9979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3BEB5-15CF-43AF-A741-DF9AA3D97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Clustering on the ground</a:t>
            </a:r>
          </a:p>
        </p:txBody>
      </p:sp>
      <p:pic>
        <p:nvPicPr>
          <p:cNvPr id="32" name="Picture 31" descr="Icon&#10;&#10;Description automatically generated">
            <a:extLst>
              <a:ext uri="{FF2B5EF4-FFF2-40B4-BE49-F238E27FC236}">
                <a16:creationId xmlns:a16="http://schemas.microsoft.com/office/drawing/2014/main" id="{A485F00E-9D30-4B43-8CAE-128578A4BB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8663" r="-103082" b="-4419"/>
          <a:stretch/>
        </p:blipFill>
        <p:spPr>
          <a:xfrm>
            <a:off x="1181993" y="1224241"/>
            <a:ext cx="1385025" cy="142668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52960B7-DB65-9549-AA1E-F3DC19A41F5B}"/>
              </a:ext>
            </a:extLst>
          </p:cNvPr>
          <p:cNvSpPr txBox="1">
            <a:spLocks/>
          </p:cNvSpPr>
          <p:nvPr/>
        </p:nvSpPr>
        <p:spPr>
          <a:xfrm>
            <a:off x="609600" y="1224241"/>
            <a:ext cx="10972800" cy="3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/>
              <a:t>Ideally, clusters by which we randomize should make sense on the ground</a:t>
            </a:r>
          </a:p>
          <a:p>
            <a:endParaRPr lang="en-US" sz="1100" dirty="0"/>
          </a:p>
          <a:p>
            <a:r>
              <a:rPr lang="en-US" dirty="0"/>
              <a:t>Administrative boundaries do not always correspond to how people interact with each other</a:t>
            </a:r>
          </a:p>
          <a:p>
            <a:endParaRPr lang="en-US" sz="1100" dirty="0"/>
          </a:p>
          <a:p>
            <a:r>
              <a:rPr lang="en-US" dirty="0"/>
              <a:t>People may cluster and interact in smaller groups than administrative neighborhoods or villages</a:t>
            </a:r>
          </a:p>
          <a:p>
            <a:pPr lvl="1"/>
            <a:r>
              <a:rPr lang="en-US" dirty="0"/>
              <a:t>We can randomize by these natural neighborhoods and have more power than if we randomized by administrative neighborhood</a:t>
            </a:r>
          </a:p>
          <a:p>
            <a:pPr lvl="1"/>
            <a:endParaRPr lang="en-US" sz="900" dirty="0"/>
          </a:p>
          <a:p>
            <a:r>
              <a:rPr lang="en-US" dirty="0"/>
              <a:t>Or administrative neighborhoods may blend into each other with little real difference evident on the ground</a:t>
            </a:r>
          </a:p>
          <a:p>
            <a:pPr lvl="1"/>
            <a:r>
              <a:rPr lang="en-US" dirty="0"/>
              <a:t>Risk that implementers may not know who is in treatment and who in comparison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33144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3BEB5-15CF-43AF-A741-DF9AA3D97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hamlets vs. villages in India</a:t>
            </a:r>
          </a:p>
        </p:txBody>
      </p:sp>
      <p:pic>
        <p:nvPicPr>
          <p:cNvPr id="32" name="Picture 31" descr="Icon&#10;&#10;Description automatically generated">
            <a:extLst>
              <a:ext uri="{FF2B5EF4-FFF2-40B4-BE49-F238E27FC236}">
                <a16:creationId xmlns:a16="http://schemas.microsoft.com/office/drawing/2014/main" id="{A485F00E-9D30-4B43-8CAE-128578A4BB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8663" r="-103082" b="-4419"/>
          <a:stretch/>
        </p:blipFill>
        <p:spPr>
          <a:xfrm>
            <a:off x="1181993" y="1224241"/>
            <a:ext cx="1385025" cy="142668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52960B7-DB65-9549-AA1E-F3DC19A41F5B}"/>
              </a:ext>
            </a:extLst>
          </p:cNvPr>
          <p:cNvSpPr txBox="1">
            <a:spLocks/>
          </p:cNvSpPr>
          <p:nvPr/>
        </p:nvSpPr>
        <p:spPr>
          <a:xfrm>
            <a:off x="612648" y="1125095"/>
            <a:ext cx="10972800" cy="3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/>
              <a:t>Rural areas in India are divided into villages or panchayats, but in much of India a lot of social interaction happens within a hamlet </a:t>
            </a:r>
          </a:p>
          <a:p>
            <a:endParaRPr lang="en-US" sz="900" dirty="0"/>
          </a:p>
          <a:p>
            <a:r>
              <a:rPr lang="en-US" dirty="0"/>
              <a:t>Some interventions can be randomized by hamlet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9A17F75-BB19-9B49-8914-8BD41D81F7BB}"/>
              </a:ext>
            </a:extLst>
          </p:cNvPr>
          <p:cNvSpPr txBox="1"/>
          <p:nvPr/>
        </p:nvSpPr>
        <p:spPr>
          <a:xfrm>
            <a:off x="6221300" y="5403809"/>
            <a:ext cx="159500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Hamlets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0B46697-51E9-734A-846E-55872ACC1282}"/>
              </a:ext>
            </a:extLst>
          </p:cNvPr>
          <p:cNvSpPr/>
          <p:nvPr/>
        </p:nvSpPr>
        <p:spPr>
          <a:xfrm>
            <a:off x="2095211" y="2896594"/>
            <a:ext cx="4286250" cy="3061157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D1E52F1-02F5-6C46-99E6-C19BED1BB2B2}"/>
              </a:ext>
            </a:extLst>
          </p:cNvPr>
          <p:cNvSpPr/>
          <p:nvPr/>
        </p:nvSpPr>
        <p:spPr>
          <a:xfrm>
            <a:off x="4199678" y="3118052"/>
            <a:ext cx="1409700" cy="128847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icture containing building, window&#10;&#10;Description automatically generated">
            <a:extLst>
              <a:ext uri="{FF2B5EF4-FFF2-40B4-BE49-F238E27FC236}">
                <a16:creationId xmlns:a16="http://schemas.microsoft.com/office/drawing/2014/main" id="{7BB593B4-831D-7245-910B-DDAF996B0A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4108" y="3618930"/>
            <a:ext cx="444879" cy="412525"/>
          </a:xfrm>
          <a:prstGeom prst="rect">
            <a:avLst/>
          </a:prstGeom>
        </p:spPr>
      </p:pic>
      <p:pic>
        <p:nvPicPr>
          <p:cNvPr id="12" name="Picture 11" descr="A picture containing building, window&#10;&#10;Description automatically generated">
            <a:extLst>
              <a:ext uri="{FF2B5EF4-FFF2-40B4-BE49-F238E27FC236}">
                <a16:creationId xmlns:a16="http://schemas.microsoft.com/office/drawing/2014/main" id="{B3B0BB28-0176-3B4D-85EE-31B6FE2DE0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1274" y="3848741"/>
            <a:ext cx="444879" cy="412525"/>
          </a:xfrm>
          <a:prstGeom prst="rect">
            <a:avLst/>
          </a:prstGeom>
        </p:spPr>
      </p:pic>
      <p:pic>
        <p:nvPicPr>
          <p:cNvPr id="13" name="Picture 12" descr="A picture containing building, window&#10;&#10;Description automatically generated">
            <a:extLst>
              <a:ext uri="{FF2B5EF4-FFF2-40B4-BE49-F238E27FC236}">
                <a16:creationId xmlns:a16="http://schemas.microsoft.com/office/drawing/2014/main" id="{EA84E149-4738-E140-9140-9E6A99FA1F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5233" y="3556675"/>
            <a:ext cx="444879" cy="412525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561F1FF8-CE5A-3F44-BA04-01915AEE4059}"/>
              </a:ext>
            </a:extLst>
          </p:cNvPr>
          <p:cNvSpPr/>
          <p:nvPr/>
        </p:nvSpPr>
        <p:spPr>
          <a:xfrm>
            <a:off x="2395580" y="3421610"/>
            <a:ext cx="1409700" cy="128847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A picture containing building, window&#10;&#10;Description automatically generated">
            <a:extLst>
              <a:ext uri="{FF2B5EF4-FFF2-40B4-BE49-F238E27FC236}">
                <a16:creationId xmlns:a16="http://schemas.microsoft.com/office/drawing/2014/main" id="{B0CD9393-858A-F042-98D0-8546F4F1B4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1435" y="3532181"/>
            <a:ext cx="444879" cy="412525"/>
          </a:xfrm>
          <a:prstGeom prst="rect">
            <a:avLst/>
          </a:prstGeom>
        </p:spPr>
      </p:pic>
      <p:pic>
        <p:nvPicPr>
          <p:cNvPr id="16" name="Picture 15" descr="A picture containing building, window&#10;&#10;Description automatically generated">
            <a:extLst>
              <a:ext uri="{FF2B5EF4-FFF2-40B4-BE49-F238E27FC236}">
                <a16:creationId xmlns:a16="http://schemas.microsoft.com/office/drawing/2014/main" id="{994B3967-C64B-B44B-A047-D99906643C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908" y="3884970"/>
            <a:ext cx="444879" cy="412525"/>
          </a:xfrm>
          <a:prstGeom prst="rect">
            <a:avLst/>
          </a:prstGeom>
        </p:spPr>
      </p:pic>
      <p:pic>
        <p:nvPicPr>
          <p:cNvPr id="17" name="Picture 16" descr="A picture containing building, window&#10;&#10;Description automatically generated">
            <a:extLst>
              <a:ext uri="{FF2B5EF4-FFF2-40B4-BE49-F238E27FC236}">
                <a16:creationId xmlns:a16="http://schemas.microsoft.com/office/drawing/2014/main" id="{95213C12-87E8-BE4F-A5C3-71C32F3C3D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42" y="5287183"/>
            <a:ext cx="395374" cy="366620"/>
          </a:xfrm>
          <a:prstGeom prst="rect">
            <a:avLst/>
          </a:prstGeom>
        </p:spPr>
      </p:pic>
      <p:pic>
        <p:nvPicPr>
          <p:cNvPr id="18" name="Picture 17" descr="A picture containing building, window&#10;&#10;Description automatically generated">
            <a:extLst>
              <a:ext uri="{FF2B5EF4-FFF2-40B4-BE49-F238E27FC236}">
                <a16:creationId xmlns:a16="http://schemas.microsoft.com/office/drawing/2014/main" id="{82BAF54F-E299-6146-9B40-E1968C42DE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3829" y="4176548"/>
            <a:ext cx="395374" cy="366620"/>
          </a:xfrm>
          <a:prstGeom prst="rect">
            <a:avLst/>
          </a:prstGeom>
        </p:spPr>
      </p:pic>
      <p:pic>
        <p:nvPicPr>
          <p:cNvPr id="19" name="Picture 18" descr="A picture containing building, window&#10;&#10;Description automatically generated">
            <a:extLst>
              <a:ext uri="{FF2B5EF4-FFF2-40B4-BE49-F238E27FC236}">
                <a16:creationId xmlns:a16="http://schemas.microsoft.com/office/drawing/2014/main" id="{3F0E5CC6-B7C2-BE4B-B9FE-D8198A5519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2269" y="3215347"/>
            <a:ext cx="444879" cy="412525"/>
          </a:xfrm>
          <a:prstGeom prst="rect">
            <a:avLst/>
          </a:prstGeom>
        </p:spPr>
      </p:pic>
      <p:sp>
        <p:nvSpPr>
          <p:cNvPr id="20" name="Oval 19">
            <a:extLst>
              <a:ext uri="{FF2B5EF4-FFF2-40B4-BE49-F238E27FC236}">
                <a16:creationId xmlns:a16="http://schemas.microsoft.com/office/drawing/2014/main" id="{CAA83963-C1DE-8348-B942-03D7C5FD0EC5}"/>
              </a:ext>
            </a:extLst>
          </p:cNvPr>
          <p:cNvSpPr/>
          <p:nvPr/>
        </p:nvSpPr>
        <p:spPr>
          <a:xfrm>
            <a:off x="3610383" y="4528769"/>
            <a:ext cx="1409700" cy="128847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 descr="A picture containing building, window&#10;&#10;Description automatically generated">
            <a:extLst>
              <a:ext uri="{FF2B5EF4-FFF2-40B4-BE49-F238E27FC236}">
                <a16:creationId xmlns:a16="http://schemas.microsoft.com/office/drawing/2014/main" id="{95E7115D-6193-F14C-B9C4-BB33AC9898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42" y="4591792"/>
            <a:ext cx="444879" cy="412525"/>
          </a:xfrm>
          <a:prstGeom prst="rect">
            <a:avLst/>
          </a:prstGeom>
        </p:spPr>
      </p:pic>
      <p:pic>
        <p:nvPicPr>
          <p:cNvPr id="22" name="Picture 21" descr="A picture containing building, window&#10;&#10;Description automatically generated">
            <a:extLst>
              <a:ext uri="{FF2B5EF4-FFF2-40B4-BE49-F238E27FC236}">
                <a16:creationId xmlns:a16="http://schemas.microsoft.com/office/drawing/2014/main" id="{14F51C21-B83F-0943-B95F-B3F9CE9230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6022" y="4986846"/>
            <a:ext cx="444879" cy="412525"/>
          </a:xfrm>
          <a:prstGeom prst="rect">
            <a:avLst/>
          </a:prstGeom>
        </p:spPr>
      </p:pic>
      <p:pic>
        <p:nvPicPr>
          <p:cNvPr id="23" name="Picture 22" descr="A picture containing building, window&#10;&#10;Description automatically generated">
            <a:extLst>
              <a:ext uri="{FF2B5EF4-FFF2-40B4-BE49-F238E27FC236}">
                <a16:creationId xmlns:a16="http://schemas.microsoft.com/office/drawing/2014/main" id="{90CC0B09-5840-9549-8E70-1DAF7E7FB1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0934" y="4941357"/>
            <a:ext cx="395374" cy="366620"/>
          </a:xfrm>
          <a:prstGeom prst="rect">
            <a:avLst/>
          </a:prstGeom>
        </p:spPr>
      </p:pic>
      <p:sp>
        <p:nvSpPr>
          <p:cNvPr id="24" name="Oval 23">
            <a:extLst>
              <a:ext uri="{FF2B5EF4-FFF2-40B4-BE49-F238E27FC236}">
                <a16:creationId xmlns:a16="http://schemas.microsoft.com/office/drawing/2014/main" id="{E0DDA866-729D-CE49-9499-A2E044916AEF}"/>
              </a:ext>
            </a:extLst>
          </p:cNvPr>
          <p:cNvSpPr/>
          <p:nvPr/>
        </p:nvSpPr>
        <p:spPr>
          <a:xfrm>
            <a:off x="7124550" y="2730687"/>
            <a:ext cx="4286250" cy="3061157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F87E27E-686C-BB4B-BFDA-683135D71B14}"/>
              </a:ext>
            </a:extLst>
          </p:cNvPr>
          <p:cNvSpPr txBox="1"/>
          <p:nvPr/>
        </p:nvSpPr>
        <p:spPr>
          <a:xfrm>
            <a:off x="6152399" y="2687835"/>
            <a:ext cx="159500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accent2"/>
                </a:solidFill>
              </a:rPr>
              <a:t>Villages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7CA50B1D-8F8D-F84E-885B-646DD6CA4900}"/>
              </a:ext>
            </a:extLst>
          </p:cNvPr>
          <p:cNvSpPr/>
          <p:nvPr/>
        </p:nvSpPr>
        <p:spPr>
          <a:xfrm>
            <a:off x="8396923" y="2784763"/>
            <a:ext cx="1409700" cy="128847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 descr="A picture containing building, window&#10;&#10;Description automatically generated">
            <a:extLst>
              <a:ext uri="{FF2B5EF4-FFF2-40B4-BE49-F238E27FC236}">
                <a16:creationId xmlns:a16="http://schemas.microsoft.com/office/drawing/2014/main" id="{77370C07-208F-2D4D-A7B4-B24CFB5D93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8300" y="2896594"/>
            <a:ext cx="444879" cy="412525"/>
          </a:xfrm>
          <a:prstGeom prst="rect">
            <a:avLst/>
          </a:prstGeom>
        </p:spPr>
      </p:pic>
      <p:pic>
        <p:nvPicPr>
          <p:cNvPr id="28" name="Picture 27" descr="A picture containing building, window&#10;&#10;Description automatically generated">
            <a:extLst>
              <a:ext uri="{FF2B5EF4-FFF2-40B4-BE49-F238E27FC236}">
                <a16:creationId xmlns:a16="http://schemas.microsoft.com/office/drawing/2014/main" id="{6CEA486C-700D-1B48-8EDE-3B294DB9D3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5040" y="3195674"/>
            <a:ext cx="444879" cy="412525"/>
          </a:xfrm>
          <a:prstGeom prst="rect">
            <a:avLst/>
          </a:prstGeom>
        </p:spPr>
      </p:pic>
      <p:pic>
        <p:nvPicPr>
          <p:cNvPr id="29" name="Picture 28" descr="A picture containing building, window&#10;&#10;Description automatically generated">
            <a:extLst>
              <a:ext uri="{FF2B5EF4-FFF2-40B4-BE49-F238E27FC236}">
                <a16:creationId xmlns:a16="http://schemas.microsoft.com/office/drawing/2014/main" id="{C30D5F6D-6E43-F247-ACFA-D5903B0C47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9272" y="3222736"/>
            <a:ext cx="444879" cy="412525"/>
          </a:xfrm>
          <a:prstGeom prst="rect">
            <a:avLst/>
          </a:prstGeom>
        </p:spPr>
      </p:pic>
      <p:pic>
        <p:nvPicPr>
          <p:cNvPr id="30" name="Picture 29" descr="A picture containing building, window&#10;&#10;Description automatically generated">
            <a:extLst>
              <a:ext uri="{FF2B5EF4-FFF2-40B4-BE49-F238E27FC236}">
                <a16:creationId xmlns:a16="http://schemas.microsoft.com/office/drawing/2014/main" id="{1DBCE175-2B5C-2446-AE9C-B247F97FBD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2184" y="3472445"/>
            <a:ext cx="444879" cy="412525"/>
          </a:xfrm>
          <a:prstGeom prst="rect">
            <a:avLst/>
          </a:prstGeom>
        </p:spPr>
      </p:pic>
      <p:sp>
        <p:nvSpPr>
          <p:cNvPr id="31" name="Oval 30">
            <a:extLst>
              <a:ext uri="{FF2B5EF4-FFF2-40B4-BE49-F238E27FC236}">
                <a16:creationId xmlns:a16="http://schemas.microsoft.com/office/drawing/2014/main" id="{5DF9EF3C-7C54-C440-94A8-B227D2DF35EE}"/>
              </a:ext>
            </a:extLst>
          </p:cNvPr>
          <p:cNvSpPr/>
          <p:nvPr/>
        </p:nvSpPr>
        <p:spPr>
          <a:xfrm>
            <a:off x="7582956" y="4064095"/>
            <a:ext cx="1409700" cy="128847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 descr="A picture containing building, window&#10;&#10;Description automatically generated">
            <a:extLst>
              <a:ext uri="{FF2B5EF4-FFF2-40B4-BE49-F238E27FC236}">
                <a16:creationId xmlns:a16="http://schemas.microsoft.com/office/drawing/2014/main" id="{73AD289D-B738-7348-85AB-B9F133426C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1288" y="4153595"/>
            <a:ext cx="444879" cy="412525"/>
          </a:xfrm>
          <a:prstGeom prst="rect">
            <a:avLst/>
          </a:prstGeom>
        </p:spPr>
      </p:pic>
      <p:pic>
        <p:nvPicPr>
          <p:cNvPr id="34" name="Picture 33" descr="A picture containing building, window&#10;&#10;Description automatically generated">
            <a:extLst>
              <a:ext uri="{FF2B5EF4-FFF2-40B4-BE49-F238E27FC236}">
                <a16:creationId xmlns:a16="http://schemas.microsoft.com/office/drawing/2014/main" id="{7697002B-8B76-2B47-97B3-D7C790CEE1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0337" y="4449357"/>
            <a:ext cx="444879" cy="412525"/>
          </a:xfrm>
          <a:prstGeom prst="rect">
            <a:avLst/>
          </a:prstGeom>
        </p:spPr>
      </p:pic>
      <p:pic>
        <p:nvPicPr>
          <p:cNvPr id="35" name="Picture 34" descr="A picture containing building, window&#10;&#10;Description automatically generated">
            <a:extLst>
              <a:ext uri="{FF2B5EF4-FFF2-40B4-BE49-F238E27FC236}">
                <a16:creationId xmlns:a16="http://schemas.microsoft.com/office/drawing/2014/main" id="{B92777AC-BF19-954E-8236-1206D535AD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1408" y="4562375"/>
            <a:ext cx="444879" cy="412525"/>
          </a:xfrm>
          <a:prstGeom prst="rect">
            <a:avLst/>
          </a:prstGeom>
        </p:spPr>
      </p:pic>
      <p:pic>
        <p:nvPicPr>
          <p:cNvPr id="36" name="Picture 35" descr="A picture containing building, window&#10;&#10;Description automatically generated">
            <a:extLst>
              <a:ext uri="{FF2B5EF4-FFF2-40B4-BE49-F238E27FC236}">
                <a16:creationId xmlns:a16="http://schemas.microsoft.com/office/drawing/2014/main" id="{CEA74E9C-0A1C-B044-AC06-76E15175A2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5366" y="4789723"/>
            <a:ext cx="444879" cy="412525"/>
          </a:xfrm>
          <a:prstGeom prst="rect">
            <a:avLst/>
          </a:prstGeom>
        </p:spPr>
      </p:pic>
      <p:sp>
        <p:nvSpPr>
          <p:cNvPr id="37" name="Oval 36">
            <a:extLst>
              <a:ext uri="{FF2B5EF4-FFF2-40B4-BE49-F238E27FC236}">
                <a16:creationId xmlns:a16="http://schemas.microsoft.com/office/drawing/2014/main" id="{F27B5462-FDBD-E645-A966-4488B93EAEEA}"/>
              </a:ext>
            </a:extLst>
          </p:cNvPr>
          <p:cNvSpPr/>
          <p:nvPr/>
        </p:nvSpPr>
        <p:spPr>
          <a:xfrm>
            <a:off x="9341408" y="3998710"/>
            <a:ext cx="1409700" cy="128847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37" descr="A picture containing building, window&#10;&#10;Description automatically generated">
            <a:extLst>
              <a:ext uri="{FF2B5EF4-FFF2-40B4-BE49-F238E27FC236}">
                <a16:creationId xmlns:a16="http://schemas.microsoft.com/office/drawing/2014/main" id="{54239B26-129D-3E4A-AF4D-8EA3FA6D2A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3986" y="4091232"/>
            <a:ext cx="444879" cy="412525"/>
          </a:xfrm>
          <a:prstGeom prst="rect">
            <a:avLst/>
          </a:prstGeom>
        </p:spPr>
      </p:pic>
      <p:pic>
        <p:nvPicPr>
          <p:cNvPr id="39" name="Picture 38" descr="A picture containing building, window&#10;&#10;Description automatically generated">
            <a:extLst>
              <a:ext uri="{FF2B5EF4-FFF2-40B4-BE49-F238E27FC236}">
                <a16:creationId xmlns:a16="http://schemas.microsoft.com/office/drawing/2014/main" id="{8D2F8404-FB91-3C44-AEE7-6BEABE09BB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0988" y="4462483"/>
            <a:ext cx="444879" cy="412525"/>
          </a:xfrm>
          <a:prstGeom prst="rect">
            <a:avLst/>
          </a:prstGeom>
        </p:spPr>
      </p:pic>
      <p:pic>
        <p:nvPicPr>
          <p:cNvPr id="40" name="Picture 39" descr="A picture containing building, window&#10;&#10;Description automatically generated">
            <a:extLst>
              <a:ext uri="{FF2B5EF4-FFF2-40B4-BE49-F238E27FC236}">
                <a16:creationId xmlns:a16="http://schemas.microsoft.com/office/drawing/2014/main" id="{3A2A7254-F7F4-E643-B822-54D4FC6911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5207" y="4441069"/>
            <a:ext cx="444879" cy="412525"/>
          </a:xfrm>
          <a:prstGeom prst="rect">
            <a:avLst/>
          </a:prstGeom>
        </p:spPr>
      </p:pic>
      <p:pic>
        <p:nvPicPr>
          <p:cNvPr id="41" name="Picture 40" descr="A picture containing building, window&#10;&#10;Description automatically generated">
            <a:extLst>
              <a:ext uri="{FF2B5EF4-FFF2-40B4-BE49-F238E27FC236}">
                <a16:creationId xmlns:a16="http://schemas.microsoft.com/office/drawing/2014/main" id="{6E9D672F-5AA4-344A-8E17-FFF01FC8FE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8644" y="4733255"/>
            <a:ext cx="444879" cy="41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41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 animBg="1"/>
      <p:bldP spid="14" grpId="0" animBg="1"/>
      <p:bldP spid="20" grpId="0" animBg="1"/>
      <p:bldP spid="24" grpId="0" animBg="1"/>
      <p:bldP spid="25" grpId="0"/>
      <p:bldP spid="26" grpId="0" animBg="1"/>
      <p:bldP spid="31" grpId="0" animBg="1"/>
      <p:bldP spid="3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3BEB5-15CF-43AF-A741-DF9AA3D97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farmers in Western Kenya</a:t>
            </a:r>
          </a:p>
        </p:txBody>
      </p:sp>
      <p:pic>
        <p:nvPicPr>
          <p:cNvPr id="32" name="Picture 31" descr="Icon&#10;&#10;Description automatically generated">
            <a:extLst>
              <a:ext uri="{FF2B5EF4-FFF2-40B4-BE49-F238E27FC236}">
                <a16:creationId xmlns:a16="http://schemas.microsoft.com/office/drawing/2014/main" id="{A485F00E-9D30-4B43-8CAE-128578A4BB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8663" r="-103082" b="-4419"/>
          <a:stretch/>
        </p:blipFill>
        <p:spPr>
          <a:xfrm>
            <a:off x="1181993" y="1224241"/>
            <a:ext cx="1385025" cy="142668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52960B7-DB65-9549-AA1E-F3DC19A41F5B}"/>
              </a:ext>
            </a:extLst>
          </p:cNvPr>
          <p:cNvSpPr txBox="1">
            <a:spLocks/>
          </p:cNvSpPr>
          <p:nvPr/>
        </p:nvSpPr>
        <p:spPr>
          <a:xfrm>
            <a:off x="642172" y="1117683"/>
            <a:ext cx="10972800" cy="3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/>
              <a:t>In some parts of Kenya people live on their farms and randomizing by administrative “village” may make little sense</a:t>
            </a:r>
          </a:p>
          <a:p>
            <a:r>
              <a:rPr lang="en-US" dirty="0"/>
              <a:t>Some researchers have randomized farming programs by which school households send their children to as this may represent a more natural locus of interaction (</a:t>
            </a:r>
            <a:r>
              <a:rPr lang="en-US" dirty="0" err="1"/>
              <a:t>Duflo</a:t>
            </a:r>
            <a:r>
              <a:rPr lang="en-US" dirty="0"/>
              <a:t>, Kremer, Robinson, 2007)</a:t>
            </a:r>
          </a:p>
          <a:p>
            <a:pPr marL="114300" indent="0">
              <a:buNone/>
            </a:pPr>
            <a:endParaRPr lang="en-US" dirty="0"/>
          </a:p>
        </p:txBody>
      </p:sp>
      <p:pic>
        <p:nvPicPr>
          <p:cNvPr id="17" name="Picture 16" descr="A picture containing building, window&#10;&#10;Description automatically generated">
            <a:extLst>
              <a:ext uri="{FF2B5EF4-FFF2-40B4-BE49-F238E27FC236}">
                <a16:creationId xmlns:a16="http://schemas.microsoft.com/office/drawing/2014/main" id="{95213C12-87E8-BE4F-A5C3-71C32F3C3D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0239" y="2630421"/>
            <a:ext cx="395374" cy="366620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401FD820-908E-EB42-B388-CFD8C0DB921B}"/>
              </a:ext>
            </a:extLst>
          </p:cNvPr>
          <p:cNvSpPr/>
          <p:nvPr/>
        </p:nvSpPr>
        <p:spPr>
          <a:xfrm>
            <a:off x="1911658" y="2482281"/>
            <a:ext cx="2857500" cy="32506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4AB78121-2572-F44E-A501-2F70BB086B03}"/>
              </a:ext>
            </a:extLst>
          </p:cNvPr>
          <p:cNvSpPr/>
          <p:nvPr/>
        </p:nvSpPr>
        <p:spPr>
          <a:xfrm>
            <a:off x="4764289" y="2490941"/>
            <a:ext cx="2628900" cy="32419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F31A91C7-8F25-B54E-93E3-58D07F58DAE0}"/>
              </a:ext>
            </a:extLst>
          </p:cNvPr>
          <p:cNvSpPr/>
          <p:nvPr/>
        </p:nvSpPr>
        <p:spPr>
          <a:xfrm>
            <a:off x="7402431" y="2482281"/>
            <a:ext cx="3013364" cy="32419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2A7132CC-3C6E-E041-ACB2-FF5FBC4C6476}"/>
              </a:ext>
            </a:extLst>
          </p:cNvPr>
          <p:cNvSpPr/>
          <p:nvPr/>
        </p:nvSpPr>
        <p:spPr>
          <a:xfrm>
            <a:off x="1776205" y="3511801"/>
            <a:ext cx="2300185" cy="2353291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AA541C45-47B3-DD47-9783-9ACCFF18B9BA}"/>
              </a:ext>
            </a:extLst>
          </p:cNvPr>
          <p:cNvSpPr/>
          <p:nvPr/>
        </p:nvSpPr>
        <p:spPr>
          <a:xfrm>
            <a:off x="3302331" y="2490941"/>
            <a:ext cx="2043545" cy="1747405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1A8DEC7E-15C8-B044-8554-2CB208554457}"/>
              </a:ext>
            </a:extLst>
          </p:cNvPr>
          <p:cNvSpPr/>
          <p:nvPr/>
        </p:nvSpPr>
        <p:spPr>
          <a:xfrm>
            <a:off x="5729495" y="3429000"/>
            <a:ext cx="3179618" cy="2279936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0865B62E-31E6-A247-9A86-AF6A7B22F297}"/>
              </a:ext>
            </a:extLst>
          </p:cNvPr>
          <p:cNvSpPr/>
          <p:nvPr/>
        </p:nvSpPr>
        <p:spPr>
          <a:xfrm>
            <a:off x="8588679" y="2416182"/>
            <a:ext cx="2043545" cy="1747405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9" name="Picture 48" descr="A picture containing building, window&#10;&#10;Description automatically generated">
            <a:extLst>
              <a:ext uri="{FF2B5EF4-FFF2-40B4-BE49-F238E27FC236}">
                <a16:creationId xmlns:a16="http://schemas.microsoft.com/office/drawing/2014/main" id="{EA17B1ED-E13F-F84C-AB6C-6609B25FF1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1541" y="2745717"/>
            <a:ext cx="395374" cy="366620"/>
          </a:xfrm>
          <a:prstGeom prst="rect">
            <a:avLst/>
          </a:prstGeom>
        </p:spPr>
      </p:pic>
      <p:pic>
        <p:nvPicPr>
          <p:cNvPr id="50" name="Picture 49" descr="A picture containing building, window&#10;&#10;Description automatically generated">
            <a:extLst>
              <a:ext uri="{FF2B5EF4-FFF2-40B4-BE49-F238E27FC236}">
                <a16:creationId xmlns:a16="http://schemas.microsoft.com/office/drawing/2014/main" id="{6CCF376C-5E20-A54E-9599-5FE7E98BFE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5197" y="2929027"/>
            <a:ext cx="395374" cy="366620"/>
          </a:xfrm>
          <a:prstGeom prst="rect">
            <a:avLst/>
          </a:prstGeom>
        </p:spPr>
      </p:pic>
      <p:pic>
        <p:nvPicPr>
          <p:cNvPr id="51" name="Picture 50" descr="A picture containing building, window&#10;&#10;Description automatically generated">
            <a:extLst>
              <a:ext uri="{FF2B5EF4-FFF2-40B4-BE49-F238E27FC236}">
                <a16:creationId xmlns:a16="http://schemas.microsoft.com/office/drawing/2014/main" id="{02E59424-D514-3D4A-82C0-34E7DEEB4F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5049" y="3393681"/>
            <a:ext cx="395374" cy="366620"/>
          </a:xfrm>
          <a:prstGeom prst="rect">
            <a:avLst/>
          </a:prstGeom>
        </p:spPr>
      </p:pic>
      <p:pic>
        <p:nvPicPr>
          <p:cNvPr id="52" name="Picture 51" descr="A picture containing building, window&#10;&#10;Description automatically generated">
            <a:extLst>
              <a:ext uri="{FF2B5EF4-FFF2-40B4-BE49-F238E27FC236}">
                <a16:creationId xmlns:a16="http://schemas.microsoft.com/office/drawing/2014/main" id="{42CD0C48-2FB1-AB4D-A086-6CEDD7035C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9228" y="3675521"/>
            <a:ext cx="395374" cy="366620"/>
          </a:xfrm>
          <a:prstGeom prst="rect">
            <a:avLst/>
          </a:prstGeom>
        </p:spPr>
      </p:pic>
      <p:pic>
        <p:nvPicPr>
          <p:cNvPr id="53" name="Picture 52" descr="A picture containing building, window&#10;&#10;Description automatically generated">
            <a:extLst>
              <a:ext uri="{FF2B5EF4-FFF2-40B4-BE49-F238E27FC236}">
                <a16:creationId xmlns:a16="http://schemas.microsoft.com/office/drawing/2014/main" id="{B0DBC0ED-6C44-704D-AE47-75E48D2D3C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1641" y="3729279"/>
            <a:ext cx="323971" cy="300410"/>
          </a:xfrm>
          <a:prstGeom prst="rect">
            <a:avLst/>
          </a:prstGeom>
        </p:spPr>
      </p:pic>
      <p:pic>
        <p:nvPicPr>
          <p:cNvPr id="54" name="Picture 53" descr="A picture containing building, window&#10;&#10;Description automatically generated">
            <a:extLst>
              <a:ext uri="{FF2B5EF4-FFF2-40B4-BE49-F238E27FC236}">
                <a16:creationId xmlns:a16="http://schemas.microsoft.com/office/drawing/2014/main" id="{CE0EF4ED-FEBB-F141-ACED-A9C62BD0BB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0918" y="3576991"/>
            <a:ext cx="395374" cy="366620"/>
          </a:xfrm>
          <a:prstGeom prst="rect">
            <a:avLst/>
          </a:prstGeom>
        </p:spPr>
      </p:pic>
      <p:pic>
        <p:nvPicPr>
          <p:cNvPr id="55" name="Picture 54" descr="A picture containing building, window&#10;&#10;Description automatically generated">
            <a:extLst>
              <a:ext uri="{FF2B5EF4-FFF2-40B4-BE49-F238E27FC236}">
                <a16:creationId xmlns:a16="http://schemas.microsoft.com/office/drawing/2014/main" id="{B571E1E7-0C7A-B24D-91C2-82759AFCA6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4264" y="5033817"/>
            <a:ext cx="395374" cy="366620"/>
          </a:xfrm>
          <a:prstGeom prst="rect">
            <a:avLst/>
          </a:prstGeom>
        </p:spPr>
      </p:pic>
      <p:pic>
        <p:nvPicPr>
          <p:cNvPr id="56" name="Picture 55" descr="A picture containing building, window&#10;&#10;Description automatically generated">
            <a:extLst>
              <a:ext uri="{FF2B5EF4-FFF2-40B4-BE49-F238E27FC236}">
                <a16:creationId xmlns:a16="http://schemas.microsoft.com/office/drawing/2014/main" id="{44591CB8-FDC9-FE4D-97A6-2902856722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1652" y="5024602"/>
            <a:ext cx="395374" cy="366620"/>
          </a:xfrm>
          <a:prstGeom prst="rect">
            <a:avLst/>
          </a:prstGeom>
        </p:spPr>
      </p:pic>
      <p:sp>
        <p:nvSpPr>
          <p:cNvPr id="57" name="Oval 56">
            <a:extLst>
              <a:ext uri="{FF2B5EF4-FFF2-40B4-BE49-F238E27FC236}">
                <a16:creationId xmlns:a16="http://schemas.microsoft.com/office/drawing/2014/main" id="{EB1D94FD-9403-C54A-83C6-6F49B6D0691A}"/>
              </a:ext>
            </a:extLst>
          </p:cNvPr>
          <p:cNvSpPr/>
          <p:nvPr/>
        </p:nvSpPr>
        <p:spPr>
          <a:xfrm>
            <a:off x="2776143" y="4568968"/>
            <a:ext cx="189549" cy="22340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8" name="Picture 57" descr="A picture containing building, window&#10;&#10;Description automatically generated">
            <a:extLst>
              <a:ext uri="{FF2B5EF4-FFF2-40B4-BE49-F238E27FC236}">
                <a16:creationId xmlns:a16="http://schemas.microsoft.com/office/drawing/2014/main" id="{5BB4C874-6442-6740-8A29-9BBDD9ED60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907" y="2745717"/>
            <a:ext cx="395374" cy="366620"/>
          </a:xfrm>
          <a:prstGeom prst="rect">
            <a:avLst/>
          </a:prstGeom>
        </p:spPr>
      </p:pic>
      <p:pic>
        <p:nvPicPr>
          <p:cNvPr id="59" name="Picture 58" descr="A picture containing building, window&#10;&#10;Description automatically generated">
            <a:extLst>
              <a:ext uri="{FF2B5EF4-FFF2-40B4-BE49-F238E27FC236}">
                <a16:creationId xmlns:a16="http://schemas.microsoft.com/office/drawing/2014/main" id="{E0A55D82-78E5-D648-9B5D-BC1D60A2FD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2460" y="3675521"/>
            <a:ext cx="395374" cy="366620"/>
          </a:xfrm>
          <a:prstGeom prst="rect">
            <a:avLst/>
          </a:prstGeom>
        </p:spPr>
      </p:pic>
      <p:pic>
        <p:nvPicPr>
          <p:cNvPr id="60" name="Picture 59" descr="A picture containing building, window&#10;&#10;Description automatically generated">
            <a:extLst>
              <a:ext uri="{FF2B5EF4-FFF2-40B4-BE49-F238E27FC236}">
                <a16:creationId xmlns:a16="http://schemas.microsoft.com/office/drawing/2014/main" id="{AD7B3BB1-4E68-7D44-ACDD-74A7D30B6A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8780" y="4314050"/>
            <a:ext cx="395374" cy="366620"/>
          </a:xfrm>
          <a:prstGeom prst="rect">
            <a:avLst/>
          </a:prstGeom>
        </p:spPr>
      </p:pic>
      <p:pic>
        <p:nvPicPr>
          <p:cNvPr id="61" name="Picture 60" descr="A picture containing building, window&#10;&#10;Description automatically generated">
            <a:extLst>
              <a:ext uri="{FF2B5EF4-FFF2-40B4-BE49-F238E27FC236}">
                <a16:creationId xmlns:a16="http://schemas.microsoft.com/office/drawing/2014/main" id="{BBF40B31-2049-8444-9D26-CA322A25EA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7465" y="4724250"/>
            <a:ext cx="395374" cy="366620"/>
          </a:xfrm>
          <a:prstGeom prst="rect">
            <a:avLst/>
          </a:prstGeom>
        </p:spPr>
      </p:pic>
      <p:pic>
        <p:nvPicPr>
          <p:cNvPr id="62" name="Picture 61" descr="A picture containing building, window&#10;&#10;Description automatically generated">
            <a:extLst>
              <a:ext uri="{FF2B5EF4-FFF2-40B4-BE49-F238E27FC236}">
                <a16:creationId xmlns:a16="http://schemas.microsoft.com/office/drawing/2014/main" id="{100E9D89-D456-4E4B-8758-848652385C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907" y="5352192"/>
            <a:ext cx="395374" cy="366620"/>
          </a:xfrm>
          <a:prstGeom prst="rect">
            <a:avLst/>
          </a:prstGeom>
        </p:spPr>
      </p:pic>
      <p:pic>
        <p:nvPicPr>
          <p:cNvPr id="63" name="Picture 62" descr="A picture containing building, window&#10;&#10;Description automatically generated">
            <a:extLst>
              <a:ext uri="{FF2B5EF4-FFF2-40B4-BE49-F238E27FC236}">
                <a16:creationId xmlns:a16="http://schemas.microsoft.com/office/drawing/2014/main" id="{176CDBF8-A0C6-E146-939F-EE09DF5907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0537" y="2843423"/>
            <a:ext cx="395374" cy="366620"/>
          </a:xfrm>
          <a:prstGeom prst="rect">
            <a:avLst/>
          </a:prstGeom>
        </p:spPr>
      </p:pic>
      <p:pic>
        <p:nvPicPr>
          <p:cNvPr id="64" name="Picture 63" descr="A picture containing building, window&#10;&#10;Description automatically generated">
            <a:extLst>
              <a:ext uri="{FF2B5EF4-FFF2-40B4-BE49-F238E27FC236}">
                <a16:creationId xmlns:a16="http://schemas.microsoft.com/office/drawing/2014/main" id="{707254F8-5BF3-A441-8A50-EF37A8E48A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9113" y="2720739"/>
            <a:ext cx="395374" cy="366620"/>
          </a:xfrm>
          <a:prstGeom prst="rect">
            <a:avLst/>
          </a:prstGeom>
        </p:spPr>
      </p:pic>
      <p:pic>
        <p:nvPicPr>
          <p:cNvPr id="65" name="Picture 64" descr="A picture containing building, window&#10;&#10;Description automatically generated">
            <a:extLst>
              <a:ext uri="{FF2B5EF4-FFF2-40B4-BE49-F238E27FC236}">
                <a16:creationId xmlns:a16="http://schemas.microsoft.com/office/drawing/2014/main" id="{EA158D58-C71B-D241-972D-8D95BFC358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42115" y="2997041"/>
            <a:ext cx="395374" cy="366620"/>
          </a:xfrm>
          <a:prstGeom prst="rect">
            <a:avLst/>
          </a:prstGeom>
        </p:spPr>
      </p:pic>
      <p:pic>
        <p:nvPicPr>
          <p:cNvPr id="66" name="Picture 65" descr="A picture containing building, window&#10;&#10;Description automatically generated">
            <a:extLst>
              <a:ext uri="{FF2B5EF4-FFF2-40B4-BE49-F238E27FC236}">
                <a16:creationId xmlns:a16="http://schemas.microsoft.com/office/drawing/2014/main" id="{990D1ADD-823F-CB4E-8F8D-0C6DEA0BC6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2057" y="3587332"/>
            <a:ext cx="395374" cy="366620"/>
          </a:xfrm>
          <a:prstGeom prst="rect">
            <a:avLst/>
          </a:prstGeom>
        </p:spPr>
      </p:pic>
      <p:sp>
        <p:nvSpPr>
          <p:cNvPr id="67" name="Oval 66">
            <a:extLst>
              <a:ext uri="{FF2B5EF4-FFF2-40B4-BE49-F238E27FC236}">
                <a16:creationId xmlns:a16="http://schemas.microsoft.com/office/drawing/2014/main" id="{0FDD89B8-E961-CD46-BE94-D5B2B986F2A1}"/>
              </a:ext>
            </a:extLst>
          </p:cNvPr>
          <p:cNvSpPr/>
          <p:nvPr/>
        </p:nvSpPr>
        <p:spPr>
          <a:xfrm>
            <a:off x="8935169" y="3258186"/>
            <a:ext cx="189549" cy="22340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8" name="Picture 67" descr="A picture containing building, window&#10;&#10;Description automatically generated">
            <a:extLst>
              <a:ext uri="{FF2B5EF4-FFF2-40B4-BE49-F238E27FC236}">
                <a16:creationId xmlns:a16="http://schemas.microsoft.com/office/drawing/2014/main" id="{285032B7-AE15-8246-AF45-ED4E40C2CA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7031" y="4985572"/>
            <a:ext cx="395374" cy="366620"/>
          </a:xfrm>
          <a:prstGeom prst="rect">
            <a:avLst/>
          </a:prstGeom>
        </p:spPr>
      </p:pic>
      <p:pic>
        <p:nvPicPr>
          <p:cNvPr id="69" name="Picture 68" descr="A picture containing building, window&#10;&#10;Description automatically generated">
            <a:extLst>
              <a:ext uri="{FF2B5EF4-FFF2-40B4-BE49-F238E27FC236}">
                <a16:creationId xmlns:a16="http://schemas.microsoft.com/office/drawing/2014/main" id="{271393F8-B906-4244-A20C-63758290B2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1763" y="4385658"/>
            <a:ext cx="395374" cy="366620"/>
          </a:xfrm>
          <a:prstGeom prst="rect">
            <a:avLst/>
          </a:prstGeom>
        </p:spPr>
      </p:pic>
      <p:pic>
        <p:nvPicPr>
          <p:cNvPr id="70" name="Picture 69" descr="A picture containing building, window&#10;&#10;Description automatically generated">
            <a:extLst>
              <a:ext uri="{FF2B5EF4-FFF2-40B4-BE49-F238E27FC236}">
                <a16:creationId xmlns:a16="http://schemas.microsoft.com/office/drawing/2014/main" id="{E2D6E808-5798-C947-BDA1-4C5892C114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3305" y="4540940"/>
            <a:ext cx="395374" cy="366620"/>
          </a:xfrm>
          <a:prstGeom prst="rect">
            <a:avLst/>
          </a:prstGeom>
        </p:spPr>
      </p:pic>
      <p:pic>
        <p:nvPicPr>
          <p:cNvPr id="71" name="Picture 70" descr="A picture containing building, window&#10;&#10;Description automatically generated">
            <a:extLst>
              <a:ext uri="{FF2B5EF4-FFF2-40B4-BE49-F238E27FC236}">
                <a16:creationId xmlns:a16="http://schemas.microsoft.com/office/drawing/2014/main" id="{EA923F00-AF79-9742-B232-2EA5BDEF51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7202" y="4356329"/>
            <a:ext cx="395374" cy="366620"/>
          </a:xfrm>
          <a:prstGeom prst="rect">
            <a:avLst/>
          </a:prstGeom>
        </p:spPr>
      </p:pic>
      <p:pic>
        <p:nvPicPr>
          <p:cNvPr id="72" name="Picture 71" descr="A picture containing building, window&#10;&#10;Description automatically generated">
            <a:extLst>
              <a:ext uri="{FF2B5EF4-FFF2-40B4-BE49-F238E27FC236}">
                <a16:creationId xmlns:a16="http://schemas.microsoft.com/office/drawing/2014/main" id="{D9AD3652-5C33-054F-B81F-74838400A7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4029" y="3663069"/>
            <a:ext cx="395374" cy="366620"/>
          </a:xfrm>
          <a:prstGeom prst="rect">
            <a:avLst/>
          </a:prstGeom>
        </p:spPr>
      </p:pic>
      <p:sp>
        <p:nvSpPr>
          <p:cNvPr id="73" name="Oval 72">
            <a:extLst>
              <a:ext uri="{FF2B5EF4-FFF2-40B4-BE49-F238E27FC236}">
                <a16:creationId xmlns:a16="http://schemas.microsoft.com/office/drawing/2014/main" id="{3FFB5306-E260-FD4F-BB56-29D7E9760AC9}"/>
              </a:ext>
            </a:extLst>
          </p:cNvPr>
          <p:cNvSpPr/>
          <p:nvPr/>
        </p:nvSpPr>
        <p:spPr>
          <a:xfrm>
            <a:off x="7611968" y="5211000"/>
            <a:ext cx="189549" cy="22340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8A3F53C8-7240-EB44-B515-B1880218E104}"/>
              </a:ext>
            </a:extLst>
          </p:cNvPr>
          <p:cNvSpPr txBox="1"/>
          <p:nvPr/>
        </p:nvSpPr>
        <p:spPr>
          <a:xfrm>
            <a:off x="2954033" y="4482658"/>
            <a:ext cx="159500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accent2"/>
                </a:solidFill>
              </a:rPr>
              <a:t>Schools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9A63C434-96CA-9F47-8C76-8FD863E1DA1C}"/>
              </a:ext>
            </a:extLst>
          </p:cNvPr>
          <p:cNvSpPr txBox="1"/>
          <p:nvPr/>
        </p:nvSpPr>
        <p:spPr>
          <a:xfrm>
            <a:off x="8224753" y="5368111"/>
            <a:ext cx="30347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accent2"/>
                </a:solidFill>
              </a:rPr>
              <a:t>School related clusters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BFBDF1DE-B863-4EAE-871F-800E7FC948B6}"/>
              </a:ext>
            </a:extLst>
          </p:cNvPr>
          <p:cNvSpPr/>
          <p:nvPr/>
        </p:nvSpPr>
        <p:spPr>
          <a:xfrm>
            <a:off x="4337342" y="3246571"/>
            <a:ext cx="189549" cy="22340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162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57" grpId="0" animBg="1"/>
      <p:bldP spid="67" grpId="0" animBg="1"/>
      <p:bldP spid="73" grpId="0" animBg="1"/>
      <p:bldP spid="74" grpId="0"/>
      <p:bldP spid="75" grpId="0"/>
      <p:bldP spid="4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590079-FD98-4C7E-B0E7-6A9459528C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Types of randomization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3404CC-410A-437F-B64B-82C9C8BE1D1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4125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Lottery around the cutoff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1"/>
            <a:ext cx="8382000" cy="4495800"/>
          </a:xfrm>
        </p:spPr>
        <p:txBody>
          <a:bodyPr>
            <a:normAutofit/>
          </a:bodyPr>
          <a:lstStyle/>
          <a:p>
            <a:r>
              <a:rPr lang="en-US" dirty="0"/>
              <a:t>Individuals or groups are scored on some eligibility criteria</a:t>
            </a:r>
          </a:p>
          <a:p>
            <a:pPr lvl="1"/>
            <a:r>
              <a:rPr lang="en-US" dirty="0"/>
              <a:t>High scores all admitted, low scorers not admitted</a:t>
            </a:r>
          </a:p>
          <a:p>
            <a:pPr lvl="1"/>
            <a:r>
              <a:rPr lang="en-US" dirty="0"/>
              <a:t>Those with intermediate scores randomized into or out of program</a:t>
            </a:r>
          </a:p>
          <a:p>
            <a:pPr lvl="1"/>
            <a:endParaRPr lang="en-US" sz="800" dirty="0"/>
          </a:p>
          <a:p>
            <a:r>
              <a:rPr lang="en-US" dirty="0"/>
              <a:t>Most workable/useful when:</a:t>
            </a:r>
          </a:p>
          <a:p>
            <a:pPr lvl="1"/>
            <a:r>
              <a:rPr lang="en-US" dirty="0"/>
              <a:t>Clear eligibility criteria</a:t>
            </a:r>
          </a:p>
          <a:p>
            <a:pPr lvl="1"/>
            <a:r>
              <a:rPr lang="en-US" dirty="0"/>
              <a:t>The program is over subscribed, there are limited resources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70211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152400"/>
            <a:ext cx="8991600" cy="1143000"/>
          </a:xfrm>
        </p:spPr>
        <p:txBody>
          <a:bodyPr>
            <a:normAutofit/>
          </a:bodyPr>
          <a:lstStyle/>
          <a:p>
            <a:r>
              <a:rPr lang="en-US" sz="3800" dirty="0"/>
              <a:t>Example: credit scoring in Philippines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1188" y="1480540"/>
            <a:ext cx="1726510" cy="4294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348948" y="1965332"/>
            <a:ext cx="11131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Credit score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69524" y="1414698"/>
            <a:ext cx="9839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62260" y="2959187"/>
            <a:ext cx="9839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62260" y="3654737"/>
            <a:ext cx="9839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62010" y="4333897"/>
            <a:ext cx="9839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72538" y="5507633"/>
            <a:ext cx="9839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56836" y="2171621"/>
            <a:ext cx="11827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Accept all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263862" y="5016360"/>
            <a:ext cx="16200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Reject all</a:t>
            </a:r>
          </a:p>
        </p:txBody>
      </p:sp>
      <p:sp>
        <p:nvSpPr>
          <p:cNvPr id="14" name="Right Brace 13"/>
          <p:cNvSpPr/>
          <p:nvPr/>
        </p:nvSpPr>
        <p:spPr>
          <a:xfrm>
            <a:off x="5927700" y="1530691"/>
            <a:ext cx="306250" cy="1592877"/>
          </a:xfrm>
          <a:prstGeom prst="rightBrac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Brace 15"/>
          <p:cNvSpPr/>
          <p:nvPr/>
        </p:nvSpPr>
        <p:spPr>
          <a:xfrm>
            <a:off x="5955822" y="3854521"/>
            <a:ext cx="306250" cy="636105"/>
          </a:xfrm>
          <a:prstGeom prst="rightBrac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Brace 16"/>
          <p:cNvSpPr/>
          <p:nvPr/>
        </p:nvSpPr>
        <p:spPr>
          <a:xfrm>
            <a:off x="7971480" y="3319143"/>
            <a:ext cx="242372" cy="1206936"/>
          </a:xfrm>
          <a:prstGeom prst="rightBrac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Brace 17"/>
          <p:cNvSpPr/>
          <p:nvPr/>
        </p:nvSpPr>
        <p:spPr>
          <a:xfrm>
            <a:off x="5998825" y="4536522"/>
            <a:ext cx="158613" cy="1223820"/>
          </a:xfrm>
          <a:prstGeom prst="rightBrac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256836" y="3210351"/>
            <a:ext cx="18884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85% treatment</a:t>
            </a:r>
          </a:p>
          <a:p>
            <a:r>
              <a:rPr lang="en-US" sz="1600" dirty="0"/>
              <a:t>15% comparison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244304" y="3904473"/>
            <a:ext cx="19083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60% treatment</a:t>
            </a:r>
          </a:p>
          <a:p>
            <a:r>
              <a:rPr lang="en-US" sz="1600" dirty="0"/>
              <a:t>40% comparison</a:t>
            </a:r>
          </a:p>
        </p:txBody>
      </p:sp>
      <p:sp>
        <p:nvSpPr>
          <p:cNvPr id="21" name="Right Brace 20"/>
          <p:cNvSpPr/>
          <p:nvPr/>
        </p:nvSpPr>
        <p:spPr>
          <a:xfrm>
            <a:off x="5955822" y="3196853"/>
            <a:ext cx="232432" cy="611772"/>
          </a:xfrm>
          <a:prstGeom prst="rightBrac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8285854" y="3768722"/>
            <a:ext cx="21468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Sample for study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684692" y="5531780"/>
            <a:ext cx="2514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Karlan</a:t>
            </a:r>
            <a:r>
              <a:rPr lang="en-US" dirty="0"/>
              <a:t> and </a:t>
            </a:r>
            <a:r>
              <a:rPr lang="en-US" dirty="0" err="1"/>
              <a:t>Zinman</a:t>
            </a:r>
            <a:r>
              <a:rPr lang="en-US" dirty="0"/>
              <a:t>, 2011</a:t>
            </a:r>
          </a:p>
        </p:txBody>
      </p:sp>
    </p:spTree>
    <p:extLst>
      <p:ext uri="{BB962C8B-B14F-4D97-AF65-F5344CB8AC3E}">
        <p14:creationId xmlns:p14="http://schemas.microsoft.com/office/powerpoint/2010/main" val="326094674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Lottery around the cutoff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636" y="1413165"/>
            <a:ext cx="10023764" cy="502739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100" dirty="0"/>
          </a:p>
          <a:p>
            <a:r>
              <a:rPr lang="en-US" dirty="0"/>
              <a:t>Q: what are the advantages of this design?</a:t>
            </a:r>
          </a:p>
          <a:p>
            <a:pPr lvl="1"/>
            <a:r>
              <a:rPr lang="en-US" dirty="0"/>
              <a:t>Program keeps lot of control over who admitted</a:t>
            </a:r>
          </a:p>
          <a:p>
            <a:pPr lvl="1"/>
            <a:r>
              <a:rPr lang="en-US" dirty="0"/>
              <a:t>Measures the impact on the marginal person</a:t>
            </a:r>
          </a:p>
          <a:p>
            <a:pPr lvl="1"/>
            <a:endParaRPr lang="en-US" sz="1000" dirty="0"/>
          </a:p>
          <a:p>
            <a:r>
              <a:rPr lang="en-US" dirty="0"/>
              <a:t>Q: what are the disadvantages of this design</a:t>
            </a:r>
          </a:p>
          <a:p>
            <a:pPr lvl="1"/>
            <a:r>
              <a:rPr lang="en-US" dirty="0"/>
              <a:t>Does not measure the impact of program on the average participant</a:t>
            </a:r>
          </a:p>
          <a:p>
            <a:pPr lvl="1"/>
            <a:r>
              <a:rPr lang="en-US" dirty="0"/>
              <a:t>Some less eligible people admitted above those more eligible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18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Randomized phase-in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059" y="1690255"/>
            <a:ext cx="9981852" cy="3719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303549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953CA39-2810-458B-A791-0A32BB287D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9269" y="1314994"/>
            <a:ext cx="10906306" cy="4371431"/>
          </a:xfrm>
        </p:spPr>
        <p:txBody>
          <a:bodyPr>
            <a:normAutofit/>
          </a:bodyPr>
          <a:lstStyle/>
          <a:p>
            <a:r>
              <a:rPr lang="en-US" dirty="0"/>
              <a:t>Program rotates from one area/group to another randomly</a:t>
            </a:r>
          </a:p>
          <a:p>
            <a:pPr lvl="1"/>
            <a:endParaRPr lang="en-US" sz="800" dirty="0"/>
          </a:p>
          <a:p>
            <a:r>
              <a:rPr lang="en-US" dirty="0"/>
              <a:t>Most workable/useful when:</a:t>
            </a:r>
          </a:p>
          <a:p>
            <a:pPr lvl="1"/>
            <a:r>
              <a:rPr lang="en-US" dirty="0"/>
              <a:t>Resources limited and will not increase over time</a:t>
            </a:r>
          </a:p>
          <a:p>
            <a:pPr lvl="1"/>
            <a:r>
              <a:rPr lang="en-US" dirty="0"/>
              <a:t>Rotation is a natural part of a program– </a:t>
            </a:r>
            <a:r>
              <a:rPr lang="en-US" dirty="0" err="1"/>
              <a:t>eg</a:t>
            </a:r>
            <a:r>
              <a:rPr lang="en-US" dirty="0"/>
              <a:t> location of health outreach centers rotate between local schools each month, which councilor acts as mayor rotates each year</a:t>
            </a:r>
            <a:endParaRPr lang="en-US" sz="1100" dirty="0"/>
          </a:p>
          <a:p>
            <a:r>
              <a:rPr lang="en-US" dirty="0"/>
              <a:t>Advantage:</a:t>
            </a:r>
          </a:p>
          <a:p>
            <a:pPr lvl="1"/>
            <a:r>
              <a:rPr lang="en-US" dirty="0"/>
              <a:t>Everyone gets the program but always have a control group</a:t>
            </a:r>
          </a:p>
          <a:p>
            <a:pPr lvl="1"/>
            <a:endParaRPr lang="en-US" sz="1000" dirty="0"/>
          </a:p>
          <a:p>
            <a:r>
              <a:rPr lang="en-US" dirty="0"/>
              <a:t>Disadvantage</a:t>
            </a:r>
          </a:p>
          <a:p>
            <a:pPr lvl="1"/>
            <a:r>
              <a:rPr lang="en-US" dirty="0"/>
              <a:t>Only works when there are no lingering effects, </a:t>
            </a:r>
            <a:r>
              <a:rPr lang="en-US" dirty="0" err="1"/>
              <a:t>ie</a:t>
            </a:r>
            <a:r>
              <a:rPr lang="en-US" dirty="0"/>
              <a:t> when program is taken away benefits do not persist</a:t>
            </a:r>
          </a:p>
          <a:p>
            <a:pPr lvl="1"/>
            <a:r>
              <a:rPr lang="en-US" dirty="0"/>
              <a:t>Only works when no anticipation effects</a:t>
            </a:r>
          </a:p>
          <a:p>
            <a:pPr lvl="1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E57BA51-17A7-4B1A-BAD2-98242C399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36513"/>
            <a:ext cx="10972800" cy="941387"/>
          </a:xfrm>
        </p:spPr>
        <p:txBody>
          <a:bodyPr/>
          <a:lstStyle/>
          <a:p>
            <a:r>
              <a:rPr lang="en-US" dirty="0"/>
              <a:t>Randomized rotation</a:t>
            </a:r>
          </a:p>
        </p:txBody>
      </p:sp>
    </p:spTree>
    <p:extLst>
      <p:ext uri="{BB962C8B-B14F-4D97-AF65-F5344CB8AC3E}">
        <p14:creationId xmlns:p14="http://schemas.microsoft.com/office/powerpoint/2010/main" val="41072759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F703C-8166-44DB-8F9B-709A80BA4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much would an RCT cost?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B171A7-FBDE-4CBD-880F-9477BDBDEA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647" y="1324303"/>
            <a:ext cx="11474249" cy="4456387"/>
          </a:xfrm>
        </p:spPr>
        <p:txBody>
          <a:bodyPr/>
          <a:lstStyle/>
          <a:p>
            <a:r>
              <a:rPr lang="en-US"/>
              <a:t>Rigorous impact evaluations vary enormously in cost, important to balance cost and benefits</a:t>
            </a:r>
          </a:p>
          <a:p>
            <a:endParaRPr lang="en-US" sz="1000"/>
          </a:p>
          <a:p>
            <a:r>
              <a:rPr lang="en-US"/>
              <a:t>What makes an evaluation expensive?</a:t>
            </a:r>
          </a:p>
          <a:p>
            <a:pPr lvl="1"/>
            <a:r>
              <a:rPr lang="en-US"/>
              <a:t>Collecting new data vs using administrative data</a:t>
            </a:r>
          </a:p>
          <a:p>
            <a:pPr lvl="1"/>
            <a:r>
              <a:rPr lang="en-US"/>
              <a:t>Randomizing by group (rather than individual)</a:t>
            </a:r>
          </a:p>
          <a:p>
            <a:pPr lvl="1"/>
            <a:r>
              <a:rPr lang="en-US"/>
              <a:t>Rural and remote locations drive up transport costs</a:t>
            </a:r>
          </a:p>
          <a:p>
            <a:pPr lvl="1"/>
            <a:r>
              <a:rPr lang="en-US"/>
              <a:t>When skilled labor is expensive (much of Africa)</a:t>
            </a:r>
          </a:p>
          <a:p>
            <a:pPr lvl="1"/>
            <a:r>
              <a:rPr lang="en-US"/>
              <a:t>Multiyear evaluations</a:t>
            </a:r>
          </a:p>
          <a:p>
            <a:pPr lvl="1"/>
            <a:r>
              <a:rPr lang="en-US"/>
              <a:t>Many treatment arms</a:t>
            </a:r>
          </a:p>
          <a:p>
            <a:pPr lvl="1"/>
            <a:r>
              <a:rPr lang="en-US"/>
              <a:t>Non-survey outcomes (like biological tests)</a:t>
            </a:r>
          </a:p>
          <a:p>
            <a:pPr lvl="1"/>
            <a:endParaRPr lang="en-US" sz="900"/>
          </a:p>
          <a:p>
            <a:r>
              <a:rPr lang="en-US"/>
              <a:t>Small cheap programs can be very expensive to evaluate because you need to be able to pick up small changes.</a:t>
            </a:r>
          </a:p>
          <a:p>
            <a:pPr marL="571500" lvl="1" indent="0">
              <a:buNone/>
            </a:pPr>
            <a:endParaRPr lang="en-US"/>
          </a:p>
          <a:p>
            <a:pPr marL="571500" lvl="1" indent="0">
              <a:buNone/>
            </a:pP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90868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197927" y="1186892"/>
            <a:ext cx="13763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Grade 3 </a:t>
            </a:r>
          </a:p>
        </p:txBody>
      </p:sp>
      <p:sp>
        <p:nvSpPr>
          <p:cNvPr id="8" name="Rectangle 7"/>
          <p:cNvSpPr/>
          <p:nvPr/>
        </p:nvSpPr>
        <p:spPr>
          <a:xfrm>
            <a:off x="4191001" y="2514599"/>
            <a:ext cx="13832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Grade 4</a:t>
            </a:r>
          </a:p>
        </p:txBody>
      </p:sp>
      <p:sp>
        <p:nvSpPr>
          <p:cNvPr id="9" name="Rectangle 8"/>
          <p:cNvSpPr/>
          <p:nvPr/>
        </p:nvSpPr>
        <p:spPr>
          <a:xfrm>
            <a:off x="4191000" y="4019320"/>
            <a:ext cx="13763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Grade 3 </a:t>
            </a:r>
          </a:p>
        </p:txBody>
      </p:sp>
      <p:sp>
        <p:nvSpPr>
          <p:cNvPr id="10" name="Rectangle 9"/>
          <p:cNvSpPr/>
          <p:nvPr/>
        </p:nvSpPr>
        <p:spPr>
          <a:xfrm>
            <a:off x="4184074" y="5331766"/>
            <a:ext cx="13832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Grade 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76401" y="725227"/>
            <a:ext cx="2963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/>
              <a:t>Schools in Group 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603666" y="3657601"/>
            <a:ext cx="2963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/>
              <a:t>Schools in Group B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305801" y="1186891"/>
            <a:ext cx="123275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Impact of tutor for Grade 3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6029" y="342787"/>
            <a:ext cx="19685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0693" y="3202767"/>
            <a:ext cx="1933575" cy="275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Freeform 22"/>
          <p:cNvSpPr/>
          <p:nvPr/>
        </p:nvSpPr>
        <p:spPr>
          <a:xfrm>
            <a:off x="7474529" y="725227"/>
            <a:ext cx="623455" cy="3420111"/>
          </a:xfrm>
          <a:custGeom>
            <a:avLst/>
            <a:gdLst>
              <a:gd name="connsiteX0" fmla="*/ 0 w 623455"/>
              <a:gd name="connsiteY0" fmla="*/ 538366 h 3420111"/>
              <a:gd name="connsiteX1" fmla="*/ 623455 w 623455"/>
              <a:gd name="connsiteY1" fmla="*/ 219711 h 3420111"/>
              <a:gd name="connsiteX2" fmla="*/ 0 w 623455"/>
              <a:gd name="connsiteY2" fmla="*/ 3420111 h 3420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23455" h="3420111">
                <a:moveTo>
                  <a:pt x="0" y="538366"/>
                </a:moveTo>
                <a:cubicBezTo>
                  <a:pt x="311727" y="138893"/>
                  <a:pt x="623455" y="-260580"/>
                  <a:pt x="623455" y="219711"/>
                </a:cubicBezTo>
                <a:cubicBezTo>
                  <a:pt x="623455" y="700002"/>
                  <a:pt x="311727" y="2060056"/>
                  <a:pt x="0" y="3420111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7450934" y="2436707"/>
            <a:ext cx="997527" cy="2909455"/>
          </a:xfrm>
          <a:custGeom>
            <a:avLst/>
            <a:gdLst>
              <a:gd name="connsiteX0" fmla="*/ 0 w 997527"/>
              <a:gd name="connsiteY0" fmla="*/ 0 h 2909455"/>
              <a:gd name="connsiteX1" fmla="*/ 997527 w 997527"/>
              <a:gd name="connsiteY1" fmla="*/ 2382982 h 2909455"/>
              <a:gd name="connsiteX2" fmla="*/ 0 w 997527"/>
              <a:gd name="connsiteY2" fmla="*/ 2909455 h 2909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2909455">
                <a:moveTo>
                  <a:pt x="0" y="0"/>
                </a:moveTo>
                <a:cubicBezTo>
                  <a:pt x="498763" y="949036"/>
                  <a:pt x="997527" y="1898073"/>
                  <a:pt x="997527" y="2382982"/>
                </a:cubicBezTo>
                <a:cubicBezTo>
                  <a:pt x="997527" y="2867891"/>
                  <a:pt x="498763" y="2888673"/>
                  <a:pt x="0" y="290945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8458200" y="3738130"/>
            <a:ext cx="12327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Impact of tutor Grade 4</a:t>
            </a:r>
          </a:p>
        </p:txBody>
      </p:sp>
    </p:spTree>
    <p:extLst>
      <p:ext uri="{BB962C8B-B14F-4D97-AF65-F5344CB8AC3E}">
        <p14:creationId xmlns:p14="http://schemas.microsoft.com/office/powerpoint/2010/main" val="2204203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8" grpId="0"/>
      <p:bldP spid="23" grpId="0" animBg="1"/>
      <p:bldP spid="24" grpId="0" animBg="1"/>
      <p:bldP spid="30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7515" y="660416"/>
            <a:ext cx="3552335" cy="2590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7515" y="3413409"/>
            <a:ext cx="3467100" cy="2563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943601" y="254170"/>
            <a:ext cx="15763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Year 1</a:t>
            </a:r>
          </a:p>
        </p:txBody>
      </p:sp>
      <p:sp>
        <p:nvSpPr>
          <p:cNvPr id="3" name="Rectangle 2"/>
          <p:cNvSpPr/>
          <p:nvPr/>
        </p:nvSpPr>
        <p:spPr>
          <a:xfrm>
            <a:off x="7461537" y="244918"/>
            <a:ext cx="10789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Year 2</a:t>
            </a:r>
          </a:p>
        </p:txBody>
      </p:sp>
      <p:sp>
        <p:nvSpPr>
          <p:cNvPr id="7" name="Rectangle 6"/>
          <p:cNvSpPr/>
          <p:nvPr/>
        </p:nvSpPr>
        <p:spPr>
          <a:xfrm>
            <a:off x="4197927" y="1186892"/>
            <a:ext cx="13763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Grade 3 </a:t>
            </a:r>
          </a:p>
        </p:txBody>
      </p:sp>
      <p:sp>
        <p:nvSpPr>
          <p:cNvPr id="8" name="Rectangle 7"/>
          <p:cNvSpPr/>
          <p:nvPr/>
        </p:nvSpPr>
        <p:spPr>
          <a:xfrm>
            <a:off x="4191001" y="2514599"/>
            <a:ext cx="13832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Grade 4</a:t>
            </a:r>
          </a:p>
        </p:txBody>
      </p:sp>
      <p:sp>
        <p:nvSpPr>
          <p:cNvPr id="9" name="Rectangle 8"/>
          <p:cNvSpPr/>
          <p:nvPr/>
        </p:nvSpPr>
        <p:spPr>
          <a:xfrm>
            <a:off x="4191000" y="4019320"/>
            <a:ext cx="13763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Grade 3 </a:t>
            </a:r>
          </a:p>
        </p:txBody>
      </p:sp>
      <p:sp>
        <p:nvSpPr>
          <p:cNvPr id="10" name="Rectangle 9"/>
          <p:cNvSpPr/>
          <p:nvPr/>
        </p:nvSpPr>
        <p:spPr>
          <a:xfrm>
            <a:off x="4184074" y="5331766"/>
            <a:ext cx="13832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Grade 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76401" y="725227"/>
            <a:ext cx="2963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/>
              <a:t>Schools in Group 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603666" y="3657601"/>
            <a:ext cx="2963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/>
              <a:t>Schools in Group B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275919" y="3195935"/>
            <a:ext cx="123275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Impact of tutor for 2 years</a:t>
            </a:r>
          </a:p>
        </p:txBody>
      </p:sp>
      <p:sp>
        <p:nvSpPr>
          <p:cNvPr id="21" name="Freeform 20"/>
          <p:cNvSpPr/>
          <p:nvPr/>
        </p:nvSpPr>
        <p:spPr>
          <a:xfrm>
            <a:off x="8846868" y="2585081"/>
            <a:ext cx="541702" cy="2868477"/>
          </a:xfrm>
          <a:custGeom>
            <a:avLst/>
            <a:gdLst>
              <a:gd name="connsiteX0" fmla="*/ 124691 w 541702"/>
              <a:gd name="connsiteY0" fmla="*/ 0 h 2868477"/>
              <a:gd name="connsiteX1" fmla="*/ 540327 w 541702"/>
              <a:gd name="connsiteY1" fmla="*/ 2396836 h 2868477"/>
              <a:gd name="connsiteX2" fmla="*/ 0 w 541702"/>
              <a:gd name="connsiteY2" fmla="*/ 2867890 h 2868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41702" h="2868477">
                <a:moveTo>
                  <a:pt x="124691" y="0"/>
                </a:moveTo>
                <a:cubicBezTo>
                  <a:pt x="342900" y="959427"/>
                  <a:pt x="561109" y="1918854"/>
                  <a:pt x="540327" y="2396836"/>
                </a:cubicBezTo>
                <a:cubicBezTo>
                  <a:pt x="519545" y="2874818"/>
                  <a:pt x="259772" y="2871354"/>
                  <a:pt x="0" y="286789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53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8" grpId="0"/>
      <p:bldP spid="21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8C28F4B-0DB3-41E5-8473-F52572F7E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36513"/>
            <a:ext cx="10972800" cy="941387"/>
          </a:xfrm>
        </p:spPr>
        <p:txBody>
          <a:bodyPr/>
          <a:lstStyle/>
          <a:p>
            <a:r>
              <a:rPr lang="en-US" dirty="0"/>
              <a:t>Encouragement design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7E1EF75-75E2-46C5-9383-660874C7BC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775" y="1410789"/>
            <a:ext cx="10972800" cy="4275636"/>
          </a:xfrm>
        </p:spPr>
        <p:txBody>
          <a:bodyPr>
            <a:normAutofit/>
          </a:bodyPr>
          <a:lstStyle/>
          <a:p>
            <a:r>
              <a:rPr lang="en-US" dirty="0"/>
              <a:t>People given an encouragement to take up the program</a:t>
            </a:r>
          </a:p>
          <a:p>
            <a:pPr lvl="1"/>
            <a:r>
              <a:rPr lang="en-US" dirty="0"/>
              <a:t>E.g. randomly chosen to receive help applying for benefits</a:t>
            </a:r>
          </a:p>
          <a:p>
            <a:pPr lvl="1"/>
            <a:r>
              <a:rPr lang="en-US" dirty="0"/>
              <a:t>E.g. randomly chosen to receive incentive to get cancer screening</a:t>
            </a:r>
          </a:p>
          <a:p>
            <a:pPr lvl="1"/>
            <a:endParaRPr lang="en-US" sz="800" dirty="0"/>
          </a:p>
          <a:p>
            <a:r>
              <a:rPr lang="en-US" dirty="0"/>
              <a:t>Most workable/useful when:</a:t>
            </a:r>
          </a:p>
          <a:p>
            <a:pPr lvl="1"/>
            <a:r>
              <a:rPr lang="en-US" dirty="0"/>
              <a:t>Everyone is already eligible but take up is low</a:t>
            </a:r>
          </a:p>
          <a:p>
            <a:pPr marL="0" indent="0">
              <a:buNone/>
            </a:pPr>
            <a:endParaRPr lang="en-US" sz="1100" dirty="0"/>
          </a:p>
          <a:p>
            <a:r>
              <a:rPr lang="en-US" dirty="0"/>
              <a:t>Advantage:</a:t>
            </a:r>
          </a:p>
          <a:p>
            <a:pPr lvl="1"/>
            <a:r>
              <a:rPr lang="en-US" dirty="0"/>
              <a:t>No one is denied access</a:t>
            </a:r>
          </a:p>
          <a:p>
            <a:pPr lvl="1"/>
            <a:r>
              <a:rPr lang="en-US" dirty="0"/>
              <a:t>Can evaluate a program that is already fully rolled out</a:t>
            </a:r>
          </a:p>
          <a:p>
            <a:pPr lvl="1"/>
            <a:endParaRPr lang="en-US" sz="1000" dirty="0"/>
          </a:p>
          <a:p>
            <a:r>
              <a:rPr lang="en-US" dirty="0"/>
              <a:t>Disadvantage</a:t>
            </a:r>
          </a:p>
          <a:p>
            <a:pPr lvl="1"/>
            <a:r>
              <a:rPr lang="en-US" dirty="0"/>
              <a:t>Encouragement needs to be big enough to sharply change take up but not have an effect in itself</a:t>
            </a:r>
          </a:p>
          <a:p>
            <a:pPr lvl="1"/>
            <a:r>
              <a:rPr lang="en-US" dirty="0"/>
              <a:t>Measures the impact on those who are encouraged to take up, not average person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80317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FF38B-B5DE-44E0-B2D6-5C26C1F385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Encouragement design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70FA3817-3E70-4566-87CF-FF5C64CA1E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424" y="1171220"/>
            <a:ext cx="2886075" cy="476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ight Brace 4">
            <a:extLst>
              <a:ext uri="{FF2B5EF4-FFF2-40B4-BE49-F238E27FC236}">
                <a16:creationId xmlns:a16="http://schemas.microsoft.com/office/drawing/2014/main" id="{379E7424-325A-42C3-85CA-8CC18C8AB062}"/>
              </a:ext>
            </a:extLst>
          </p:cNvPr>
          <p:cNvSpPr/>
          <p:nvPr/>
        </p:nvSpPr>
        <p:spPr>
          <a:xfrm>
            <a:off x="7048481" y="3667540"/>
            <a:ext cx="219778" cy="914400"/>
          </a:xfrm>
          <a:prstGeom prst="rightBrac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AB0AEC1-FA85-4CA4-A334-5532A4E5DCBF}"/>
              </a:ext>
            </a:extLst>
          </p:cNvPr>
          <p:cNvSpPr/>
          <p:nvPr/>
        </p:nvSpPr>
        <p:spPr>
          <a:xfrm>
            <a:off x="7447722" y="2561195"/>
            <a:ext cx="318052" cy="193956"/>
          </a:xfrm>
          <a:prstGeom prst="rect">
            <a:avLst/>
          </a:prstGeom>
          <a:solidFill>
            <a:srgbClr val="4648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03E869-62E5-4DF3-9A02-B89CAFCBAD78}"/>
              </a:ext>
            </a:extLst>
          </p:cNvPr>
          <p:cNvSpPr txBox="1"/>
          <p:nvPr/>
        </p:nvSpPr>
        <p:spPr>
          <a:xfrm>
            <a:off x="7873097" y="2390547"/>
            <a:ext cx="20872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People who take up program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C6CFB1-E760-4DCE-852D-16C68333360E}"/>
              </a:ext>
            </a:extLst>
          </p:cNvPr>
          <p:cNvSpPr txBox="1"/>
          <p:nvPr/>
        </p:nvSpPr>
        <p:spPr>
          <a:xfrm>
            <a:off x="7447722" y="3841240"/>
            <a:ext cx="2832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Difference in take up caused by encouragement</a:t>
            </a:r>
          </a:p>
        </p:txBody>
      </p:sp>
    </p:spTree>
    <p:extLst>
      <p:ext uri="{BB962C8B-B14F-4D97-AF65-F5344CB8AC3E}">
        <p14:creationId xmlns:p14="http://schemas.microsoft.com/office/powerpoint/2010/main" val="218743932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EE37957-741B-41D6-AF5A-EBEF6F6EB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36513"/>
            <a:ext cx="10972800" cy="941387"/>
          </a:xfrm>
        </p:spPr>
        <p:txBody>
          <a:bodyPr/>
          <a:lstStyle/>
          <a:p>
            <a:r>
              <a:rPr lang="en-US" dirty="0"/>
              <a:t>Hybrid strategies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50D2B8C-AEFD-48E7-B3D8-E3EE2CCF95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8971" y="1436914"/>
            <a:ext cx="11106604" cy="4249511"/>
          </a:xfrm>
        </p:spPr>
        <p:txBody>
          <a:bodyPr>
            <a:normAutofit/>
          </a:bodyPr>
          <a:lstStyle/>
          <a:p>
            <a:r>
              <a:rPr lang="en-US" dirty="0"/>
              <a:t>We can randomize more than once in an evaluation</a:t>
            </a:r>
          </a:p>
          <a:p>
            <a:endParaRPr lang="en-US" sz="700" dirty="0"/>
          </a:p>
          <a:p>
            <a:r>
              <a:rPr lang="en-US" dirty="0"/>
              <a:t>We can randomize at two different levels:</a:t>
            </a:r>
          </a:p>
          <a:p>
            <a:pPr lvl="1"/>
            <a:r>
              <a:rPr lang="en-US" dirty="0"/>
              <a:t>Some communities randomized to get some treatment,</a:t>
            </a:r>
          </a:p>
          <a:p>
            <a:pPr lvl="1"/>
            <a:r>
              <a:rPr lang="en-US" dirty="0"/>
              <a:t>Then who within the treatment community gets the program is randomized at individual level</a:t>
            </a:r>
          </a:p>
          <a:p>
            <a:pPr lvl="1"/>
            <a:r>
              <a:rPr lang="en-US" dirty="0"/>
              <a:t>This is an effective way to measure spillovers</a:t>
            </a:r>
          </a:p>
          <a:p>
            <a:pPr lvl="1"/>
            <a:endParaRPr lang="en-US" sz="800" dirty="0"/>
          </a:p>
          <a:p>
            <a:r>
              <a:rPr lang="en-US" dirty="0"/>
              <a:t>If we combine simple lottery and phase in we can maintain a control group throughout and examine the impact of more or less years of exposure to the program</a:t>
            </a:r>
          </a:p>
          <a:p>
            <a:pPr marL="0" indent="0">
              <a:buNone/>
            </a:pPr>
            <a:endParaRPr lang="en-US" sz="1100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710873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073" y="384464"/>
            <a:ext cx="9136586" cy="560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5562600" y="1828800"/>
            <a:ext cx="2286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82537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79">
            <a:extLst>
              <a:ext uri="{FF2B5EF4-FFF2-40B4-BE49-F238E27FC236}">
                <a16:creationId xmlns:a16="http://schemas.microsoft.com/office/drawing/2014/main" id="{80090CC4-0EC3-45CD-B25A-B22AA2F59F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799" y="172073"/>
            <a:ext cx="10289309" cy="5758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13696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E292583-68C9-B44E-8534-DAF419B0B2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Different ways to randomize come from three basic elements of a program which can be randomized</a:t>
            </a:r>
          </a:p>
          <a:p>
            <a:endParaRPr lang="en-US" sz="900" dirty="0"/>
          </a:p>
          <a:p>
            <a:r>
              <a:rPr lang="en-US" dirty="0"/>
              <a:t>Access: we can choose which people are offered access to a program</a:t>
            </a:r>
          </a:p>
          <a:p>
            <a:endParaRPr lang="en-US" sz="900" dirty="0"/>
          </a:p>
          <a:p>
            <a:r>
              <a:rPr lang="en-US" dirty="0"/>
              <a:t>Timing: we can choose when people are offered access</a:t>
            </a:r>
          </a:p>
          <a:p>
            <a:endParaRPr lang="en-US" sz="900" dirty="0"/>
          </a:p>
          <a:p>
            <a:r>
              <a:rPr lang="en-US" dirty="0"/>
              <a:t>Encouragement: we can choose which people are given encouragement to participate</a:t>
            </a:r>
          </a:p>
          <a:p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670D2C4-65A9-B34A-AD16-7E14E3116942}"/>
              </a:ext>
            </a:extLst>
          </p:cNvPr>
          <p:cNvSpPr txBox="1">
            <a:spLocks/>
          </p:cNvSpPr>
          <p:nvPr/>
        </p:nvSpPr>
        <p:spPr>
          <a:xfrm>
            <a:off x="433683" y="2822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r>
              <a:rPr lang="en-US" dirty="0"/>
              <a:t>What can be randomized?</a:t>
            </a:r>
          </a:p>
        </p:txBody>
      </p:sp>
    </p:spTree>
    <p:extLst>
      <p:ext uri="{BB962C8B-B14F-4D97-AF65-F5344CB8AC3E}">
        <p14:creationId xmlns:p14="http://schemas.microsoft.com/office/powerpoint/2010/main" val="17680831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B9D424E-C4E9-4ED8-8543-097D914DC9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427" y="225210"/>
            <a:ext cx="8825435" cy="5672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1849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3BEB5-15CF-43AF-A741-DF9AA3D97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487B5AF2-C3DB-5B44-AE71-FD1E9DFB74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991" y="1130676"/>
            <a:ext cx="10985457" cy="4596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75144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3BEB5-15CF-43AF-A741-DF9AA3D97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 of Randomization: Individual?</a:t>
            </a:r>
          </a:p>
        </p:txBody>
      </p:sp>
      <p:pic>
        <p:nvPicPr>
          <p:cNvPr id="4" name="Picture 3" descr="A picture containing text, grater, kitchenware&#10;&#10;Description automatically generated">
            <a:extLst>
              <a:ext uri="{FF2B5EF4-FFF2-40B4-BE49-F238E27FC236}">
                <a16:creationId xmlns:a16="http://schemas.microsoft.com/office/drawing/2014/main" id="{A43E6A44-BB02-3748-9998-97ACBE1C3D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4630" y="1162893"/>
            <a:ext cx="9782739" cy="4532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161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3BEB5-15CF-43AF-A741-DF9AA3D97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 of Randomization: Individual?</a:t>
            </a:r>
          </a:p>
        </p:txBody>
      </p:sp>
      <p:pic>
        <p:nvPicPr>
          <p:cNvPr id="5" name="Picture 4" descr="A picture containing chart&#10;&#10;Description automatically generated">
            <a:extLst>
              <a:ext uri="{FF2B5EF4-FFF2-40B4-BE49-F238E27FC236}">
                <a16:creationId xmlns:a16="http://schemas.microsoft.com/office/drawing/2014/main" id="{FF2464FC-4D74-B049-98F0-AD7D253899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6355" y="1125837"/>
            <a:ext cx="9419290" cy="4606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705218"/>
      </p:ext>
    </p:extLst>
  </p:cSld>
  <p:clrMapOvr>
    <a:masterClrMapping/>
  </p:clrMapOvr>
</p:sld>
</file>

<file path=ppt/theme/theme1.xml><?xml version="1.0" encoding="utf-8"?>
<a:theme xmlns:a="http://schemas.openxmlformats.org/drawingml/2006/main" name="UChicago Light Background Master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15036</TotalTime>
  <Words>1744</Words>
  <Application>Microsoft Office PowerPoint</Application>
  <PresentationFormat>Widescreen</PresentationFormat>
  <Paragraphs>279</Paragraphs>
  <Slides>46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0" baseType="lpstr">
      <vt:lpstr>Calibri</vt:lpstr>
      <vt:lpstr>Helvetica Neue</vt:lpstr>
      <vt:lpstr>Arial</vt:lpstr>
      <vt:lpstr>UChicago Light Background Master</vt:lpstr>
      <vt:lpstr>The Practicalities of Running Randomized Trials: Lecture 3: How to randomize</vt:lpstr>
      <vt:lpstr>Outline</vt:lpstr>
      <vt:lpstr>How to be a good research partner</vt:lpstr>
      <vt:lpstr>How much would an RCT cost?</vt:lpstr>
      <vt:lpstr>PowerPoint Presentation</vt:lpstr>
      <vt:lpstr>PowerPoint Presentation</vt:lpstr>
      <vt:lpstr>PowerPoint Presentation</vt:lpstr>
      <vt:lpstr>Unit of Randomization: Individual?</vt:lpstr>
      <vt:lpstr>Unit of Randomization: Individual?</vt:lpstr>
      <vt:lpstr>Unit of Randomization: Cluster?</vt:lpstr>
      <vt:lpstr>Unit of Randomization: Which Cluster?</vt:lpstr>
      <vt:lpstr>Unit of Randomization: Class</vt:lpstr>
      <vt:lpstr>Unit of Randomization: Class?</vt:lpstr>
      <vt:lpstr>Unit of Randomization: Class?</vt:lpstr>
      <vt:lpstr>Unit of Randomization: School</vt:lpstr>
      <vt:lpstr>Steps in individual level randomization</vt:lpstr>
      <vt:lpstr>Steps in individual level randomization</vt:lpstr>
      <vt:lpstr>Steps in group level randomization</vt:lpstr>
      <vt:lpstr>Steps in group level randomization</vt:lpstr>
      <vt:lpstr>Considerations for level of randomization</vt:lpstr>
      <vt:lpstr>Measurement and unit of randomization</vt:lpstr>
      <vt:lpstr>Feasibility and unit of randomization</vt:lpstr>
      <vt:lpstr>Political feasibility and perceived fairness</vt:lpstr>
      <vt:lpstr>Spillovers</vt:lpstr>
      <vt:lpstr>Spillovers and randomization unit</vt:lpstr>
      <vt:lpstr>Positive spillover bias</vt:lpstr>
      <vt:lpstr>Attrition and unit of randomization</vt:lpstr>
      <vt:lpstr>Compliance and unit of randomization</vt:lpstr>
      <vt:lpstr>Compliance and unit of randomization</vt:lpstr>
      <vt:lpstr>Power and unit of randomization</vt:lpstr>
      <vt:lpstr>Clustering on the ground</vt:lpstr>
      <vt:lpstr>Example: hamlets vs. villages in India</vt:lpstr>
      <vt:lpstr>Example: farmers in Western Kenya</vt:lpstr>
      <vt:lpstr>Types of randomization</vt:lpstr>
      <vt:lpstr>Lottery around the cutoff</vt:lpstr>
      <vt:lpstr>Example: credit scoring in Philippines </vt:lpstr>
      <vt:lpstr>Lottery around the cutoff</vt:lpstr>
      <vt:lpstr>Randomized phase-in</vt:lpstr>
      <vt:lpstr>Randomized rotation</vt:lpstr>
      <vt:lpstr>PowerPoint Presentation</vt:lpstr>
      <vt:lpstr>PowerPoint Presentation</vt:lpstr>
      <vt:lpstr>Encouragement design</vt:lpstr>
      <vt:lpstr>Encouragement design</vt:lpstr>
      <vt:lpstr>Hybrid strategies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Brian Schinker</dc:creator>
  <cp:lastModifiedBy>Rachel Glennerster</cp:lastModifiedBy>
  <cp:revision>16</cp:revision>
  <dcterms:created xsi:type="dcterms:W3CDTF">2018-09-26T14:38:51Z</dcterms:created>
  <dcterms:modified xsi:type="dcterms:W3CDTF">2021-10-03T21:32:27Z</dcterms:modified>
</cp:coreProperties>
</file>