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64" r:id="rId5"/>
    <p:sldId id="261" r:id="rId6"/>
    <p:sldId id="262" r:id="rId7"/>
    <p:sldId id="263" r:id="rId8"/>
    <p:sldId id="266" r:id="rId9"/>
    <p:sldId id="260" r:id="rId10"/>
    <p:sldId id="270" r:id="rId11"/>
    <p:sldId id="269" r:id="rId12"/>
    <p:sldId id="273" r:id="rId13"/>
    <p:sldId id="274" r:id="rId14"/>
    <p:sldId id="275" r:id="rId15"/>
    <p:sldId id="276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433" autoAdjust="0"/>
  </p:normalViewPr>
  <p:slideViewPr>
    <p:cSldViewPr>
      <p:cViewPr>
        <p:scale>
          <a:sx n="60" d="100"/>
          <a:sy n="60" d="100"/>
        </p:scale>
        <p:origin x="-10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5F86-1948-475B-AF9D-53CEA4D3E338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E956-47A9-431D-89AB-EF984BD4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6875-4380-4141-A76B-D756996A9A45}" type="datetimeFigureOut">
              <a:rPr lang="en-GB" smtClean="0"/>
              <a:t>21/02/2014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16A-AAEE-41E6-AFC0-EC1310258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216A-AAEE-41E6-AFC0-EC1310258B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2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216A-AAEE-41E6-AFC0-EC1310258B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6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216A-AAEE-41E6-AFC0-EC1310258B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2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216A-AAEE-41E6-AFC0-EC1310258B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4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216A-AAEE-41E6-AFC0-EC1310258B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5368"/>
            <a:ext cx="6400800" cy="239103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28600" y="1295400"/>
            <a:ext cx="86868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686800" cy="12954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059" y="0"/>
            <a:ext cx="9144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E4785-DDF2-447F-847A-725DE49534D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B5239-BC7A-4386-ACF2-704C204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Debates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304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Rachel Glennerster (J-PAL)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6553200"/>
            <a:ext cx="304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</a:t>
            </a:r>
            <a:r>
              <a:rPr lang="en-US" baseline="0" dirty="0" smtClean="0"/>
              <a:t> October 2013      </a:t>
            </a:r>
            <a:fld id="{02B51839-E085-403F-AF08-105F2A3B6F10}" type="slidenum">
              <a:rPr lang="en-US" baseline="0" smtClean="0"/>
              <a:t>‹#›</a:t>
            </a:fld>
            <a:r>
              <a:rPr lang="en-US" baseline="0" dirty="0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3095368"/>
            <a:ext cx="7391400" cy="23910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Rachel </a:t>
            </a:r>
            <a:r>
              <a:rPr lang="en-US" sz="2200" dirty="0" err="1" smtClean="0">
                <a:solidFill>
                  <a:schemeClr val="tx1"/>
                </a:solidFill>
              </a:rPr>
              <a:t>Glennerster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(International Growth Center, J-PAL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With Kelly Bidwell (IPA) and Katherine Casey (Stanford GSB)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Freetown, February</a:t>
            </a:r>
            <a:r>
              <a:rPr lang="en-US" sz="2200" dirty="0" smtClean="0">
                <a:solidFill>
                  <a:schemeClr val="tx1"/>
                </a:solidFill>
              </a:rPr>
              <a:t> 2014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71600"/>
            <a:ext cx="8763000" cy="12192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Impact </a:t>
            </a:r>
            <a:r>
              <a:rPr lang="en-US" sz="3500" dirty="0" smtClean="0"/>
              <a:t>of Voter Knowledge </a:t>
            </a:r>
            <a:endParaRPr lang="en-US" sz="3500" dirty="0" smtClean="0"/>
          </a:p>
          <a:p>
            <a:r>
              <a:rPr lang="en-US" sz="3500" dirty="0" smtClean="0"/>
              <a:t>Initiatives </a:t>
            </a:r>
            <a:r>
              <a:rPr lang="en-US" sz="3500" dirty="0" smtClean="0"/>
              <a:t>in Sierra Leone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47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Only debates impact policy alignment and voting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686"/>
            <a:ext cx="9144000" cy="3374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0" y="5791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Number of observations = </a:t>
            </a:r>
            <a:r>
              <a:rPr lang="en-US" sz="2000" dirty="0" smtClean="0"/>
              <a:t>1580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/>
              <a:t>** = 1% significance  </a:t>
            </a:r>
            <a:r>
              <a:rPr lang="en-US" sz="2000" dirty="0" smtClean="0"/>
              <a:t>     </a:t>
            </a:r>
            <a:r>
              <a:rPr lang="en-US" sz="2000" dirty="0"/>
              <a:t>	*=5</a:t>
            </a:r>
            <a:r>
              <a:rPr lang="en-US" sz="2000" dirty="0" smtClean="0"/>
              <a:t>%</a:t>
            </a:r>
            <a:r>
              <a:rPr lang="en-US" sz="2000" dirty="0"/>
              <a:t>	+=10%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8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ear shortly </a:t>
            </a:r>
            <a:r>
              <a:rPr lang="en-US" sz="2800" dirty="0" smtClean="0"/>
              <a:t>about very similar experience in India</a:t>
            </a:r>
          </a:p>
          <a:p>
            <a:pPr lvl="1"/>
            <a:r>
              <a:rPr lang="en-US" sz="2000" dirty="0" smtClean="0"/>
              <a:t>Voters respond in very sophisticated way to better information about politicians</a:t>
            </a:r>
          </a:p>
          <a:p>
            <a:pPr lvl="1"/>
            <a:endParaRPr lang="en-US" sz="400" dirty="0" smtClean="0"/>
          </a:p>
          <a:p>
            <a:r>
              <a:rPr lang="en-US" sz="2800" dirty="0" smtClean="0"/>
              <a:t>Other evidence from Sierra Leone shows that</a:t>
            </a:r>
          </a:p>
          <a:p>
            <a:pPr lvl="1"/>
            <a:r>
              <a:rPr lang="en-US" sz="2000" dirty="0" smtClean="0"/>
              <a:t>Voters twice as likely to know name of and have been visited by  local councilors than MPs</a:t>
            </a:r>
          </a:p>
          <a:p>
            <a:pPr lvl="1"/>
            <a:r>
              <a:rPr lang="en-US" sz="2000" dirty="0" smtClean="0"/>
              <a:t>11% more voters cross </a:t>
            </a:r>
            <a:r>
              <a:rPr lang="en-US" sz="2000" dirty="0" smtClean="0"/>
              <a:t>traditional partly lines for councilor than MP</a:t>
            </a:r>
          </a:p>
          <a:p>
            <a:pPr lvl="1"/>
            <a:r>
              <a:rPr lang="en-US" sz="2000" dirty="0" smtClean="0"/>
              <a:t>Ra</a:t>
            </a:r>
            <a:r>
              <a:rPr lang="en-US" sz="2000" dirty="0" smtClean="0"/>
              <a:t>dio is second most important source of information about politics</a:t>
            </a:r>
          </a:p>
          <a:p>
            <a:pPr lvl="1"/>
            <a:r>
              <a:rPr lang="en-US" sz="2000" dirty="0" smtClean="0"/>
              <a:t>Even stronger w</a:t>
            </a:r>
            <a:r>
              <a:rPr lang="en-US" sz="2000" dirty="0" smtClean="0"/>
              <a:t>illingness to cross party lines for local councilors when there are local radio stations</a:t>
            </a:r>
          </a:p>
          <a:p>
            <a:pPr lvl="1"/>
            <a:endParaRPr lang="en-US" sz="400" dirty="0" smtClean="0"/>
          </a:p>
          <a:p>
            <a:r>
              <a:rPr lang="en-US" sz="2800" dirty="0" smtClean="0"/>
              <a:t>Evidence from Brazil also suggests local radio is important for linking politicians and voters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How do findings fit with those from other studies?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17" cy="688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28650"/>
            <a:ext cx="7746898" cy="682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101600"/>
            <a:ext cx="711201" cy="7126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32798" y="0"/>
            <a:ext cx="711201" cy="7126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Voters </a:t>
            </a:r>
            <a:r>
              <a:rPr lang="en-US" sz="2800" dirty="0" smtClean="0"/>
              <a:t>know very little about MP candidates</a:t>
            </a:r>
          </a:p>
          <a:p>
            <a:pPr lvl="1"/>
            <a:r>
              <a:rPr lang="en-US" sz="2000" dirty="0" smtClean="0"/>
              <a:t>about the roles of MPs, or about their policy positions</a:t>
            </a:r>
          </a:p>
          <a:p>
            <a:pPr lvl="1"/>
            <a:endParaRPr lang="en-US" sz="600" dirty="0" smtClean="0"/>
          </a:p>
          <a:p>
            <a:r>
              <a:rPr lang="en-US" sz="2800" dirty="0" smtClean="0"/>
              <a:t>Care about and respond to discussion about specific policy issues</a:t>
            </a:r>
          </a:p>
          <a:p>
            <a:endParaRPr lang="en-US" sz="400" dirty="0" smtClean="0"/>
          </a:p>
          <a:p>
            <a:endParaRPr lang="en-US" sz="600" dirty="0" smtClean="0"/>
          </a:p>
          <a:p>
            <a:r>
              <a:rPr lang="en-US" sz="2800" dirty="0"/>
              <a:t>Debates have the potential to make political contests more competitive, which is likely why candidates responded with increased campaign </a:t>
            </a:r>
            <a:r>
              <a:rPr lang="en-US" sz="2800" dirty="0" smtClean="0"/>
              <a:t>effort</a:t>
            </a:r>
          </a:p>
          <a:p>
            <a:endParaRPr lang="en-US" sz="400" dirty="0"/>
          </a:p>
          <a:p>
            <a:r>
              <a:rPr lang="en-US" sz="2800" dirty="0" smtClean="0"/>
              <a:t>Providing information and continued interaction between elections important for strengthening links</a:t>
            </a:r>
          </a:p>
          <a:p>
            <a:endParaRPr lang="en-US" sz="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Conclusion and thoughts on maintaining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>
            <a:normAutofit/>
          </a:bodyPr>
          <a:lstStyle/>
          <a:p>
            <a:endParaRPr lang="en-US" sz="400" dirty="0" smtClean="0"/>
          </a:p>
          <a:p>
            <a:r>
              <a:rPr lang="en-US" sz="2800" dirty="0" smtClean="0"/>
              <a:t>Radio is important source of information, but also visits</a:t>
            </a:r>
          </a:p>
          <a:p>
            <a:endParaRPr lang="en-US" sz="600" dirty="0" smtClean="0"/>
          </a:p>
          <a:p>
            <a:r>
              <a:rPr lang="en-US" sz="2800" dirty="0" smtClean="0"/>
              <a:t>Strong support for  gender equity bill and transparency of the CFF</a:t>
            </a:r>
          </a:p>
          <a:p>
            <a:endParaRPr lang="en-US" sz="600" dirty="0" smtClean="0"/>
          </a:p>
          <a:p>
            <a:r>
              <a:rPr lang="en-US" sz="2800" dirty="0" smtClean="0"/>
              <a:t>MPs made commitments during debates, can go back and talk about how they are keeping them</a:t>
            </a:r>
          </a:p>
          <a:p>
            <a:endParaRPr lang="en-US" sz="600" dirty="0" smtClean="0"/>
          </a:p>
          <a:p>
            <a:r>
              <a:rPr lang="en-US" sz="2800" dirty="0" smtClean="0"/>
              <a:t>Increased transparency (</a:t>
            </a:r>
            <a:r>
              <a:rPr lang="en-US" sz="2800" dirty="0" smtClean="0"/>
              <a:t>including through freedom of information act) can be a way to keep voters informed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 NGOs and radio reporters and find information they can report 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Conclusion and thoughts on maintaining links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400" dirty="0"/>
              <a:t>Election Day (Nov 2012) exit polls in control villages reveal that</a:t>
            </a:r>
            <a:r>
              <a:rPr lang="en-US" sz="3400" dirty="0" smtClean="0"/>
              <a:t>:</a:t>
            </a:r>
          </a:p>
          <a:p>
            <a:pPr marL="0" indent="0">
              <a:lnSpc>
                <a:spcPct val="140000"/>
              </a:lnSpc>
              <a:buNone/>
            </a:pPr>
            <a:endParaRPr lang="en-US" sz="800" dirty="0"/>
          </a:p>
          <a:p>
            <a:pPr>
              <a:lnSpc>
                <a:spcPct val="140000"/>
              </a:lnSpc>
            </a:pPr>
            <a:r>
              <a:rPr lang="en-US" sz="3400" dirty="0"/>
              <a:t>Only 28% of voters could name the two Parliamentary candidates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64% </a:t>
            </a:r>
            <a:r>
              <a:rPr lang="en-US" sz="3400" dirty="0" smtClean="0"/>
              <a:t>couldn’t </a:t>
            </a:r>
            <a:r>
              <a:rPr lang="en-US" sz="3400" dirty="0"/>
              <a:t>name a single MP job responsibility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3% knew the amount of the </a:t>
            </a:r>
            <a:r>
              <a:rPr lang="en-US" sz="3400" dirty="0" smtClean="0"/>
              <a:t>MPs’ constituency </a:t>
            </a:r>
            <a:r>
              <a:rPr lang="en-US" sz="3400" dirty="0"/>
              <a:t>facilitation fund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35% knew the proposed quota for </a:t>
            </a:r>
            <a:r>
              <a:rPr lang="en-US" sz="3400" dirty="0" smtClean="0"/>
              <a:t>women’s </a:t>
            </a:r>
            <a:r>
              <a:rPr lang="en-US" sz="3400" dirty="0"/>
              <a:t>representation </a:t>
            </a:r>
            <a:r>
              <a:rPr lang="en-US" sz="3400" dirty="0" smtClean="0"/>
              <a:t>in government </a:t>
            </a:r>
            <a:r>
              <a:rPr lang="en-US" sz="3400" dirty="0"/>
              <a:t>and 17% knew the </a:t>
            </a:r>
            <a:r>
              <a:rPr lang="en-US" sz="3400" dirty="0" smtClean="0"/>
              <a:t>candidates’ positions </a:t>
            </a:r>
            <a:r>
              <a:rPr lang="en-US" sz="3400" dirty="0"/>
              <a:t>on the bill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70% of voters have zero years of schooling, 31% have no </a:t>
            </a:r>
            <a:r>
              <a:rPr lang="en-US" sz="3400" dirty="0" smtClean="0"/>
              <a:t>radio</a:t>
            </a:r>
          </a:p>
          <a:p>
            <a:pPr marL="0" indent="0">
              <a:lnSpc>
                <a:spcPct val="140000"/>
              </a:lnSpc>
              <a:buNone/>
            </a:pPr>
            <a:endParaRPr lang="en-US" sz="500" dirty="0" smtClean="0"/>
          </a:p>
          <a:p>
            <a:pPr marL="0" indent="0">
              <a:lnSpc>
                <a:spcPct val="140000"/>
              </a:lnSpc>
              <a:buNone/>
            </a:pPr>
            <a:endParaRPr lang="en-US" sz="7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3400" dirty="0"/>
              <a:t>C</a:t>
            </a:r>
            <a:r>
              <a:rPr lang="en-US" sz="3400" dirty="0" smtClean="0"/>
              <a:t>an </a:t>
            </a:r>
            <a:r>
              <a:rPr lang="en-US" sz="3400" dirty="0"/>
              <a:t>giving voters information about candidates and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3400" dirty="0"/>
              <a:t>policy facilitate more informed voting and greater accountability?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Voters are poorly informed about politics in Sierra Leone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6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sz="800" dirty="0"/>
          </a:p>
          <a:p>
            <a:pPr>
              <a:lnSpc>
                <a:spcPct val="140000"/>
              </a:lnSpc>
            </a:pPr>
            <a:r>
              <a:rPr lang="en-US" dirty="0" smtClean="0"/>
              <a:t>81% of voters in control areas supported gender equity bill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93</a:t>
            </a:r>
            <a:r>
              <a:rPr lang="en-US" dirty="0" smtClean="0"/>
              <a:t>% supported transparency of CFF</a:t>
            </a:r>
          </a:p>
          <a:p>
            <a:pPr marL="0" indent="0">
              <a:lnSpc>
                <a:spcPct val="140000"/>
              </a:lnSpc>
              <a:buNone/>
            </a:pPr>
            <a:endParaRPr lang="en-US" sz="500" dirty="0" smtClean="0"/>
          </a:p>
          <a:p>
            <a:pPr marL="0" indent="0">
              <a:lnSpc>
                <a:spcPct val="140000"/>
              </a:lnSpc>
              <a:buNone/>
            </a:pPr>
            <a:endParaRPr lang="en-US" sz="700" dirty="0"/>
          </a:p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Most MP candidates made a public commitment to support gender equity bill and CFF transparency</a:t>
            </a:r>
          </a:p>
          <a:p>
            <a:pPr marL="0" indent="0">
              <a:lnSpc>
                <a:spcPct val="140000"/>
              </a:lnSpc>
              <a:buNone/>
            </a:pPr>
            <a:endParaRPr lang="en-US" sz="500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Seeing the debate strengthened support for the gender equity bill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Strong support for gender equity and CFF transparency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7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Debates increased </a:t>
            </a:r>
            <a:r>
              <a:rPr lang="en-US" dirty="0" smtClean="0"/>
              <a:t>general political knowledge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70" y="5791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Number of observations = 5,415 voters surveyed in exit </a:t>
            </a:r>
            <a:r>
              <a:rPr lang="en-US" sz="2000" dirty="0" smtClean="0"/>
              <a:t>polls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	** = 1% significance  	*=5%  		+=10%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09417"/>
            <a:ext cx="8991600" cy="377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" y="1512151"/>
            <a:ext cx="8997906" cy="3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Debates increased knowledge of candidate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70" y="5791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Number of observations = 5,415 voters surveyed in exit </a:t>
            </a:r>
            <a:r>
              <a:rPr lang="en-US" sz="2000" dirty="0" smtClean="0"/>
              <a:t>polls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3"/>
          <a:stretch/>
        </p:blipFill>
        <p:spPr>
          <a:xfrm>
            <a:off x="-777" y="1447800"/>
            <a:ext cx="914477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Debates </a:t>
            </a:r>
            <a:r>
              <a:rPr lang="en-US" dirty="0" smtClean="0"/>
              <a:t>had strong positive effects </a:t>
            </a:r>
            <a:r>
              <a:rPr lang="en-US" dirty="0"/>
              <a:t>on </a:t>
            </a:r>
            <a:r>
              <a:rPr lang="en-US" dirty="0" smtClean="0"/>
              <a:t>policy knowledge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312" y="61034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Number of observations = 5,415 voters surveyed in exit polls; t-tests are </a:t>
            </a:r>
            <a:r>
              <a:rPr lang="en-US" sz="2000" dirty="0" err="1" smtClean="0"/>
              <a:t>onesided</a:t>
            </a:r>
            <a:r>
              <a:rPr lang="en-US" sz="2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2"/>
          <a:stretch/>
        </p:blipFill>
        <p:spPr>
          <a:xfrm>
            <a:off x="121512" y="1481436"/>
            <a:ext cx="8946288" cy="3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Debates had strong positive </a:t>
            </a:r>
            <a:r>
              <a:rPr lang="en-US" dirty="0" smtClean="0"/>
              <a:t>effects </a:t>
            </a:r>
            <a:r>
              <a:rPr lang="en-US" dirty="0"/>
              <a:t>on vote choices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80" y="736937"/>
            <a:ext cx="5290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Mean </a:t>
            </a:r>
            <a:r>
              <a:rPr lang="en-US" sz="2000" dirty="0" smtClean="0"/>
              <a:t>effect </a:t>
            </a:r>
            <a:r>
              <a:rPr lang="en-US" sz="2000" dirty="0"/>
              <a:t>on policy alignment 0.11** 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Mean </a:t>
            </a:r>
            <a:r>
              <a:rPr lang="en-US" sz="2000" dirty="0" smtClean="0"/>
              <a:t>effect </a:t>
            </a:r>
            <a:r>
              <a:rPr lang="en-US" sz="2000" dirty="0"/>
              <a:t>on voting for the winner 0.08* 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</a:t>
            </a:r>
            <a:r>
              <a:rPr lang="en-US" sz="2000" dirty="0" smtClean="0"/>
              <a:t>effect </a:t>
            </a:r>
            <a:r>
              <a:rPr lang="en-US" sz="2000" dirty="0"/>
              <a:t>on voting across party lines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0"/>
          <a:stretch/>
        </p:blipFill>
        <p:spPr>
          <a:xfrm>
            <a:off x="76200" y="1900989"/>
            <a:ext cx="8991600" cy="397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2" y="61034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Number of observations = 5,415 voters surveyed in exit polls; t-tests are </a:t>
            </a:r>
            <a:r>
              <a:rPr lang="en-US" sz="2000" dirty="0" err="1" smtClean="0"/>
              <a:t>onesided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much do voters care about </a:t>
            </a:r>
            <a:endParaRPr lang="en-US" sz="2800" dirty="0" smtClean="0"/>
          </a:p>
          <a:p>
            <a:r>
              <a:rPr lang="en-US" sz="2800" dirty="0" smtClean="0"/>
              <a:t>personality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physical appearance, </a:t>
            </a:r>
            <a:r>
              <a:rPr lang="en-US" sz="2800" dirty="0" smtClean="0"/>
              <a:t>compared </a:t>
            </a:r>
            <a:r>
              <a:rPr lang="en-US" sz="2800" dirty="0"/>
              <a:t>to </a:t>
            </a:r>
            <a:endParaRPr lang="en-US" sz="2800" dirty="0" smtClean="0"/>
          </a:p>
          <a:p>
            <a:r>
              <a:rPr lang="en-US" sz="2800" dirty="0" smtClean="0"/>
              <a:t>policy stance </a:t>
            </a:r>
            <a:r>
              <a:rPr lang="en-US" sz="2800" dirty="0"/>
              <a:t>and </a:t>
            </a:r>
            <a:r>
              <a:rPr lang="en-US" sz="2800" dirty="0" smtClean="0"/>
              <a:t>qualifications?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800" dirty="0" smtClean="0"/>
              <a:t>Some voters shown only certain aspects of the debate to </a:t>
            </a:r>
            <a:r>
              <a:rPr lang="en-US" sz="2800" dirty="0" smtClean="0"/>
              <a:t>unpack </a:t>
            </a:r>
            <a:r>
              <a:rPr lang="en-US" sz="2800" dirty="0"/>
              <a:t>the </a:t>
            </a:r>
            <a:r>
              <a:rPr lang="en-US" sz="2800" dirty="0" smtClean="0"/>
              <a:t>different </a:t>
            </a:r>
            <a:r>
              <a:rPr lang="en-US" sz="2800" dirty="0"/>
              <a:t>types </a:t>
            </a:r>
            <a:r>
              <a:rPr lang="en-US" sz="2800" dirty="0" smtClean="0"/>
              <a:t>of information </a:t>
            </a:r>
            <a:r>
              <a:rPr lang="en-US" sz="2800" dirty="0" smtClean="0"/>
              <a:t>conveyed: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2800" dirty="0"/>
              <a:t>Debate, viewed on tablet</a:t>
            </a:r>
          </a:p>
          <a:p>
            <a:r>
              <a:rPr lang="en-US" sz="2800" dirty="0"/>
              <a:t>Get to know you video: Candidate personality only</a:t>
            </a:r>
          </a:p>
          <a:p>
            <a:r>
              <a:rPr lang="en-US" sz="2800" dirty="0"/>
              <a:t>Radio report: Journalist summary of policy stances and </a:t>
            </a:r>
            <a:r>
              <a:rPr lang="en-US" sz="2800" dirty="0" smtClean="0"/>
              <a:t>professional qualifications only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aspects of the debates do voters respond to?</a:t>
            </a:r>
          </a:p>
        </p:txBody>
      </p:sp>
    </p:spTree>
    <p:extLst>
      <p:ext uri="{BB962C8B-B14F-4D97-AF65-F5344CB8AC3E}">
        <p14:creationId xmlns:p14="http://schemas.microsoft.com/office/powerpoint/2010/main" val="19747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Debates combine persona and policy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5697"/>
            <a:ext cx="8379372" cy="6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643</Words>
  <Application>Microsoft Office PowerPoint</Application>
  <PresentationFormat>On-screen Show (4:3)</PresentationFormat>
  <Paragraphs>90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Gonwa</dc:creator>
  <cp:lastModifiedBy>Rachel Glennerster</cp:lastModifiedBy>
  <cp:revision>43</cp:revision>
  <cp:lastPrinted>2013-10-02T20:47:16Z</cp:lastPrinted>
  <dcterms:created xsi:type="dcterms:W3CDTF">2013-10-02T19:30:44Z</dcterms:created>
  <dcterms:modified xsi:type="dcterms:W3CDTF">2014-02-25T08:54:26Z</dcterms:modified>
</cp:coreProperties>
</file>