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4"/>
  </p:sldMasterIdLst>
  <p:notesMasterIdLst>
    <p:notesMasterId r:id="rId12"/>
  </p:notesMasterIdLst>
  <p:handoutMasterIdLst>
    <p:handoutMasterId r:id="rId13"/>
  </p:handoutMasterIdLst>
  <p:sldIdLst>
    <p:sldId id="404" r:id="rId5"/>
    <p:sldId id="415" r:id="rId6"/>
    <p:sldId id="424" r:id="rId7"/>
    <p:sldId id="428" r:id="rId8"/>
    <p:sldId id="426" r:id="rId9"/>
    <p:sldId id="429" r:id="rId10"/>
    <p:sldId id="427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85F"/>
    <a:srgbClr val="91A29F"/>
    <a:srgbClr val="313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2" autoAdjust="0"/>
    <p:restoredTop sz="90076" autoAdjust="0"/>
  </p:normalViewPr>
  <p:slideViewPr>
    <p:cSldViewPr snapToGrid="0" snapToObjects="1">
      <p:cViewPr>
        <p:scale>
          <a:sx n="66" d="100"/>
          <a:sy n="66" d="100"/>
        </p:scale>
        <p:origin x="-3328" y="-1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89A05-5D94-4844-8D58-8A5F4B318340}" type="datetimeFigureOut">
              <a:rPr lang="en-US" smtClean="0"/>
              <a:pPr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D894A-07F1-4844-9C88-AD4524663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50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810729-A4AF-8E47-ABB6-3039EF995257}" type="datetimeFigureOut">
              <a:rPr lang="en-US" smtClean="0"/>
              <a:pPr/>
              <a:t>11/5/13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D51E9C-8CEE-3C44-A684-24D50C375F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5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3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C0C4-8E12-2F45-BCF0-43DD18E1C1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B50-3282-904A-944B-6DDA300892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17637"/>
          </a:xfrm>
          <a:prstGeom prst="rect">
            <a:avLst/>
          </a:prstGeom>
          <a:solidFill>
            <a:srgbClr val="9CB084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6476"/>
            <a:ext cx="8229600" cy="931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BC7FB-80D9-1C44-B250-8D8519852E53}" type="datetimeFigureOut">
              <a:rPr lang="en-US" smtClean="0"/>
              <a:pPr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2578" y="121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6467-5EED-BD41-9968-80F8C645B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ill Sans"/>
          <a:ea typeface="+mn-ea"/>
          <a:cs typeface="Gill San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2">
            <a:lumMod val="25000"/>
          </a:schemeClr>
        </a:buClr>
        <a:buFont typeface="Arial"/>
        <a:buChar char="–"/>
        <a:defRPr sz="2800" kern="1200">
          <a:solidFill>
            <a:schemeClr val="tx1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/>
        <a:buChar char="•"/>
        <a:defRPr sz="2400" kern="1200">
          <a:solidFill>
            <a:schemeClr val="tx1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/>
        <a:buChar char="–"/>
        <a:defRPr sz="2000" kern="1200">
          <a:solidFill>
            <a:schemeClr val="tx1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/>
        <a:buChar char="»"/>
        <a:defRPr sz="2000" kern="1200">
          <a:solidFill>
            <a:schemeClr val="tx1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/>
        </p:nvSpPr>
        <p:spPr>
          <a:xfrm>
            <a:off x="472311" y="1135302"/>
            <a:ext cx="8106762" cy="1187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900" dirty="0" smtClean="0">
                <a:solidFill>
                  <a:prstClr val="black"/>
                </a:solidFill>
                <a:ea typeface="ＭＳ Ｐゴシック" pitchFamily="-106" charset="-128"/>
              </a:rPr>
              <a:t>Who is the subject in a CRT?</a:t>
            </a:r>
          </a:p>
        </p:txBody>
      </p:sp>
      <p:sp>
        <p:nvSpPr>
          <p:cNvPr id="8" name="Rectangle 7"/>
          <p:cNvSpPr/>
          <p:nvPr/>
        </p:nvSpPr>
        <p:spPr>
          <a:xfrm>
            <a:off x="782000" y="2521067"/>
            <a:ext cx="77724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/>
        </p:nvSpPr>
        <p:spPr>
          <a:xfrm>
            <a:off x="1467800" y="273746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ea typeface="ＭＳ Ｐゴシック" pitchFamily="-106" charset="-128"/>
              </a:rPr>
              <a:t>Rachel </a:t>
            </a:r>
            <a:r>
              <a:rPr lang="en-US" sz="1800" dirty="0" err="1" smtClean="0">
                <a:solidFill>
                  <a:schemeClr val="tx1"/>
                </a:solidFill>
                <a:ea typeface="ＭＳ Ｐゴシック" pitchFamily="-106" charset="-128"/>
              </a:rPr>
              <a:t>Glennerster</a:t>
            </a:r>
            <a:endParaRPr lang="en-US" sz="1800" dirty="0" smtClean="0">
              <a:solidFill>
                <a:schemeClr val="tx1"/>
              </a:solidFill>
              <a:ea typeface="ＭＳ Ｐゴシック" pitchFamily="-106" charset="-128"/>
            </a:endParaRPr>
          </a:p>
          <a:p>
            <a:r>
              <a:rPr lang="en-US" sz="1800" dirty="0" smtClean="0">
                <a:solidFill>
                  <a:schemeClr val="tx1"/>
                </a:solidFill>
                <a:ea typeface="ＭＳ Ｐゴシック" pitchFamily="-106" charset="-128"/>
              </a:rPr>
              <a:t>Executive Director, J-PAL</a:t>
            </a:r>
          </a:p>
          <a:p>
            <a:r>
              <a:rPr lang="en-US" sz="1800" dirty="0" smtClean="0">
                <a:solidFill>
                  <a:schemeClr val="tx1"/>
                </a:solidFill>
                <a:ea typeface="ＭＳ Ｐゴシック" pitchFamily="-106" charset="-128"/>
              </a:rPr>
              <a:t>Department of Economics, MIT</a:t>
            </a:r>
          </a:p>
          <a:p>
            <a:endParaRPr lang="en-US" sz="1800" dirty="0">
              <a:solidFill>
                <a:schemeClr val="tx1"/>
              </a:solidFill>
              <a:ea typeface="ＭＳ Ｐゴシック" pitchFamily="-106" charset="-128"/>
            </a:endParaRPr>
          </a:p>
          <a:p>
            <a:r>
              <a:rPr lang="en-US" sz="1800" i="1" dirty="0" smtClean="0">
                <a:solidFill>
                  <a:schemeClr val="tx1"/>
                </a:solidFill>
                <a:ea typeface="ＭＳ Ｐゴシック" pitchFamily="-106" charset="-128"/>
              </a:rPr>
              <a:t>PRIM&amp;R</a:t>
            </a:r>
          </a:p>
          <a:p>
            <a:r>
              <a:rPr lang="en-US" sz="1800" i="1" dirty="0" smtClean="0">
                <a:solidFill>
                  <a:schemeClr val="tx1"/>
                </a:solidFill>
                <a:ea typeface="ＭＳ Ｐゴシック" pitchFamily="-106" charset="-128"/>
              </a:rPr>
              <a:t>November 8, 2013</a:t>
            </a:r>
          </a:p>
        </p:txBody>
      </p:sp>
      <p:pic>
        <p:nvPicPr>
          <p:cNvPr id="10" name="Picture 9" descr="S2_B_G_W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455" y="5417775"/>
            <a:ext cx="1621546" cy="664987"/>
          </a:xfrm>
          <a:prstGeom prst="rect">
            <a:avLst/>
          </a:prstGeom>
        </p:spPr>
      </p:pic>
      <p:pic>
        <p:nvPicPr>
          <p:cNvPr id="11" name="Picture 10" descr="JPAL_Logo_Stack_tex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40" y="5417775"/>
            <a:ext cx="2291433" cy="7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79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4040" y="76976"/>
            <a:ext cx="9144000" cy="1285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sz="4400" dirty="0" smtClean="0">
                <a:solidFill>
                  <a:srgbClr val="730000"/>
                </a:solidFill>
              </a:rPr>
              <a:t>Overview</a:t>
            </a:r>
            <a:endParaRPr lang="en-US" sz="4400" dirty="0">
              <a:solidFill>
                <a:srgbClr val="73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199"/>
            <a:ext cx="8469086" cy="52578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Example: education program in India	</a:t>
            </a:r>
          </a:p>
          <a:p>
            <a:endParaRPr lang="en-US" sz="800" dirty="0" smtClean="0"/>
          </a:p>
          <a:p>
            <a:r>
              <a:rPr lang="en-US" dirty="0"/>
              <a:t>Whose consent do we need</a:t>
            </a:r>
            <a:r>
              <a:rPr lang="en-US" dirty="0" smtClean="0"/>
              <a:t>?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What is research and what is practice?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dirty="0" smtClean="0"/>
              <a:t>Some suggested criteria</a:t>
            </a:r>
          </a:p>
        </p:txBody>
      </p:sp>
    </p:spTree>
    <p:extLst>
      <p:ext uri="{BB962C8B-B14F-4D97-AF65-F5344CB8AC3E}">
        <p14:creationId xmlns:p14="http://schemas.microsoft.com/office/powerpoint/2010/main" val="76128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4040" y="76976"/>
            <a:ext cx="9144000" cy="1285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sz="4400" dirty="0" smtClean="0">
                <a:solidFill>
                  <a:srgbClr val="730000"/>
                </a:solidFill>
              </a:rPr>
              <a:t>Improving learning in India</a:t>
            </a:r>
            <a:endParaRPr lang="en-US" sz="4400" dirty="0">
              <a:solidFill>
                <a:srgbClr val="73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803398"/>
            <a:ext cx="8527144" cy="46409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err="1" smtClean="0"/>
              <a:t>Pratham</a:t>
            </a:r>
            <a:r>
              <a:rPr lang="en-US" sz="2800" dirty="0" smtClean="0"/>
              <a:t> is a large Indian education NGO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“every child in school….and learning well”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Successful urban program, new program for rural areas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Developed tool to test learning, community members generated village score cards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Facilitated village meeting where information on ways to improve education were </a:t>
            </a:r>
            <a:r>
              <a:rPr lang="en-US" sz="2800" dirty="0" smtClean="0"/>
              <a:t>shared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smtClean="0"/>
              <a:t>e.g., VEC)</a:t>
            </a:r>
            <a:endParaRPr lang="en-US" sz="2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Trained volunteers </a:t>
            </a:r>
            <a:r>
              <a:rPr lang="en-US" sz="2800" dirty="0"/>
              <a:t>to run </a:t>
            </a:r>
            <a:r>
              <a:rPr lang="en-US" sz="2800" dirty="0" smtClean="0"/>
              <a:t>after-school </a:t>
            </a:r>
            <a:r>
              <a:rPr lang="en-US" sz="2800" dirty="0"/>
              <a:t>reading camps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3914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4040" y="76976"/>
            <a:ext cx="9144000" cy="1285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sz="4400" dirty="0" smtClean="0">
                <a:solidFill>
                  <a:srgbClr val="730000"/>
                </a:solidFill>
              </a:rPr>
              <a:t>Research design</a:t>
            </a:r>
            <a:endParaRPr lang="en-US" sz="4400" dirty="0">
              <a:solidFill>
                <a:srgbClr val="73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658255"/>
            <a:ext cx="8527144" cy="46409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Randomized at village level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65 villages received information on how to improve education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65 received information and scorecards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65 received information, scorecards, and reading camps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85 in comparison group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7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Data collected on: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Children’s learning levels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Teacher absenteeism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Parents preferences and actions in promoting education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Village Education Committee members knowledge and actions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7887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4040" y="76976"/>
            <a:ext cx="9144000" cy="1285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sz="4200" dirty="0" smtClean="0">
                <a:solidFill>
                  <a:srgbClr val="730000"/>
                </a:solidFill>
              </a:rPr>
              <a:t>Who is the subject of the research?</a:t>
            </a:r>
            <a:endParaRPr lang="en-US" sz="4200" dirty="0">
              <a:solidFill>
                <a:srgbClr val="73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661883"/>
            <a:ext cx="8527144" cy="50146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 smtClean="0"/>
              <a:t>All households? Children? Teachers</a:t>
            </a:r>
            <a:r>
              <a:rPr lang="en-US" dirty="0"/>
              <a:t>?</a:t>
            </a:r>
            <a:r>
              <a:rPr lang="en-US" dirty="0" smtClean="0"/>
              <a:t> Village leaders? Those interviewed?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 smtClean="0"/>
              <a:t>All impacted by the intervention, are they all impacted by research?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Indirect effects of any action can </a:t>
            </a:r>
            <a:r>
              <a:rPr lang="en-US" sz="2400" dirty="0" smtClean="0"/>
              <a:t>be far </a:t>
            </a:r>
            <a:r>
              <a:rPr lang="en-US" sz="2400" dirty="0" smtClean="0"/>
              <a:t>reaching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 smtClean="0"/>
              <a:t>Informed consent for what?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To be interviewed?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To have data collected on them? (</a:t>
            </a:r>
            <a:r>
              <a:rPr lang="en-US" sz="2400" dirty="0" smtClean="0"/>
              <a:t>e.g., </a:t>
            </a:r>
            <a:r>
              <a:rPr lang="en-US" sz="2400" dirty="0" smtClean="0"/>
              <a:t>teacher absenteeism)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To allow intervention to go ahead? (</a:t>
            </a:r>
            <a:r>
              <a:rPr lang="en-US" sz="2400" dirty="0" smtClean="0"/>
              <a:t>i.e., </a:t>
            </a:r>
            <a:r>
              <a:rPr lang="en-US" sz="2400" dirty="0" smtClean="0"/>
              <a:t>veto power)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700" dirty="0" smtClean="0"/>
              <a:t>	</a:t>
            </a:r>
            <a:endParaRPr lang="en-US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5752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4040" y="76976"/>
            <a:ext cx="9144000" cy="1285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sz="3600" dirty="0" smtClean="0">
                <a:solidFill>
                  <a:srgbClr val="730000"/>
                </a:solidFill>
              </a:rPr>
              <a:t>What is research and what is practice?</a:t>
            </a:r>
            <a:endParaRPr lang="en-US" sz="3600" dirty="0">
              <a:solidFill>
                <a:srgbClr val="73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661882"/>
            <a:ext cx="8527144" cy="50146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700" dirty="0" smtClean="0"/>
              <a:t>	</a:t>
            </a:r>
            <a:endParaRPr lang="en-US" sz="7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Practice: </a:t>
            </a:r>
            <a:r>
              <a:rPr lang="en-US" sz="2400" dirty="0" err="1" smtClean="0"/>
              <a:t>Pratham</a:t>
            </a:r>
            <a:r>
              <a:rPr lang="en-US" sz="2400" dirty="0" smtClean="0"/>
              <a:t> regulated as an NGO in India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Right and ability to implement their program without informed consent of everyone in the village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e</a:t>
            </a:r>
            <a:r>
              <a:rPr lang="en-US" sz="2000" dirty="0" smtClean="0"/>
              <a:t>.g.,</a:t>
            </a:r>
            <a:r>
              <a:rPr lang="en-US" sz="2000" dirty="0" smtClean="0"/>
              <a:t> </a:t>
            </a:r>
            <a:r>
              <a:rPr lang="en-US" sz="2000" dirty="0" smtClean="0"/>
              <a:t>can provide information about villager rights without teacher or village leader consent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err="1" smtClean="0"/>
              <a:t>Pratham</a:t>
            </a:r>
            <a:r>
              <a:rPr lang="en-US" sz="2000" dirty="0" smtClean="0"/>
              <a:t> worked closely with researchers to design the program (drawing on their knowledge of what works</a:t>
            </a:r>
            <a:r>
              <a:rPr lang="en-US" sz="2000" dirty="0" smtClean="0"/>
              <a:t>); </a:t>
            </a:r>
            <a:r>
              <a:rPr lang="en-US" sz="2000" dirty="0" smtClean="0"/>
              <a:t>does that make it research?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Research: Systematic study leading to general lessons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Bad studies aren’t regulated, good ones are?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Changes made to implementation in order to </a:t>
            </a:r>
            <a:r>
              <a:rPr lang="en-US" sz="2000" dirty="0" smtClean="0"/>
              <a:t>evaluate (none)</a:t>
            </a:r>
            <a:endParaRPr lang="en-US" sz="20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Data collection storage and </a:t>
            </a:r>
            <a:r>
              <a:rPr lang="en-US" sz="2000" dirty="0" smtClean="0"/>
              <a:t>analysis (informed consent needed)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20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415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04040" y="76976"/>
            <a:ext cx="9144000" cy="1285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Gill Sans"/>
                <a:ea typeface="+mj-ea"/>
                <a:cs typeface="Gill Sans"/>
              </a:defRPr>
            </a:lvl1pPr>
          </a:lstStyle>
          <a:p>
            <a:r>
              <a:rPr lang="en-US" sz="4000" dirty="0" smtClean="0">
                <a:solidFill>
                  <a:srgbClr val="730000"/>
                </a:solidFill>
              </a:rPr>
              <a:t>Possible criteria for regulating CRTs</a:t>
            </a:r>
            <a:endParaRPr lang="en-US" sz="4000" dirty="0">
              <a:solidFill>
                <a:srgbClr val="73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661884"/>
            <a:ext cx="8527144" cy="46409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Gill Sans"/>
                <a:ea typeface="+mn-ea"/>
                <a:cs typeface="Gill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Would the intervention have happened anyway? What change is due to the evaluation?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Subjects are those impacted by changes due to evaluation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Is participation in the intervention voluntary?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Most programs are voluntary, form of informed consent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More careful assessment of involuntary programs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Some deference to local standards and regulations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e.g.,</a:t>
            </a:r>
            <a:r>
              <a:rPr lang="en-US" sz="2000" dirty="0" smtClean="0"/>
              <a:t> </a:t>
            </a:r>
            <a:r>
              <a:rPr lang="en-US" sz="2000" dirty="0" smtClean="0"/>
              <a:t>right of community to collect information on absent teachers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8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 smtClean="0"/>
              <a:t>Level of risk and benefit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Risk of children being beaten vs. benefit of improving education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But benefit of studying a program that may be risky if program is going ahead anyway</a:t>
            </a:r>
          </a:p>
        </p:txBody>
      </p:sp>
    </p:spTree>
    <p:extLst>
      <p:ext uri="{BB962C8B-B14F-4D97-AF65-F5344CB8AC3E}">
        <p14:creationId xmlns:p14="http://schemas.microsoft.com/office/powerpoint/2010/main" val="149550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N Investment Committee v.3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</Language>
    <Audience xmlns="http://schemas.microsoft.com/sharepoint/v3" xsi:nil="true"/>
    <EvtCountry xmlns="b81cde3b-602c-433a-a387-9a30da87e10c">United States</EvtCountry>
    <Lecturer xmlns="b81cde3b-602c-433a-a387-9a30da87e10c">
      <UserInfo>
        <DisplayName>i:0#.f|mitaspnetsqlmembershipprovider|banerjee@mit.edu</DisplayName>
        <AccountId>492</AccountId>
        <AccountType/>
      </UserInfo>
    </Lecturer>
    <_DCDateModified xmlns="http://schemas.microsoft.com/sharepoint/v3/fields" xsi:nil="true"/>
    <Topic1 xmlns="b81cde3b-602c-433a-a387-9a30da87e10c" xsi:nil="true"/>
    <_EndDate xmlns="http://schemas.microsoft.com/sharepoint/v3/fields">2012-03-30T13:38:00+00:00</_EndDate>
    <OrgOffice xmlns="b81cde3b-602c-433a-a387-9a30da87e10c">
      <Value>J-PAL Global</Value>
    </OrgOffice>
    <Venue xmlns="b81cde3b-602c-433a-a387-9a30da87e10c">MIT</Venue>
    <Initiative xmlns="b81cde3b-602c-433a-a387-9a30da87e10c"/>
    <EventType1 xmlns="b81cde3b-602c-433a-a387-9a30da87e10c">
      <Value>External Presentation</Value>
    </EventType1>
    <StartDate xmlns="http://schemas.microsoft.com/sharepoint/v3">2012-03-30T04:00:00+00:00</StartDate>
    <Year xmlns="b81cde3b-602c-433a-a387-9a30da87e10c">2012</Year>
    <Location xmlns="http://schemas.microsoft.com/sharepoint/v3/fields" xsi:nil="true"/>
    <Topic xmlns="b81cde3b-602c-433a-a387-9a30da87e10c">
      <Value>Education</Value>
    </Topic>
    <FileType1 xmlns="b81cde3b-602c-433a-a387-9a30da87e10c">Presentation</FileType1>
    <_DCDateCreated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ventFiles" ma:contentTypeID="0x0101005BA87EF14FBA9F41BD55668A7E6B1C580059C92B472F5A0A43A8AD440D103430E8" ma:contentTypeVersion="17" ma:contentTypeDescription="All the files that go into events" ma:contentTypeScope="" ma:versionID="90563617af88de1ec899f48c915c6f30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b81cde3b-602c-433a-a387-9a30da87e10c" targetNamespace="http://schemas.microsoft.com/office/2006/metadata/properties" ma:root="true" ma:fieldsID="f0a3a9662970f7c876780215bf8b9692" ns1:_="" ns2:_="" ns3:_="">
    <xsd:import namespace="http://schemas.microsoft.com/sharepoint/v3"/>
    <xsd:import namespace="http://schemas.microsoft.com/sharepoint/v3/fields"/>
    <xsd:import namespace="b81cde3b-602c-433a-a387-9a30da87e10c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3:EventType1" minOccurs="0"/>
                <xsd:element ref="ns2:_EndDate" minOccurs="0"/>
                <xsd:element ref="ns1:Language" minOccurs="0"/>
                <xsd:element ref="ns3:Lecturer" minOccurs="0"/>
                <xsd:element ref="ns2:Location" minOccurs="0"/>
                <xsd:element ref="ns3:OrgOffice" minOccurs="0"/>
                <xsd:element ref="ns1:StartDate" minOccurs="0"/>
                <xsd:element ref="ns1:Audience" minOccurs="0"/>
                <xsd:element ref="ns3:Topic" minOccurs="0"/>
                <xsd:element ref="ns3:Venue" minOccurs="0"/>
                <xsd:element ref="ns3:Year" minOccurs="0"/>
                <xsd:element ref="ns3:FileType1" minOccurs="0"/>
                <xsd:element ref="ns3:Initiative" minOccurs="0"/>
                <xsd:element ref="ns3:EvtCountry" minOccurs="0"/>
                <xsd:element ref="ns3:Topic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English" ma:format="Dropdown" ma:internalName="Language">
      <xsd:simpleType>
        <xsd:union memberTypes="dms:Text">
          <xsd:simpleType>
            <xsd:restriction base="dms:Choice">
              <xsd:enumeration value="Arabic"/>
              <xsd:enumeration value="Bulgarian"/>
              <xsd:enumeration value="Chinese"/>
              <xsd:enumeration value="Croatian"/>
              <xsd:enumeration value="Czech"/>
              <xsd:enumeration value="Danish"/>
              <xsd:enumeration value="Dutch"/>
              <xsd:enumeration value="English"/>
              <xsd:enumeration value="Estonian"/>
              <xsd:enumeration value="Finnish"/>
              <xsd:enumeration value="French"/>
              <xsd:enumeration value="German"/>
              <xsd:enumeration value="Greek"/>
              <xsd:enumeration value="Hebrew"/>
              <xsd:enumeration value="Hindi"/>
              <xsd:enumeration value="Hungarian"/>
              <xsd:enumeration value="Indonesian"/>
              <xsd:enumeration value="Italian"/>
              <xsd:enumeration value="Japanese"/>
              <xsd:enumeration value="Korean"/>
              <xsd:enumeration value="Latvian"/>
              <xsd:enumeration value="Lithuanian"/>
              <xsd:enumeration value="Malay"/>
              <xsd:enumeration value="Norwegian"/>
              <xsd:enumeration value="Polish"/>
              <xsd:enumeration value="Portuguese"/>
              <xsd:enumeration value="Romanian"/>
              <xsd:enumeration value="Russian"/>
              <xsd:enumeration value="Serbian"/>
              <xsd:enumeration value="Slovak"/>
              <xsd:enumeration value="Slovenian"/>
              <xsd:enumeration value="Spanish"/>
              <xsd:enumeration value="Swedish"/>
              <xsd:enumeration value="Thai"/>
              <xsd:enumeration value="Turkish"/>
              <xsd:enumeration value="Ukrainian"/>
              <xsd:enumeration value="Urdu"/>
              <xsd:enumeration value="Vietnamese"/>
            </xsd:restriction>
          </xsd:simpleType>
        </xsd:union>
      </xsd:simpleType>
    </xsd:element>
    <xsd:element name="StartDate" ma:index="16" nillable="true" ma:displayName="Start Date" ma:default="[today]" ma:format="DateOnly" ma:internalName="StartDate">
      <xsd:simpleType>
        <xsd:restriction base="dms:DateTime"/>
      </xsd:simpleType>
    </xsd:element>
    <xsd:element name="Audience" ma:index="17" nillable="true" ma:displayName="Target Audiences" ma:description="" ma:internalName="Audienc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8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9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EndDate" ma:index="11" nillable="true" ma:displayName="End Date" ma:default="[today]" ma:format="DateTime" ma:internalName="_EndDate">
      <xsd:simpleType>
        <xsd:restriction base="dms:DateTime"/>
      </xsd:simpleType>
    </xsd:element>
    <xsd:element name="Location" ma:index="14" nillable="true" ma:displayName="Location" ma:internalName="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cde3b-602c-433a-a387-9a30da87e10c" elementFormDefault="qualified">
    <xsd:import namespace="http://schemas.microsoft.com/office/2006/documentManagement/types"/>
    <xsd:import namespace="http://schemas.microsoft.com/office/infopath/2007/PartnerControls"/>
    <xsd:element name="EventType1" ma:index="10" nillable="true" ma:displayName="EventType" ma:description="Conference, Exec Ed, Staff training, workshop, other" ma:internalName="EventType1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Staff Training"/>
                        <xsd:enumeration value="Exec Ed"/>
                        <xsd:enumeration value="Exec Ed Advanced"/>
                        <xsd:enumeration value="M&amp;E Management"/>
                        <xsd:enumeration value="Custom Workshop"/>
                        <xsd:enumeration value="External Presentation"/>
                        <xsd:enumeration value="Conferenc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ecturer" ma:index="13" nillable="true" ma:displayName="Lecturer" ma:description="If this is an external event, who made the presentation?" ma:list="UserInfo" ma:SharePointGroup="0" ma:internalName="Lectur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rgOffice" ma:index="15" nillable="true" ma:displayName="OrgOffice" ma:description="Who organized the event? J-PAL, IPA or other organization?" ma:internalName="OrgOffic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EGA"/>
                        <xsd:enumeration value="CERP"/>
                        <xsd:enumeration value="CMF"/>
                        <xsd:enumeration value="IPA"/>
                        <xsd:enumeration value="J-PAL Global"/>
                        <xsd:enumeration value="J-PAL South Asia"/>
                        <xsd:enumeration value="J-PAL Europe"/>
                        <xsd:enumeration value="J-PAL Latin America"/>
                        <xsd:enumeration value="J-PAL Africa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Topic" ma:index="18" nillable="true" ma:displayName="Sector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andomized Evaluations"/>
                    <xsd:enumeration value="Health"/>
                    <xsd:enumeration value="Microfinance"/>
                    <xsd:enumeration value="Savings"/>
                    <xsd:enumeration value="Agriculture"/>
                    <xsd:enumeration value="SME"/>
                    <xsd:enumeration value="Environment"/>
                    <xsd:enumeration value="Education"/>
                    <xsd:enumeration value="Post-conflict"/>
                    <xsd:enumeration value="Governance"/>
                  </xsd:restriction>
                </xsd:simpleType>
              </xsd:element>
            </xsd:sequence>
          </xsd:extension>
        </xsd:complexContent>
      </xsd:complexType>
    </xsd:element>
    <xsd:element name="Venue" ma:index="19" nillable="true" ma:displayName="Venue" ma:internalName="Venue">
      <xsd:simpleType>
        <xsd:restriction base="dms:Text">
          <xsd:maxLength value="255"/>
        </xsd:restriction>
      </xsd:simpleType>
    </xsd:element>
    <xsd:element name="Year" ma:index="20" nillable="true" ma:displayName="Year" ma:indexed="true" ma:internalName="Year">
      <xsd:simpleType>
        <xsd:restriction base="dms:Text">
          <xsd:maxLength value="255"/>
        </xsd:restriction>
      </xsd:simpleType>
    </xsd:element>
    <xsd:element name="FileType1" ma:index="21" nillable="true" ma:displayName="FileType" ma:description="Presentation, Case study, Exercise" ma:format="Dropdown" ma:indexed="true" ma:internalName="FileType1">
      <xsd:simpleType>
        <xsd:union memberTypes="dms:Text">
          <xsd:simpleType>
            <xsd:restriction base="dms:Choice">
              <xsd:enumeration value="Agenda"/>
              <xsd:enumeration value="Attendance List"/>
              <xsd:enumeration value="Brochure"/>
              <xsd:enumeration value="Budget"/>
              <xsd:enumeration value="Case Study"/>
              <xsd:enumeration value="Certificate"/>
              <xsd:enumeration value="Concept Note"/>
              <xsd:enumeration value="Email Exchange"/>
              <xsd:enumeration value="Exercise"/>
              <xsd:enumeration value="Faculty List"/>
              <xsd:enumeration value="Group Photo"/>
              <xsd:enumeration value="Invitation"/>
              <xsd:enumeration value="Logistics"/>
              <xsd:enumeration value="Paraphernalia"/>
              <xsd:enumeration value="PR"/>
              <xsd:enumeration value="Presentation"/>
              <xsd:enumeration value="Post-event review"/>
              <xsd:enumeration value="Resource"/>
              <xsd:enumeration value="Software"/>
              <xsd:enumeration value="Teaching Notes"/>
            </xsd:restriction>
          </xsd:simpleType>
        </xsd:union>
      </xsd:simpleType>
    </xsd:element>
    <xsd:element name="Initiative" ma:index="22" nillable="true" ma:displayName="Initiative" ma:internalName="Initiativ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TAI"/>
                        <xsd:enumeration value="Clean Water"/>
                        <xsd:enumeration value="CLEAR"/>
                        <xsd:enumeration value="DTW"/>
                        <xsd:enumeration value="GI"/>
                        <xsd:enumeration value="PII"/>
                        <xsd:enumeration value="SME"/>
                        <xsd:enumeration value="WASH"/>
                        <xsd:enumeration value="MPII"/>
                        <xsd:enumeration value="USFI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EvtCountry" ma:index="23" nillable="true" ma:displayName="EvtCountry" ma:format="Dropdown" ma:internalName="EvtCountry">
      <xsd:simpleType>
        <xsd:restriction base="dms:Choice">
          <xsd:enumeration value="Afghanistan"/>
          <xsd:enumeration value="Aland Islands"/>
          <xsd:enumeration value="Albania"/>
          <xsd:enumeration value="Algeria"/>
          <xsd:enumeration value="American Samoa"/>
          <xsd:enumeration value="Andorra"/>
          <xsd:enumeration value="Angola"/>
          <xsd:enumeration value="Anguilla"/>
          <xsd:enumeration value="Antarctica"/>
          <xsd:enumeration value="Antigua And Barbuda"/>
          <xsd:enumeration value="Argentina"/>
          <xsd:enumeration value="Armenia"/>
          <xsd:enumeration value="Aruba"/>
          <xsd:enumeration value="Australia"/>
          <xsd:enumeration value="Austria"/>
          <xsd:enumeration value="Azerbaijan"/>
          <xsd:enumeration value="Bahamas"/>
          <xsd:enumeration value="Bahrain"/>
          <xsd:enumeration value="Bangladesh"/>
          <xsd:enumeration value="Barbados"/>
          <xsd:enumeration value="Belarus"/>
          <xsd:enumeration value="Belgium"/>
          <xsd:enumeration value="Belize"/>
          <xsd:enumeration value="Benin"/>
          <xsd:enumeration value="Bermuda"/>
          <xsd:enumeration value="Bhutan"/>
          <xsd:enumeration value="Bolivia"/>
          <xsd:enumeration value="Bosnia And Herzegovina"/>
          <xsd:enumeration value="Botswana"/>
          <xsd:enumeration value="Bouvet Island"/>
          <xsd:enumeration value="Brazil"/>
          <xsd:enumeration value="British Indian Ocean Territory"/>
          <xsd:enumeration value="Brunei Darussalam"/>
          <xsd:enumeration value="Bulgaria"/>
          <xsd:enumeration value="Burkina Faso"/>
          <xsd:enumeration value="Burundi"/>
          <xsd:enumeration value="Cambodia"/>
          <xsd:enumeration value="Cameroon"/>
          <xsd:enumeration value="Canada"/>
          <xsd:enumeration value="Cape Verde"/>
          <xsd:enumeration value="Cayman Islands"/>
          <xsd:enumeration value="Central African Republic"/>
          <xsd:enumeration value="Chad"/>
          <xsd:enumeration value="Chile"/>
          <xsd:enumeration value="China"/>
          <xsd:enumeration value="Christmas Island"/>
          <xsd:enumeration value="Cocos (Keeling) Islands"/>
          <xsd:enumeration value="Colombia"/>
          <xsd:enumeration value="Comoros"/>
          <xsd:enumeration value="Congo"/>
          <xsd:enumeration value="Congo, The Democratic Republic Of The"/>
          <xsd:enumeration value="Cook Islands"/>
          <xsd:enumeration value="Costa Rica"/>
          <xsd:enumeration value="Cote D'Ivoire"/>
          <xsd:enumeration value="Croatia"/>
          <xsd:enumeration value="Cuba"/>
          <xsd:enumeration value="Cyprus"/>
          <xsd:enumeration value="Czech Republic"/>
          <xsd:enumeration value="Denmark"/>
          <xsd:enumeration value="Djibouti"/>
          <xsd:enumeration value="Dominica"/>
          <xsd:enumeration value="Dominican Republic"/>
          <xsd:enumeration value="Ecuador"/>
          <xsd:enumeration value="Egypt"/>
          <xsd:enumeration value="El Salvador"/>
          <xsd:enumeration value="Equatorial Guinea"/>
          <xsd:enumeration value="Eritrea"/>
          <xsd:enumeration value="Estonia"/>
          <xsd:enumeration value="Ethiopia"/>
          <xsd:enumeration value="Falkland Islands (Malvinas)"/>
          <xsd:enumeration value="Faroe Islands"/>
          <xsd:enumeration value="Fiji"/>
          <xsd:enumeration value="Finland"/>
          <xsd:enumeration value="France"/>
          <xsd:enumeration value="French Guiana"/>
          <xsd:enumeration value="French Polynesia"/>
          <xsd:enumeration value="French Southern Territories"/>
          <xsd:enumeration value="Gabon"/>
          <xsd:enumeration value="Gambia"/>
          <xsd:enumeration value="Georgia"/>
          <xsd:enumeration value="Germany"/>
          <xsd:enumeration value="Ghana"/>
          <xsd:enumeration value="Gibraltar"/>
          <xsd:enumeration value="Greece"/>
          <xsd:enumeration value="Greenland"/>
          <xsd:enumeration value="Grenada"/>
          <xsd:enumeration value="Guadeloupe"/>
          <xsd:enumeration value="Guam"/>
          <xsd:enumeration value="Guatemala"/>
          <xsd:enumeration value="Guernsey"/>
          <xsd:enumeration value="Guinea"/>
          <xsd:enumeration value="Guinea-Bissau"/>
          <xsd:enumeration value="Guyana"/>
          <xsd:enumeration value="Haiti"/>
          <xsd:enumeration value="Heard Island And Mcdonald Islands"/>
          <xsd:enumeration value="Holy See (Vatican City State)"/>
          <xsd:enumeration value="Honduras"/>
          <xsd:enumeration value="Hong Kong"/>
          <xsd:enumeration value="Hungary"/>
          <xsd:enumeration value="Iceland"/>
          <xsd:enumeration value="India"/>
          <xsd:enumeration value="Indonesia"/>
          <xsd:enumeration value="Iran, Islamic Republic Of"/>
          <xsd:enumeration value="Iraq"/>
          <xsd:enumeration value="Ireland"/>
          <xsd:enumeration value="Isle Of Man"/>
          <xsd:enumeration value="Israel"/>
          <xsd:enumeration value="Italy"/>
          <xsd:enumeration value="Jamaica"/>
          <xsd:enumeration value="Japan"/>
          <xsd:enumeration value="Jersey"/>
          <xsd:enumeration value="Jordan"/>
          <xsd:enumeration value="Kazakhstan"/>
          <xsd:enumeration value="Kenya"/>
          <xsd:enumeration value="Kiribati"/>
          <xsd:enumeration value="Korea, Democratic People'S Republic Of"/>
          <xsd:enumeration value="Korea, Republic Of"/>
          <xsd:enumeration value="Kuwait"/>
          <xsd:enumeration value="Kyrgyzstan"/>
          <xsd:enumeration value="Lao People'S Democratic Republic"/>
          <xsd:enumeration value="Latvia"/>
          <xsd:enumeration value="Lebanon"/>
          <xsd:enumeration value="Lesotho"/>
          <xsd:enumeration value="Liberia"/>
          <xsd:enumeration value="Libyan Arab Jamahiriya"/>
          <xsd:enumeration value="Liechtenstein"/>
          <xsd:enumeration value="Lithuania"/>
          <xsd:enumeration value="Luxembourg"/>
          <xsd:enumeration value="Macao"/>
          <xsd:enumeration value="Macedonia, The Former Yugoslav Republic Of"/>
          <xsd:enumeration value="Madagascar"/>
          <xsd:enumeration value="Malawi"/>
          <xsd:enumeration value="Malaysia"/>
          <xsd:enumeration value="Maldives"/>
          <xsd:enumeration value="Mali"/>
          <xsd:enumeration value="Malta"/>
          <xsd:enumeration value="Marshall Islands"/>
          <xsd:enumeration value="Martinique"/>
          <xsd:enumeration value="Mauritania"/>
          <xsd:enumeration value="Mauritius"/>
          <xsd:enumeration value="Mayotte"/>
          <xsd:enumeration value="Mexico"/>
          <xsd:enumeration value="Micronesia, Federated States Of"/>
          <xsd:enumeration value="Moldova, Republic Of"/>
          <xsd:enumeration value="Monaco"/>
          <xsd:enumeration value="Mongolia"/>
          <xsd:enumeration value="Montserrat"/>
          <xsd:enumeration value="Morocco"/>
          <xsd:enumeration value="Mozambique"/>
          <xsd:enumeration value="Myanmar"/>
          <xsd:enumeration value="Namibia"/>
          <xsd:enumeration value="Nauru"/>
          <xsd:enumeration value="Nepal"/>
          <xsd:enumeration value="Netherlands"/>
          <xsd:enumeration value="Netherlands Antilles"/>
          <xsd:enumeration value="New Caledonia"/>
          <xsd:enumeration value="New Zealand"/>
          <xsd:enumeration value="Nicaragua"/>
          <xsd:enumeration value="Niger"/>
          <xsd:enumeration value="Nigeria"/>
          <xsd:enumeration value="Niue"/>
          <xsd:enumeration value="Norfolk Island"/>
          <xsd:enumeration value="Northern Mariana Islands"/>
          <xsd:enumeration value="Norway"/>
          <xsd:enumeration value="Oman"/>
          <xsd:enumeration value="Pakistan"/>
          <xsd:enumeration value="Palau"/>
          <xsd:enumeration value="Palestinian Territory, Occupied"/>
          <xsd:enumeration value="Panama"/>
          <xsd:enumeration value="Papua New Guinea"/>
          <xsd:enumeration value="Paraguay"/>
          <xsd:enumeration value="Peru"/>
          <xsd:enumeration value="Philippines"/>
          <xsd:enumeration value="Pitcairn"/>
          <xsd:enumeration value="Poland"/>
          <xsd:enumeration value="Portugal"/>
          <xsd:enumeration value="Puerto Rico"/>
          <xsd:enumeration value="Qatar"/>
          <xsd:enumeration value="Reunion"/>
          <xsd:enumeration value="Romania"/>
          <xsd:enumeration value="Russian Federation"/>
          <xsd:enumeration value="Rwanda"/>
          <xsd:enumeration value="Saint Helena"/>
          <xsd:enumeration value="Saint Kitts And Nevis"/>
          <xsd:enumeration value="Saint Lucia"/>
          <xsd:enumeration value="Saint Pierre And Miquelon"/>
          <xsd:enumeration value="Saint Vincent And The Grenadines"/>
          <xsd:enumeration value="Samoa"/>
          <xsd:enumeration value="San Marino"/>
          <xsd:enumeration value="Sao Tome And Principe"/>
          <xsd:enumeration value="Saudi Arabia"/>
          <xsd:enumeration value="Senegal"/>
          <xsd:enumeration value="Serbia And Montenegro"/>
          <xsd:enumeration value="Seychelles"/>
          <xsd:enumeration value="Sierra Leone"/>
          <xsd:enumeration value="Singapore"/>
          <xsd:enumeration value="Slovakia"/>
          <xsd:enumeration value="Slovenia"/>
          <xsd:enumeration value="Solomon Islands"/>
          <xsd:enumeration value="Somalia"/>
          <xsd:enumeration value="South Africa"/>
          <xsd:enumeration value="South Georgia And The South Sandwich Islands"/>
          <xsd:enumeration value="Spain"/>
          <xsd:enumeration value="Sri Lanka"/>
          <xsd:enumeration value="Sudan"/>
          <xsd:enumeration value="Suriname"/>
          <xsd:enumeration value="Svalbard And Jan Mayen"/>
          <xsd:enumeration value="Swaziland"/>
          <xsd:enumeration value="Sweden"/>
          <xsd:enumeration value="Switzerland"/>
          <xsd:enumeration value="Syrian Arab Republic"/>
          <xsd:enumeration value="Taiwan, Province Of China"/>
          <xsd:enumeration value="Tajikistan"/>
          <xsd:enumeration value="Tanzania, United Republic Of"/>
          <xsd:enumeration value="Thailand"/>
          <xsd:enumeration value="Timor-Leste"/>
          <xsd:enumeration value="Togo"/>
          <xsd:enumeration value="Tokelau"/>
          <xsd:enumeration value="Tonga"/>
          <xsd:enumeration value="Trinidad And Tobago"/>
          <xsd:enumeration value="Tunisia"/>
          <xsd:enumeration value="Turkey"/>
          <xsd:enumeration value="Turkmenistan"/>
          <xsd:enumeration value="Turks And Caicos Islands"/>
          <xsd:enumeration value="Tuvalu"/>
          <xsd:enumeration value="Uganda"/>
          <xsd:enumeration value="Ukraine"/>
          <xsd:enumeration value="United Arab Emirates"/>
          <xsd:enumeration value="United Kingdom"/>
          <xsd:enumeration value="United States"/>
          <xsd:enumeration value="United States Minor Outlying Islands"/>
          <xsd:enumeration value="Uruguay"/>
          <xsd:enumeration value="Uzbekistan"/>
          <xsd:enumeration value="Vanuatu"/>
          <xsd:enumeration value="Venezuela"/>
          <xsd:enumeration value="Viet Nam"/>
          <xsd:enumeration value="Virgin Islands, British"/>
          <xsd:enumeration value="Virgin Islands, U.S."/>
          <xsd:enumeration value="Wallis And Futuna"/>
          <xsd:enumeration value="Western Sahara"/>
          <xsd:enumeration value="Yemen"/>
          <xsd:enumeration value="Zambia"/>
          <xsd:enumeration value="Zimbabwe"/>
        </xsd:restriction>
      </xsd:simpleType>
    </xsd:element>
    <xsd:element name="Topic1" ma:index="24" nillable="true" ma:displayName="Topic" ma:internalName="Topic1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FF1647-4599-4342-850D-34FCB2865F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9194BE-C0B9-490C-9E9A-9611E5E61664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b81cde3b-602c-433a-a387-9a30da87e10c"/>
    <ds:schemaRef ds:uri="http://schemas.openxmlformats.org/package/2006/metadata/core-properties"/>
    <ds:schemaRef ds:uri="http://schemas.microsoft.com/sharepoint/v3/field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DCBCFF6-ACE1-4B48-827D-72403272A1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b81cde3b-602c-433a-a387-9a30da87e1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 Investment Committee v.3.thmx</Template>
  <TotalTime>16564</TotalTime>
  <Words>351</Words>
  <Application>Microsoft Macintosh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ON Investment Committee v.3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</dc:creator>
  <cp:lastModifiedBy>Alison</cp:lastModifiedBy>
  <cp:revision>455</cp:revision>
  <cp:lastPrinted>2012-11-29T19:30:30Z</cp:lastPrinted>
  <dcterms:created xsi:type="dcterms:W3CDTF">2012-09-25T12:34:55Z</dcterms:created>
  <dcterms:modified xsi:type="dcterms:W3CDTF">2013-11-05T18:31:09Z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0x0101005BA87EF14FBA9F41BD55668A7E6B1C580059C92B472F5A0A43A8AD440D103430E8</vt:lpwstr>
  </property>
</Properties>
</file>