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69"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D035"/>
    <a:srgbClr val="85D52B"/>
    <a:srgbClr val="445878"/>
    <a:srgbClr val="141313"/>
    <a:srgbClr val="787978"/>
    <a:srgbClr val="2F9E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6" d="100"/>
          <a:sy n="96" d="100"/>
        </p:scale>
        <p:origin x="-2528" y="-6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86138"/>
            <a:ext cx="7848600" cy="1587"/>
          </a:xfrm>
          <a:prstGeom prst="line">
            <a:avLst/>
          </a:prstGeom>
          <a:ln w="38100" cmpd="sng">
            <a:solidFill>
              <a:srgbClr val="445878"/>
            </a:solidFill>
            <a:prstDash val="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rgbClr val="7879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7B8472F1-BB71-444A-B15A-96485E43985E}" type="datetime2">
              <a:rPr lang="en-US"/>
              <a:pPr>
                <a:defRPr/>
              </a:pPr>
              <a:t>Monday, April 14, 14</a:t>
            </a:fld>
            <a:endParaRPr lang="en-US"/>
          </a:p>
        </p:txBody>
      </p:sp>
      <p:sp>
        <p:nvSpPr>
          <p:cNvPr id="7" name="Slide Number Placeholder 5"/>
          <p:cNvSpPr>
            <a:spLocks noGrp="1"/>
          </p:cNvSpPr>
          <p:nvPr>
            <p:ph type="sldNum" sz="quarter" idx="12"/>
          </p:nvPr>
        </p:nvSpPr>
        <p:spPr/>
        <p:txBody>
          <a:bodyPr/>
          <a:lstStyle>
            <a:lvl1pPr>
              <a:defRPr/>
            </a:lvl1pPr>
          </a:lstStyle>
          <a:p>
            <a:pPr>
              <a:defRPr/>
            </a:pPr>
            <a:fld id="{16929CCB-9690-FB48-A3F1-5B31AB08FD4E}" type="slidenum">
              <a:rPr lang="en-US"/>
              <a:pPr>
                <a:defRPr/>
              </a:pPr>
              <a:t>‹#›</a:t>
            </a:fld>
            <a:endParaRPr lang="en-US"/>
          </a:p>
        </p:txBody>
      </p:sp>
    </p:spTree>
    <p:extLst>
      <p:ext uri="{BB962C8B-B14F-4D97-AF65-F5344CB8AC3E}">
        <p14:creationId xmlns:p14="http://schemas.microsoft.com/office/powerpoint/2010/main" val="215168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787978"/>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66360"/>
          </a:xfrm>
        </p:spPr>
        <p:txBody>
          <a:bodyPr/>
          <a:lstStyle>
            <a:lvl1pPr>
              <a:buClr>
                <a:srgbClr val="FF0000"/>
              </a:buClr>
              <a:defRPr>
                <a:solidFill>
                  <a:srgbClr val="141313"/>
                </a:solidFill>
              </a:defRPr>
            </a:lvl1pPr>
            <a:lvl2pPr>
              <a:buClr>
                <a:srgbClr val="FF0000"/>
              </a:buClr>
              <a:defRPr>
                <a:solidFill>
                  <a:srgbClr val="141313"/>
                </a:solidFill>
              </a:defRPr>
            </a:lvl2pPr>
            <a:lvl3pPr>
              <a:buClr>
                <a:srgbClr val="FF0000"/>
              </a:buClr>
              <a:defRPr>
                <a:solidFill>
                  <a:srgbClr val="141313"/>
                </a:solidFill>
              </a:defRPr>
            </a:lvl3pPr>
            <a:lvl4pPr>
              <a:buClr>
                <a:srgbClr val="FF0000"/>
              </a:buClr>
              <a:defRPr>
                <a:solidFill>
                  <a:srgbClr val="141313"/>
                </a:solidFill>
              </a:defRPr>
            </a:lvl4pPr>
            <a:lvl5pPr>
              <a:buClr>
                <a:srgbClr val="FF0000"/>
              </a:buClr>
              <a:defRPr>
                <a:solidFill>
                  <a:srgbClr val="14131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1F7F195-694A-C745-A481-4A54DA93ECB3}" type="datetime2">
              <a:rPr lang="en-US"/>
              <a:pPr>
                <a:defRPr/>
              </a:pPr>
              <a:t>Monday, April 14, 14</a:t>
            </a:fld>
            <a:endParaRPr lang="en-US"/>
          </a:p>
        </p:txBody>
      </p:sp>
      <p:sp>
        <p:nvSpPr>
          <p:cNvPr id="7" name="Slide Number Placeholder 5"/>
          <p:cNvSpPr>
            <a:spLocks noGrp="1"/>
          </p:cNvSpPr>
          <p:nvPr>
            <p:ph type="sldNum" sz="quarter" idx="12"/>
          </p:nvPr>
        </p:nvSpPr>
        <p:spPr/>
        <p:txBody>
          <a:bodyPr/>
          <a:lstStyle>
            <a:lvl1pPr>
              <a:defRPr/>
            </a:lvl1pPr>
          </a:lstStyle>
          <a:p>
            <a:pPr>
              <a:defRPr/>
            </a:pPr>
            <a:fld id="{FB79B36D-2770-5E40-B136-62BA901FA169}" type="slidenum">
              <a:rPr lang="en-US"/>
              <a:pPr>
                <a:defRPr/>
              </a:pPr>
              <a:t>‹#›</a:t>
            </a:fld>
            <a:endParaRPr lang="en-US"/>
          </a:p>
        </p:txBody>
      </p:sp>
    </p:spTree>
    <p:extLst>
      <p:ext uri="{BB962C8B-B14F-4D97-AF65-F5344CB8AC3E}">
        <p14:creationId xmlns:p14="http://schemas.microsoft.com/office/powerpoint/2010/main" val="253831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Rectangle 11"/>
          <p:cNvSpPr/>
          <p:nvPr userDrawn="1"/>
        </p:nvSpPr>
        <p:spPr>
          <a:xfrm>
            <a:off x="0" y="-117390"/>
            <a:ext cx="9250430" cy="6445799"/>
          </a:xfrm>
          <a:prstGeom prst="rect">
            <a:avLst/>
          </a:prstGeom>
          <a:solidFill>
            <a:srgbClr val="787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10" name="Rectangle 9"/>
          <p:cNvSpPr/>
          <p:nvPr userDrawn="1"/>
        </p:nvSpPr>
        <p:spPr>
          <a:xfrm>
            <a:off x="-106729" y="6328409"/>
            <a:ext cx="9443671" cy="529591"/>
          </a:xfrm>
          <a:prstGeom prst="rect">
            <a:avLst/>
          </a:prstGeom>
          <a:solidFill>
            <a:srgbClr val="D4B7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Date Placeholder 1"/>
          <p:cNvSpPr>
            <a:spLocks noGrp="1"/>
          </p:cNvSpPr>
          <p:nvPr>
            <p:ph type="dt" sz="half" idx="10"/>
          </p:nvPr>
        </p:nvSpPr>
        <p:spPr>
          <a:xfrm>
            <a:off x="457200" y="6419746"/>
            <a:ext cx="2895600" cy="328613"/>
          </a:xfrm>
        </p:spPr>
        <p:txBody>
          <a:bodyPr/>
          <a:lstStyle>
            <a:lvl1pPr>
              <a:defRPr/>
            </a:lvl1pPr>
          </a:lstStyle>
          <a:p>
            <a:pPr>
              <a:defRPr/>
            </a:pPr>
            <a:fld id="{14FEE547-D67D-974A-BA43-FBC897C5B1A9}" type="datetime2">
              <a:rPr lang="en-US"/>
              <a:pPr>
                <a:defRPr/>
              </a:pPr>
              <a:t>Monday, April 14, 14</a:t>
            </a:fld>
            <a:endParaRPr lang="en-US" dirty="0"/>
          </a:p>
        </p:txBody>
      </p:sp>
      <p:sp>
        <p:nvSpPr>
          <p:cNvPr id="14" name="Slide Number Placeholder 3"/>
          <p:cNvSpPr>
            <a:spLocks noGrp="1"/>
          </p:cNvSpPr>
          <p:nvPr>
            <p:ph type="sldNum" sz="quarter" idx="12"/>
          </p:nvPr>
        </p:nvSpPr>
        <p:spPr>
          <a:xfrm>
            <a:off x="7620000" y="6419746"/>
            <a:ext cx="1066800" cy="328613"/>
          </a:xfrm>
        </p:spPr>
        <p:txBody>
          <a:bodyPr/>
          <a:lstStyle>
            <a:lvl1pPr>
              <a:defRPr/>
            </a:lvl1pPr>
          </a:lstStyle>
          <a:p>
            <a:pPr>
              <a:defRPr/>
            </a:pPr>
            <a:fld id="{0D644695-807A-7544-81A4-AB202D6D7BE8}" type="slidenum">
              <a:rPr lang="en-US"/>
              <a:pPr>
                <a:defRPr/>
              </a:pPr>
              <a:t>‹#›</a:t>
            </a:fld>
            <a:endParaRPr lang="en-US"/>
          </a:p>
        </p:txBody>
      </p:sp>
    </p:spTree>
    <p:extLst>
      <p:ext uri="{BB962C8B-B14F-4D97-AF65-F5344CB8AC3E}">
        <p14:creationId xmlns:p14="http://schemas.microsoft.com/office/powerpoint/2010/main" val="382513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sz="2200" b="0">
                <a:solidFill>
                  <a:srgbClr val="445878"/>
                </a:solidFill>
                <a:latin typeface="Franklin Gothic Medium"/>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694737"/>
          </a:xfrm>
        </p:spPr>
        <p:txBody>
          <a:bodyPr/>
          <a:lstStyle>
            <a:lvl1pPr>
              <a:buClr>
                <a:srgbClr val="787978"/>
              </a:buClr>
              <a:defRPr sz="2200">
                <a:solidFill>
                  <a:srgbClr val="141313"/>
                </a:solidFill>
              </a:defRPr>
            </a:lvl1pPr>
            <a:lvl2pPr>
              <a:buClr>
                <a:srgbClr val="787978"/>
              </a:buClr>
              <a:defRPr sz="2000">
                <a:solidFill>
                  <a:srgbClr val="141313"/>
                </a:solidFill>
              </a:defRPr>
            </a:lvl2pPr>
            <a:lvl3pPr>
              <a:buClr>
                <a:srgbClr val="787978"/>
              </a:buClr>
              <a:defRPr sz="1800">
                <a:solidFill>
                  <a:srgbClr val="141313"/>
                </a:solidFill>
              </a:defRPr>
            </a:lvl3pPr>
            <a:lvl4pPr>
              <a:buClr>
                <a:srgbClr val="787978"/>
              </a:buClr>
              <a:defRPr sz="1600">
                <a:solidFill>
                  <a:srgbClr val="141313"/>
                </a:solidFill>
              </a:defRPr>
            </a:lvl4pPr>
            <a:lvl5pPr>
              <a:buClr>
                <a:srgbClr val="787978"/>
              </a:buClr>
              <a:defRPr sz="1600">
                <a:solidFill>
                  <a:srgbClr val="141313"/>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2200" b="0" kern="1200" dirty="0" smtClean="0">
                <a:solidFill>
                  <a:srgbClr val="445878"/>
                </a:solidFill>
                <a:latin typeface="Franklin Gothic Medium"/>
                <a:ea typeface="+mn-ea"/>
                <a:cs typeface="Franklin Gothic 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694737"/>
          </a:xfrm>
        </p:spPr>
        <p:txBody>
          <a:bodyPr/>
          <a:lstStyle>
            <a:lvl1pPr>
              <a:buClr>
                <a:srgbClr val="787978"/>
              </a:buClr>
              <a:defRPr sz="2200">
                <a:solidFill>
                  <a:srgbClr val="141313"/>
                </a:solidFill>
              </a:defRPr>
            </a:lvl1pPr>
            <a:lvl2pPr>
              <a:buClr>
                <a:srgbClr val="787978"/>
              </a:buClr>
              <a:defRPr sz="2000">
                <a:solidFill>
                  <a:srgbClr val="141313"/>
                </a:solidFill>
              </a:defRPr>
            </a:lvl2pPr>
            <a:lvl3pPr>
              <a:buClr>
                <a:srgbClr val="787978"/>
              </a:buClr>
              <a:defRPr sz="1800">
                <a:solidFill>
                  <a:srgbClr val="141313"/>
                </a:solidFill>
              </a:defRPr>
            </a:lvl3pPr>
            <a:lvl4pPr>
              <a:buClr>
                <a:srgbClr val="787978"/>
              </a:buClr>
              <a:defRPr sz="1600">
                <a:solidFill>
                  <a:srgbClr val="141313"/>
                </a:solidFill>
              </a:defRPr>
            </a:lvl4pPr>
            <a:lvl5pPr>
              <a:buClr>
                <a:srgbClr val="787978"/>
              </a:buClr>
              <a:defRPr sz="1600">
                <a:solidFill>
                  <a:srgbClr val="141313"/>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7A402A32-7FA1-1C4C-83CE-A880ABB3DAAE}" type="datetime2">
              <a:rPr lang="en-US"/>
              <a:pPr>
                <a:defRPr/>
              </a:pPr>
              <a:t>Monday, April 14, 14</a:t>
            </a:fld>
            <a:endParaRPr lang="en-US"/>
          </a:p>
        </p:txBody>
      </p:sp>
      <p:sp>
        <p:nvSpPr>
          <p:cNvPr id="10" name="Slide Number Placeholder 8"/>
          <p:cNvSpPr>
            <a:spLocks noGrp="1"/>
          </p:cNvSpPr>
          <p:nvPr>
            <p:ph type="sldNum" sz="quarter" idx="12"/>
          </p:nvPr>
        </p:nvSpPr>
        <p:spPr/>
        <p:txBody>
          <a:bodyPr/>
          <a:lstStyle>
            <a:lvl1pPr>
              <a:defRPr/>
            </a:lvl1pPr>
          </a:lstStyle>
          <a:p>
            <a:pPr>
              <a:defRPr/>
            </a:pPr>
            <a:fld id="{E5F3070C-9ADB-FA4F-8432-49A6D1BD848A}" type="slidenum">
              <a:rPr lang="en-US"/>
              <a:pPr>
                <a:defRPr/>
              </a:pPr>
              <a:t>‹#›</a:t>
            </a:fld>
            <a:endParaRPr lang="en-US"/>
          </a:p>
        </p:txBody>
      </p:sp>
    </p:spTree>
    <p:extLst>
      <p:ext uri="{BB962C8B-B14F-4D97-AF65-F5344CB8AC3E}">
        <p14:creationId xmlns:p14="http://schemas.microsoft.com/office/powerpoint/2010/main" val="344515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69D4E348-6563-F645-83C4-1A95631E8DBF}" type="datetime2">
              <a:rPr lang="en-US"/>
              <a:pPr>
                <a:defRPr/>
              </a:pPr>
              <a:t>Monday, April 14, 14</a:t>
            </a:fld>
            <a:endParaRPr lang="en-US"/>
          </a:p>
        </p:txBody>
      </p:sp>
      <p:sp>
        <p:nvSpPr>
          <p:cNvPr id="6" name="Slide Number Placeholder 4"/>
          <p:cNvSpPr>
            <a:spLocks noGrp="1"/>
          </p:cNvSpPr>
          <p:nvPr>
            <p:ph type="sldNum" sz="quarter" idx="12"/>
          </p:nvPr>
        </p:nvSpPr>
        <p:spPr/>
        <p:txBody>
          <a:bodyPr/>
          <a:lstStyle>
            <a:lvl1pPr>
              <a:defRPr/>
            </a:lvl1pPr>
          </a:lstStyle>
          <a:p>
            <a:pPr>
              <a:defRPr/>
            </a:pPr>
            <a:fld id="{22B9ABC9-602B-3C49-9096-1FB6DE66554C}" type="slidenum">
              <a:rPr lang="en-US"/>
              <a:pPr>
                <a:defRPr/>
              </a:pPr>
              <a:t>‹#›</a:t>
            </a:fld>
            <a:endParaRPr lang="en-US"/>
          </a:p>
        </p:txBody>
      </p:sp>
    </p:spTree>
    <p:extLst>
      <p:ext uri="{BB962C8B-B14F-4D97-AF65-F5344CB8AC3E}">
        <p14:creationId xmlns:p14="http://schemas.microsoft.com/office/powerpoint/2010/main" val="391886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19746"/>
            <a:ext cx="2895600" cy="328613"/>
          </a:xfrm>
        </p:spPr>
        <p:txBody>
          <a:bodyPr/>
          <a:lstStyle>
            <a:lvl1pPr>
              <a:defRPr/>
            </a:lvl1pPr>
          </a:lstStyle>
          <a:p>
            <a:pPr>
              <a:defRPr/>
            </a:pPr>
            <a:fld id="{14FEE547-D67D-974A-BA43-FBC897C5B1A9}" type="datetime2">
              <a:rPr lang="en-US"/>
              <a:pPr>
                <a:defRPr/>
              </a:pPr>
              <a:t>Monday, April 14, 14</a:t>
            </a:fld>
            <a:endParaRPr lang="en-US" dirty="0"/>
          </a:p>
        </p:txBody>
      </p:sp>
      <p:sp>
        <p:nvSpPr>
          <p:cNvPr id="4" name="Slide Number Placeholder 3"/>
          <p:cNvSpPr>
            <a:spLocks noGrp="1"/>
          </p:cNvSpPr>
          <p:nvPr>
            <p:ph type="sldNum" sz="quarter" idx="12"/>
          </p:nvPr>
        </p:nvSpPr>
        <p:spPr>
          <a:xfrm>
            <a:off x="7620000" y="6419746"/>
            <a:ext cx="1066800" cy="328613"/>
          </a:xfrm>
        </p:spPr>
        <p:txBody>
          <a:bodyPr/>
          <a:lstStyle>
            <a:lvl1pPr>
              <a:defRPr/>
            </a:lvl1pPr>
          </a:lstStyle>
          <a:p>
            <a:pPr>
              <a:defRPr/>
            </a:pPr>
            <a:fld id="{0D644695-807A-7544-81A4-AB202D6D7BE8}" type="slidenum">
              <a:rPr lang="en-US"/>
              <a:pPr>
                <a:defRPr/>
              </a:pPr>
              <a:t>‹#›</a:t>
            </a:fld>
            <a:endParaRPr lang="en-US"/>
          </a:p>
        </p:txBody>
      </p:sp>
      <p:sp>
        <p:nvSpPr>
          <p:cNvPr id="6" name="Rectangle 5"/>
          <p:cNvSpPr/>
          <p:nvPr userDrawn="1"/>
        </p:nvSpPr>
        <p:spPr>
          <a:xfrm>
            <a:off x="0" y="-116981"/>
            <a:ext cx="9144000" cy="643394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811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25438" y="792164"/>
            <a:ext cx="2357437" cy="5109829"/>
          </a:xfrm>
          <a:prstGeom prst="rect">
            <a:avLst/>
          </a:prstGeom>
          <a:solidFill>
            <a:srgbClr val="787978"/>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792480"/>
            <a:ext cx="2142680" cy="1264920"/>
          </a:xfrm>
          <a:ln w="3175" cmpd="sng">
            <a:noFill/>
          </a:ln>
        </p:spPr>
        <p:txBody>
          <a:bodyPr anchor="b"/>
          <a:lstStyle>
            <a:lvl1pPr algn="l">
              <a:defRPr sz="2400" b="0">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06379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3595229"/>
          </a:xfrm>
          <a:ln w="3175" cmpd="sng">
            <a:noFill/>
          </a:ln>
        </p:spPr>
        <p:txBody>
          <a:bodyPr/>
          <a:lstStyle>
            <a:lvl1pPr marL="0" indent="0">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1998288B-9DD0-4046-A9ED-DE343CCD5BC2}" type="datetime2">
              <a:rPr lang="en-US"/>
              <a:pPr>
                <a:defRPr/>
              </a:pPr>
              <a:t>Monday, April 14, 14</a:t>
            </a:fld>
            <a:endParaRPr lang="en-US"/>
          </a:p>
        </p:txBody>
      </p:sp>
      <p:sp>
        <p:nvSpPr>
          <p:cNvPr id="8" name="Slide Number Placeholder 6"/>
          <p:cNvSpPr>
            <a:spLocks noGrp="1"/>
          </p:cNvSpPr>
          <p:nvPr>
            <p:ph type="sldNum" sz="quarter" idx="12"/>
          </p:nvPr>
        </p:nvSpPr>
        <p:spPr/>
        <p:txBody>
          <a:bodyPr/>
          <a:lstStyle>
            <a:lvl1pPr>
              <a:defRPr/>
            </a:lvl1pPr>
          </a:lstStyle>
          <a:p>
            <a:pPr>
              <a:defRPr/>
            </a:pPr>
            <a:fld id="{570063CB-D9B6-1F43-A106-EFC3B4CB180D}" type="slidenum">
              <a:rPr lang="en-US"/>
              <a:pPr>
                <a:defRPr/>
              </a:pPr>
              <a:t>‹#›</a:t>
            </a:fld>
            <a:endParaRPr lang="en-US"/>
          </a:p>
        </p:txBody>
      </p:sp>
    </p:spTree>
    <p:extLst>
      <p:ext uri="{BB962C8B-B14F-4D97-AF65-F5344CB8AC3E}">
        <p14:creationId xmlns:p14="http://schemas.microsoft.com/office/powerpoint/2010/main" val="1702454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457200" y="1600200"/>
            <a:ext cx="8229600" cy="4599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125"/>
          </a:xfrm>
          <a:prstGeom prst="rect">
            <a:avLst/>
          </a:prstGeom>
          <a:solidFill>
            <a:srgbClr val="D4B7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Franklin Gothic Book"/>
                <a:ea typeface="+mn-ea"/>
                <a:cs typeface="Franklin Gothic Book"/>
              </a:defRPr>
            </a:lvl1pPr>
          </a:lstStyle>
          <a:p>
            <a:pPr>
              <a:defRPr/>
            </a:pPr>
            <a:fld id="{32DF9FF2-F469-F64F-B974-F3B05D229CBA}" type="datetime2">
              <a:rPr lang="en-US"/>
              <a:pPr>
                <a:defRPr/>
              </a:pPr>
              <a:t>Monday, April 14, 14</a:t>
            </a:fld>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Franklin Gothic Book"/>
                <a:ea typeface="+mn-ea"/>
                <a:cs typeface="Franklin Gothic Book"/>
              </a:defRPr>
            </a:lvl1pPr>
          </a:lstStyle>
          <a:p>
            <a:pPr>
              <a:defRPr/>
            </a:pPr>
            <a:fld id="{06FE29BD-ED72-A942-8BD5-8D43C2769BFC}" type="slidenum">
              <a:rPr lang="en-US"/>
              <a:pPr>
                <a:defRPr/>
              </a:pPr>
              <a:t>‹#›</a:t>
            </a:fld>
            <a:endParaRPr lang="en-US" dirty="0"/>
          </a:p>
        </p:txBody>
      </p:sp>
      <p:sp>
        <p:nvSpPr>
          <p:cNvPr id="9" name="Rectangle 8"/>
          <p:cNvSpPr/>
          <p:nvPr userDrawn="1"/>
        </p:nvSpPr>
        <p:spPr>
          <a:xfrm>
            <a:off x="-28862" y="6334902"/>
            <a:ext cx="9250430" cy="550513"/>
          </a:xfrm>
          <a:prstGeom prst="rect">
            <a:avLst/>
          </a:prstGeom>
          <a:solidFill>
            <a:srgbClr val="7879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1" r:id="rId3"/>
    <p:sldLayoutId id="2147483982" r:id="rId4"/>
    <p:sldLayoutId id="2147483983" r:id="rId5"/>
    <p:sldLayoutId id="2147483984" r:id="rId6"/>
    <p:sldLayoutId id="2147483985" r:id="rId7"/>
  </p:sldLayoutIdLst>
  <p:hf sldNum="0" hdr="0" ftr="0" dt="0"/>
  <p:txStyles>
    <p:titleStyle>
      <a:lvl1pPr algn="l" rtl="0" eaLnBrk="1" fontAlgn="base" hangingPunct="1">
        <a:spcBef>
          <a:spcPct val="0"/>
        </a:spcBef>
        <a:spcAft>
          <a:spcPct val="0"/>
        </a:spcAft>
        <a:defRPr sz="3600" kern="1200" spc="-100">
          <a:solidFill>
            <a:srgbClr val="787978"/>
          </a:solidFill>
          <a:latin typeface="Franklin Gothic Medium"/>
          <a:ea typeface="ＭＳ Ｐゴシック" charset="0"/>
          <a:cs typeface="Franklin Gothic Medium"/>
        </a:defRPr>
      </a:lvl1pPr>
      <a:lvl2pPr algn="l" rtl="0" eaLnBrk="1" fontAlgn="base" hangingPunct="1">
        <a:spcBef>
          <a:spcPct val="0"/>
        </a:spcBef>
        <a:spcAft>
          <a:spcPct val="0"/>
        </a:spcAft>
        <a:defRPr sz="3600">
          <a:solidFill>
            <a:srgbClr val="787978"/>
          </a:solidFill>
          <a:latin typeface="Franklin Gothic Medium" charset="0"/>
          <a:ea typeface="ＭＳ Ｐゴシック" charset="0"/>
        </a:defRPr>
      </a:lvl2pPr>
      <a:lvl3pPr algn="l" rtl="0" eaLnBrk="1" fontAlgn="base" hangingPunct="1">
        <a:spcBef>
          <a:spcPct val="0"/>
        </a:spcBef>
        <a:spcAft>
          <a:spcPct val="0"/>
        </a:spcAft>
        <a:defRPr sz="3600">
          <a:solidFill>
            <a:srgbClr val="787978"/>
          </a:solidFill>
          <a:latin typeface="Franklin Gothic Medium" charset="0"/>
          <a:ea typeface="ＭＳ Ｐゴシック" charset="0"/>
        </a:defRPr>
      </a:lvl3pPr>
      <a:lvl4pPr algn="l" rtl="0" eaLnBrk="1" fontAlgn="base" hangingPunct="1">
        <a:spcBef>
          <a:spcPct val="0"/>
        </a:spcBef>
        <a:spcAft>
          <a:spcPct val="0"/>
        </a:spcAft>
        <a:defRPr sz="3600">
          <a:solidFill>
            <a:srgbClr val="787978"/>
          </a:solidFill>
          <a:latin typeface="Franklin Gothic Medium" charset="0"/>
          <a:ea typeface="ＭＳ Ｐゴシック" charset="0"/>
        </a:defRPr>
      </a:lvl4pPr>
      <a:lvl5pPr algn="l" rtl="0" eaLnBrk="1" fontAlgn="base" hangingPunct="1">
        <a:spcBef>
          <a:spcPct val="0"/>
        </a:spcBef>
        <a:spcAft>
          <a:spcPct val="0"/>
        </a:spcAft>
        <a:defRPr sz="3600">
          <a:solidFill>
            <a:srgbClr val="787978"/>
          </a:solidFill>
          <a:latin typeface="Franklin Gothic Medium" charset="0"/>
          <a:ea typeface="ＭＳ Ｐゴシック" charset="0"/>
        </a:defRPr>
      </a:lvl5pPr>
      <a:lvl6pPr marL="457200" algn="l" rtl="0" eaLnBrk="1" fontAlgn="base" hangingPunct="1">
        <a:spcBef>
          <a:spcPct val="0"/>
        </a:spcBef>
        <a:spcAft>
          <a:spcPct val="0"/>
        </a:spcAft>
        <a:defRPr sz="3600">
          <a:solidFill>
            <a:srgbClr val="787978"/>
          </a:solidFill>
          <a:latin typeface="Franklin Gothic Medium" charset="0"/>
          <a:ea typeface="ＭＳ Ｐゴシック" charset="0"/>
        </a:defRPr>
      </a:lvl6pPr>
      <a:lvl7pPr marL="914400" algn="l" rtl="0" eaLnBrk="1" fontAlgn="base" hangingPunct="1">
        <a:spcBef>
          <a:spcPct val="0"/>
        </a:spcBef>
        <a:spcAft>
          <a:spcPct val="0"/>
        </a:spcAft>
        <a:defRPr sz="3600">
          <a:solidFill>
            <a:srgbClr val="787978"/>
          </a:solidFill>
          <a:latin typeface="Franklin Gothic Medium" charset="0"/>
          <a:ea typeface="ＭＳ Ｐゴシック" charset="0"/>
        </a:defRPr>
      </a:lvl7pPr>
      <a:lvl8pPr marL="1371600" algn="l" rtl="0" eaLnBrk="1" fontAlgn="base" hangingPunct="1">
        <a:spcBef>
          <a:spcPct val="0"/>
        </a:spcBef>
        <a:spcAft>
          <a:spcPct val="0"/>
        </a:spcAft>
        <a:defRPr sz="3600">
          <a:solidFill>
            <a:srgbClr val="787978"/>
          </a:solidFill>
          <a:latin typeface="Franklin Gothic Medium" charset="0"/>
          <a:ea typeface="ＭＳ Ｐゴシック" charset="0"/>
        </a:defRPr>
      </a:lvl8pPr>
      <a:lvl9pPr marL="1828800" algn="l" rtl="0" eaLnBrk="1" fontAlgn="base" hangingPunct="1">
        <a:spcBef>
          <a:spcPct val="0"/>
        </a:spcBef>
        <a:spcAft>
          <a:spcPct val="0"/>
        </a:spcAft>
        <a:defRPr sz="3600">
          <a:solidFill>
            <a:srgbClr val="787978"/>
          </a:solidFill>
          <a:latin typeface="Franklin Gothic Medium" charset="0"/>
          <a:ea typeface="ＭＳ Ｐゴシック" charset="0"/>
        </a:defRPr>
      </a:lvl9pPr>
    </p:titleStyle>
    <p:bodyStyle>
      <a:lvl1pPr marL="182563" indent="-182563" algn="l" rtl="0" eaLnBrk="1" fontAlgn="base" hangingPunct="1">
        <a:spcBef>
          <a:spcPct val="20000"/>
        </a:spcBef>
        <a:spcAft>
          <a:spcPct val="0"/>
        </a:spcAft>
        <a:buClr>
          <a:srgbClr val="787978"/>
        </a:buClr>
        <a:buSzPct val="85000"/>
        <a:buFont typeface="Arial" charset="0"/>
        <a:buChar char="•"/>
        <a:defRPr sz="2400" kern="1200">
          <a:solidFill>
            <a:srgbClr val="141313"/>
          </a:solidFill>
          <a:latin typeface="Franklin Gothic Book"/>
          <a:ea typeface="ＭＳ Ｐゴシック" charset="0"/>
          <a:cs typeface="Franklin Gothic Book"/>
        </a:defRPr>
      </a:lvl1pPr>
      <a:lvl2pPr marL="457200" indent="-182563" algn="l" rtl="0" eaLnBrk="1" fontAlgn="base" hangingPunct="1">
        <a:spcBef>
          <a:spcPct val="20000"/>
        </a:spcBef>
        <a:spcAft>
          <a:spcPct val="0"/>
        </a:spcAft>
        <a:buClr>
          <a:srgbClr val="787978"/>
        </a:buClr>
        <a:buSzPct val="85000"/>
        <a:buFont typeface="Arial" charset="0"/>
        <a:buChar char="•"/>
        <a:defRPr sz="2000" kern="1200">
          <a:solidFill>
            <a:srgbClr val="141313"/>
          </a:solidFill>
          <a:latin typeface="Franklin Gothic Book"/>
          <a:ea typeface="ＭＳ Ｐゴシック" charset="0"/>
          <a:cs typeface="Franklin Gothic Book"/>
        </a:defRPr>
      </a:lvl2pPr>
      <a:lvl3pPr marL="730250" indent="-182563" algn="l" rtl="0" eaLnBrk="1" fontAlgn="base" hangingPunct="1">
        <a:spcBef>
          <a:spcPct val="20000"/>
        </a:spcBef>
        <a:spcAft>
          <a:spcPct val="0"/>
        </a:spcAft>
        <a:buClr>
          <a:srgbClr val="787978"/>
        </a:buClr>
        <a:buSzPct val="90000"/>
        <a:buFont typeface="Arial" charset="0"/>
        <a:buChar char="•"/>
        <a:defRPr kern="1200">
          <a:solidFill>
            <a:srgbClr val="141313"/>
          </a:solidFill>
          <a:latin typeface="Franklin Gothic Book"/>
          <a:ea typeface="ＭＳ Ｐゴシック" charset="0"/>
          <a:cs typeface="Franklin Gothic Book"/>
        </a:defRPr>
      </a:lvl3pPr>
      <a:lvl4pPr marL="1004888" indent="-182563" algn="l" rtl="0" eaLnBrk="1" fontAlgn="base" hangingPunct="1">
        <a:spcBef>
          <a:spcPct val="20000"/>
        </a:spcBef>
        <a:spcAft>
          <a:spcPct val="0"/>
        </a:spcAft>
        <a:buClr>
          <a:srgbClr val="787978"/>
        </a:buClr>
        <a:buFont typeface="Arial" charset="0"/>
        <a:buChar char="•"/>
        <a:defRPr sz="1600" kern="1200">
          <a:solidFill>
            <a:srgbClr val="141313"/>
          </a:solidFill>
          <a:latin typeface="Franklin Gothic Book"/>
          <a:ea typeface="ＭＳ Ｐゴシック" charset="0"/>
          <a:cs typeface="Franklin Gothic Book"/>
        </a:defRPr>
      </a:lvl4pPr>
      <a:lvl5pPr marL="1187450" indent="-136525" algn="l" rtl="0" eaLnBrk="1" fontAlgn="base" hangingPunct="1">
        <a:spcBef>
          <a:spcPct val="20000"/>
        </a:spcBef>
        <a:spcAft>
          <a:spcPct val="0"/>
        </a:spcAft>
        <a:buClr>
          <a:srgbClr val="787978"/>
        </a:buClr>
        <a:buSzPct val="100000"/>
        <a:buFont typeface="Arial" charset="0"/>
        <a:buChar char="•"/>
        <a:defRPr sz="1400" kern="1200">
          <a:solidFill>
            <a:srgbClr val="141313"/>
          </a:solidFill>
          <a:latin typeface="Franklin Gothic Book"/>
          <a:ea typeface="ＭＳ Ｐゴシック" charset="0"/>
          <a:cs typeface="Franklin Gothic Book"/>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emf"/><Relationship Id="rId3"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of randomized evaluations</a:t>
            </a:r>
            <a:endParaRPr lang="en-US" dirty="0"/>
          </a:p>
        </p:txBody>
      </p:sp>
      <p:sp>
        <p:nvSpPr>
          <p:cNvPr id="4" name="Subtitle 3"/>
          <p:cNvSpPr>
            <a:spLocks noGrp="1"/>
          </p:cNvSpPr>
          <p:nvPr>
            <p:ph type="subTitle" idx="1"/>
          </p:nvPr>
        </p:nvSpPr>
        <p:spPr/>
        <p:txBody>
          <a:bodyPr/>
          <a:lstStyle/>
          <a:p>
            <a:r>
              <a:rPr lang="en-US" dirty="0" smtClean="0"/>
              <a:t>Module 4.3</a:t>
            </a:r>
            <a:endParaRPr lang="en-US" dirty="0"/>
          </a:p>
        </p:txBody>
      </p:sp>
    </p:spTree>
    <p:extLst>
      <p:ext uri="{BB962C8B-B14F-4D97-AF65-F5344CB8AC3E}">
        <p14:creationId xmlns:p14="http://schemas.microsoft.com/office/powerpoint/2010/main" val="37443732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Consent in clustered RCTs</a:t>
            </a:r>
            <a:endParaRPr lang="en-US" dirty="0"/>
          </a:p>
        </p:txBody>
      </p:sp>
      <p:sp>
        <p:nvSpPr>
          <p:cNvPr id="3" name="Content Placeholder 2"/>
          <p:cNvSpPr>
            <a:spLocks noGrp="1"/>
          </p:cNvSpPr>
          <p:nvPr>
            <p:ph idx="1"/>
          </p:nvPr>
        </p:nvSpPr>
        <p:spPr>
          <a:xfrm>
            <a:off x="457200" y="1447800"/>
            <a:ext cx="8534400" cy="5410200"/>
          </a:xfrm>
        </p:spPr>
        <p:txBody>
          <a:bodyPr>
            <a:normAutofit fontScale="70000" lnSpcReduction="20000"/>
          </a:bodyPr>
          <a:lstStyle/>
          <a:p>
            <a:pPr>
              <a:buClr>
                <a:srgbClr val="787978"/>
              </a:buClr>
            </a:pPr>
            <a:endParaRPr lang="en-US" sz="800" dirty="0" smtClean="0"/>
          </a:p>
          <a:p>
            <a:pPr>
              <a:buClr>
                <a:srgbClr val="787978"/>
              </a:buClr>
            </a:pPr>
            <a:r>
              <a:rPr lang="en-US" sz="4500" dirty="0" smtClean="0"/>
              <a:t>Q: if a study is randomized at the community level, who do we need to get consent from? </a:t>
            </a:r>
            <a:r>
              <a:rPr lang="en-US" sz="4500" dirty="0"/>
              <a:t>A</a:t>
            </a:r>
            <a:r>
              <a:rPr lang="en-US" sz="4500" dirty="0" smtClean="0"/>
              <a:t>ll those in the study area? Those who are surveyed? Those who participate in the program?</a:t>
            </a:r>
          </a:p>
          <a:p>
            <a:pPr>
              <a:buClr>
                <a:srgbClr val="787978"/>
              </a:buClr>
            </a:pPr>
            <a:endParaRPr lang="en-US" sz="800" dirty="0" smtClean="0"/>
          </a:p>
          <a:p>
            <a:pPr>
              <a:buClr>
                <a:srgbClr val="787978"/>
              </a:buClr>
            </a:pPr>
            <a:r>
              <a:rPr lang="en-US" sz="4500" dirty="0" smtClean="0"/>
              <a:t>One approach is to get “community approval” from community leader or community meeting). Individual consent for data collection. </a:t>
            </a:r>
          </a:p>
          <a:p>
            <a:pPr>
              <a:buClr>
                <a:srgbClr val="787978"/>
              </a:buClr>
            </a:pPr>
            <a:endParaRPr lang="en-US" sz="800" dirty="0" smtClean="0"/>
          </a:p>
          <a:p>
            <a:pPr>
              <a:buClr>
                <a:srgbClr val="787978"/>
              </a:buClr>
            </a:pPr>
            <a:r>
              <a:rPr lang="en-US" sz="4500" dirty="0"/>
              <a:t>L</a:t>
            </a:r>
            <a:r>
              <a:rPr lang="en-US" sz="4500" dirty="0" smtClean="0"/>
              <a:t>ine between practice and research: if program would have gone ahead anyway, do we only need consent of those impacted by the evaluation?</a:t>
            </a:r>
          </a:p>
          <a:p>
            <a:endParaRPr lang="en-US" sz="800"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282123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Consent in clustered RCTs II</a:t>
            </a:r>
            <a:endParaRPr lang="en-US" dirty="0"/>
          </a:p>
        </p:txBody>
      </p:sp>
      <p:sp>
        <p:nvSpPr>
          <p:cNvPr id="3" name="Content Placeholder 2"/>
          <p:cNvSpPr>
            <a:spLocks noGrp="1"/>
          </p:cNvSpPr>
          <p:nvPr>
            <p:ph idx="1"/>
          </p:nvPr>
        </p:nvSpPr>
        <p:spPr>
          <a:xfrm>
            <a:off x="457200" y="1447800"/>
            <a:ext cx="8458200" cy="4419600"/>
          </a:xfrm>
        </p:spPr>
        <p:txBody>
          <a:bodyPr>
            <a:normAutofit fontScale="70000" lnSpcReduction="20000"/>
          </a:bodyPr>
          <a:lstStyle/>
          <a:p>
            <a:pPr>
              <a:buClr>
                <a:srgbClr val="787978"/>
              </a:buClr>
            </a:pPr>
            <a:endParaRPr lang="en-US" sz="800" dirty="0" smtClean="0"/>
          </a:p>
          <a:p>
            <a:pPr>
              <a:buClr>
                <a:srgbClr val="787978"/>
              </a:buClr>
            </a:pPr>
            <a:endParaRPr lang="en-US" sz="800" dirty="0" smtClean="0"/>
          </a:p>
          <a:p>
            <a:pPr>
              <a:buClr>
                <a:srgbClr val="787978"/>
              </a:buClr>
            </a:pPr>
            <a:r>
              <a:rPr lang="en-US" sz="4500" dirty="0" smtClean="0"/>
              <a:t>In practice most IRBs take into account:</a:t>
            </a:r>
          </a:p>
          <a:p>
            <a:pPr lvl="1">
              <a:buClr>
                <a:srgbClr val="787978"/>
              </a:buClr>
            </a:pPr>
            <a:r>
              <a:rPr lang="en-US" sz="4100" dirty="0" smtClean="0"/>
              <a:t>Cost of getting consent from those on whom not collecting data</a:t>
            </a:r>
          </a:p>
          <a:p>
            <a:pPr lvl="1">
              <a:buClr>
                <a:srgbClr val="787978"/>
              </a:buClr>
            </a:pPr>
            <a:r>
              <a:rPr lang="en-US" sz="4100" dirty="0" smtClean="0"/>
              <a:t>Whether program is voluntary (in which case participation could be seen as giving consent to program—though not to evaluation)</a:t>
            </a:r>
          </a:p>
          <a:p>
            <a:pPr lvl="1">
              <a:buClr>
                <a:srgbClr val="787978"/>
              </a:buClr>
            </a:pPr>
            <a:r>
              <a:rPr lang="en-US" sz="4100" dirty="0" smtClean="0"/>
              <a:t>How involved the research is in the program, or extent the evaluation changes to running of the program</a:t>
            </a:r>
          </a:p>
          <a:p>
            <a:pPr lvl="1">
              <a:buClr>
                <a:srgbClr val="787978"/>
              </a:buClr>
            </a:pPr>
            <a:r>
              <a:rPr lang="en-US" sz="4100" dirty="0" smtClean="0"/>
              <a:t>Risks of the program</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6674692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Justice provision: implications</a:t>
            </a:r>
            <a:endParaRPr lang="en-US" dirty="0"/>
          </a:p>
        </p:txBody>
      </p:sp>
      <p:sp>
        <p:nvSpPr>
          <p:cNvPr id="3" name="Content Placeholder 2"/>
          <p:cNvSpPr>
            <a:spLocks noGrp="1"/>
          </p:cNvSpPr>
          <p:nvPr>
            <p:ph idx="1"/>
          </p:nvPr>
        </p:nvSpPr>
        <p:spPr>
          <a:xfrm>
            <a:off x="457200" y="1600201"/>
            <a:ext cx="8229600" cy="4191000"/>
          </a:xfrm>
        </p:spPr>
        <p:txBody>
          <a:bodyPr>
            <a:normAutofit/>
          </a:bodyPr>
          <a:lstStyle/>
          <a:p>
            <a:endParaRPr lang="en-US" sz="800" dirty="0" smtClean="0"/>
          </a:p>
          <a:p>
            <a:pPr>
              <a:buClr>
                <a:srgbClr val="787978"/>
              </a:buClr>
            </a:pPr>
            <a:r>
              <a:rPr lang="en-US" dirty="0"/>
              <a:t>T</a:t>
            </a:r>
            <a:r>
              <a:rPr lang="en-US" dirty="0" smtClean="0"/>
              <a:t>est questions of relevance to those involved in the study</a:t>
            </a:r>
          </a:p>
          <a:p>
            <a:pPr>
              <a:buClr>
                <a:srgbClr val="787978"/>
              </a:buClr>
            </a:pPr>
            <a:endParaRPr lang="en-US" sz="800" dirty="0" smtClean="0"/>
          </a:p>
          <a:p>
            <a:pPr>
              <a:buClr>
                <a:srgbClr val="787978"/>
              </a:buClr>
            </a:pPr>
            <a:r>
              <a:rPr lang="en-US" dirty="0" smtClean="0"/>
              <a:t>Unethical to test a drug on prisoners and only sell drug to rich people</a:t>
            </a:r>
          </a:p>
          <a:p>
            <a:pPr>
              <a:buClr>
                <a:srgbClr val="787978"/>
              </a:buClr>
            </a:pPr>
            <a:endParaRPr lang="en-US" sz="800" dirty="0" smtClean="0"/>
          </a:p>
          <a:p>
            <a:pPr>
              <a:buClr>
                <a:srgbClr val="787978"/>
              </a:buClr>
            </a:pPr>
            <a:r>
              <a:rPr lang="en-US" dirty="0" smtClean="0"/>
              <a:t>Best if participants themselves gain from findings</a:t>
            </a:r>
          </a:p>
          <a:p>
            <a:pPr lvl="1">
              <a:buClr>
                <a:srgbClr val="787978"/>
              </a:buClr>
            </a:pPr>
            <a:r>
              <a:rPr lang="en-US" dirty="0" smtClean="0"/>
              <a:t>E.g. the program found to work, scaled up in study location</a:t>
            </a:r>
          </a:p>
          <a:p>
            <a:pPr lvl="1">
              <a:buClr>
                <a:srgbClr val="787978"/>
              </a:buClr>
            </a:pPr>
            <a:r>
              <a:rPr lang="en-US" dirty="0" smtClean="0"/>
              <a:t>Not always possible</a:t>
            </a:r>
          </a:p>
          <a:p>
            <a:pPr lvl="1">
              <a:buClr>
                <a:srgbClr val="787978"/>
              </a:buClr>
            </a:pPr>
            <a:endParaRPr lang="en-US" sz="900" dirty="0" smtClean="0"/>
          </a:p>
          <a:p>
            <a:pPr lvl="1">
              <a:buClr>
                <a:srgbClr val="787978"/>
              </a:buClr>
            </a:pPr>
            <a:endParaRPr lang="en-US" sz="900" dirty="0" smtClean="0"/>
          </a:p>
          <a:p>
            <a:pPr>
              <a:buClr>
                <a:srgbClr val="787978"/>
              </a:buClr>
            </a:pPr>
            <a:r>
              <a:rPr lang="en-US" dirty="0" smtClean="0"/>
              <a:t>Ethical to test program designed to help poor Ethiopian farmers on poor Ethiopian farmers</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194020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Benefice</a:t>
            </a:r>
            <a:r>
              <a:rPr lang="en-US" dirty="0"/>
              <a:t> </a:t>
            </a:r>
            <a:r>
              <a:rPr lang="en-US" dirty="0" smtClean="0"/>
              <a:t>principle: implications</a:t>
            </a:r>
            <a:endParaRPr lang="en-US" dirty="0"/>
          </a:p>
        </p:txBody>
      </p:sp>
      <p:sp>
        <p:nvSpPr>
          <p:cNvPr id="3" name="Content Placeholder 2"/>
          <p:cNvSpPr>
            <a:spLocks noGrp="1"/>
          </p:cNvSpPr>
          <p:nvPr>
            <p:ph idx="1"/>
          </p:nvPr>
        </p:nvSpPr>
        <p:spPr>
          <a:xfrm>
            <a:off x="457200" y="1600200"/>
            <a:ext cx="8458200" cy="4724400"/>
          </a:xfrm>
        </p:spPr>
        <p:txBody>
          <a:bodyPr>
            <a:normAutofit/>
          </a:bodyPr>
          <a:lstStyle/>
          <a:p>
            <a:pPr>
              <a:buClr>
                <a:srgbClr val="787978"/>
              </a:buClr>
            </a:pPr>
            <a:r>
              <a:rPr lang="en-US" dirty="0" smtClean="0"/>
              <a:t>Potential benefits must outweigh potential harm</a:t>
            </a:r>
          </a:p>
          <a:p>
            <a:pPr>
              <a:buClr>
                <a:srgbClr val="787978"/>
              </a:buClr>
            </a:pPr>
            <a:endParaRPr lang="en-US" sz="900" dirty="0" smtClean="0"/>
          </a:p>
          <a:p>
            <a:pPr>
              <a:buClr>
                <a:srgbClr val="787978"/>
              </a:buClr>
            </a:pPr>
            <a:r>
              <a:rPr lang="en-US" dirty="0" smtClean="0"/>
              <a:t>Researcher should seek to minimize risk</a:t>
            </a:r>
          </a:p>
          <a:p>
            <a:pPr>
              <a:buClr>
                <a:srgbClr val="787978"/>
              </a:buClr>
            </a:pPr>
            <a:endParaRPr lang="en-US" sz="900" dirty="0" smtClean="0"/>
          </a:p>
          <a:p>
            <a:pPr>
              <a:buClr>
                <a:srgbClr val="787978"/>
              </a:buClr>
            </a:pPr>
            <a:r>
              <a:rPr lang="en-US" dirty="0"/>
              <a:t>I</a:t>
            </a:r>
            <a:r>
              <a:rPr lang="en-US" dirty="0" smtClean="0"/>
              <a:t>s researcher responsible for risk of program or only risk of harm associated with the evaluation?</a:t>
            </a:r>
          </a:p>
          <a:p>
            <a:pPr>
              <a:buClr>
                <a:srgbClr val="787978"/>
              </a:buClr>
            </a:pPr>
            <a:endParaRPr lang="en-US" sz="900" dirty="0" smtClean="0"/>
          </a:p>
          <a:p>
            <a:pPr>
              <a:buClr>
                <a:srgbClr val="787978"/>
              </a:buClr>
            </a:pPr>
            <a:r>
              <a:rPr lang="en-US" dirty="0" smtClean="0"/>
              <a:t>Program may have risks but that does not make </a:t>
            </a:r>
            <a:r>
              <a:rPr lang="en-US" i="1" dirty="0" smtClean="0"/>
              <a:t>evaluating</a:t>
            </a:r>
            <a:r>
              <a:rPr lang="en-US" dirty="0" smtClean="0"/>
              <a:t> it unethical</a:t>
            </a:r>
          </a:p>
          <a:p>
            <a:endParaRPr lang="en-US" sz="1100" dirty="0" smtClean="0"/>
          </a:p>
          <a:p>
            <a:pPr lvl="1"/>
            <a:endParaRPr lang="en-US" dirty="0" smtClean="0"/>
          </a:p>
          <a:p>
            <a:pPr lvl="1"/>
            <a:endParaRPr lang="en-US" dirty="0" smtClean="0"/>
          </a:p>
          <a:p>
            <a:pPr lvl="1"/>
            <a:endParaRPr lang="en-US" sz="900" dirty="0" smtClean="0"/>
          </a:p>
          <a:p>
            <a:pPr lvl="1"/>
            <a:endParaRPr lang="en-US" dirty="0" smtClean="0"/>
          </a:p>
          <a:p>
            <a:pPr lvl="1"/>
            <a:endParaRPr lang="en-US" dirty="0"/>
          </a:p>
        </p:txBody>
      </p:sp>
    </p:spTree>
    <p:extLst>
      <p:ext uri="{BB962C8B-B14F-4D97-AF65-F5344CB8AC3E}">
        <p14:creationId xmlns:p14="http://schemas.microsoft.com/office/powerpoint/2010/main" val="39745247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Benefice</a:t>
            </a:r>
            <a:r>
              <a:rPr lang="en-US" dirty="0"/>
              <a:t> </a:t>
            </a:r>
            <a:r>
              <a:rPr lang="en-US" dirty="0" smtClean="0"/>
              <a:t>principle: implications II</a:t>
            </a:r>
            <a:endParaRPr lang="en-US" dirty="0"/>
          </a:p>
        </p:txBody>
      </p:sp>
      <p:sp>
        <p:nvSpPr>
          <p:cNvPr id="3" name="Content Placeholder 2"/>
          <p:cNvSpPr>
            <a:spLocks noGrp="1"/>
          </p:cNvSpPr>
          <p:nvPr>
            <p:ph idx="1"/>
          </p:nvPr>
        </p:nvSpPr>
        <p:spPr>
          <a:xfrm>
            <a:off x="457200" y="1600200"/>
            <a:ext cx="8382000" cy="4267200"/>
          </a:xfrm>
        </p:spPr>
        <p:txBody>
          <a:bodyPr>
            <a:normAutofit/>
          </a:bodyPr>
          <a:lstStyle/>
          <a:p>
            <a:pPr>
              <a:buClr>
                <a:srgbClr val="787978"/>
              </a:buClr>
            </a:pPr>
            <a:endParaRPr lang="en-US" sz="1100" dirty="0" smtClean="0"/>
          </a:p>
          <a:p>
            <a:pPr>
              <a:buClr>
                <a:srgbClr val="787978"/>
              </a:buClr>
            </a:pPr>
            <a:r>
              <a:rPr lang="en-US" dirty="0" smtClean="0"/>
              <a:t>Q: what are the risks and benefits of evaluating a risky program, or one the researcher believes may have risks?</a:t>
            </a:r>
          </a:p>
          <a:p>
            <a:pPr lvl="1">
              <a:buClr>
                <a:srgbClr val="787978"/>
              </a:buClr>
            </a:pPr>
            <a:r>
              <a:rPr lang="en-US" dirty="0" smtClean="0"/>
              <a:t>Are program participants informed of program risks? </a:t>
            </a:r>
          </a:p>
          <a:p>
            <a:pPr lvl="1">
              <a:buClr>
                <a:srgbClr val="787978"/>
              </a:buClr>
            </a:pPr>
            <a:r>
              <a:rPr lang="en-US" dirty="0" smtClean="0"/>
              <a:t>Is participation in the program voluntary (like taking out credit)? Or only voluntary at a group level (like chlorination of piped drinking water)?</a:t>
            </a:r>
          </a:p>
          <a:p>
            <a:pPr lvl="1">
              <a:buClr>
                <a:srgbClr val="787978"/>
              </a:buClr>
            </a:pPr>
            <a:r>
              <a:rPr lang="en-US" dirty="0" smtClean="0"/>
              <a:t>Would </a:t>
            </a:r>
            <a:r>
              <a:rPr lang="en-US" dirty="0"/>
              <a:t>the program have gone ahead </a:t>
            </a:r>
            <a:r>
              <a:rPr lang="en-US" dirty="0" smtClean="0"/>
              <a:t>anyway? </a:t>
            </a:r>
          </a:p>
          <a:p>
            <a:pPr lvl="1"/>
            <a:endParaRPr lang="en-US" dirty="0" smtClean="0"/>
          </a:p>
          <a:p>
            <a:pPr lvl="1"/>
            <a:endParaRPr lang="en-US" dirty="0" smtClean="0"/>
          </a:p>
          <a:p>
            <a:pPr lvl="1"/>
            <a:endParaRPr lang="en-US" sz="900" dirty="0" smtClean="0"/>
          </a:p>
          <a:p>
            <a:pPr lvl="1"/>
            <a:endParaRPr lang="en-US" dirty="0" smtClean="0"/>
          </a:p>
          <a:p>
            <a:pPr lvl="1"/>
            <a:endParaRPr lang="en-US" dirty="0"/>
          </a:p>
        </p:txBody>
      </p:sp>
    </p:spTree>
    <p:extLst>
      <p:ext uri="{BB962C8B-B14F-4D97-AF65-F5344CB8AC3E}">
        <p14:creationId xmlns:p14="http://schemas.microsoft.com/office/powerpoint/2010/main" val="35928750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of harm from evaluating</a:t>
            </a:r>
            <a:endParaRPr lang="en-US" dirty="0"/>
          </a:p>
        </p:txBody>
      </p:sp>
      <p:sp>
        <p:nvSpPr>
          <p:cNvPr id="3" name="Content Placeholder 2"/>
          <p:cNvSpPr>
            <a:spLocks noGrp="1"/>
          </p:cNvSpPr>
          <p:nvPr>
            <p:ph idx="1"/>
          </p:nvPr>
        </p:nvSpPr>
        <p:spPr>
          <a:xfrm>
            <a:off x="457200" y="1600200"/>
            <a:ext cx="8458200" cy="4572000"/>
          </a:xfrm>
        </p:spPr>
        <p:txBody>
          <a:bodyPr>
            <a:normAutofit lnSpcReduction="10000"/>
          </a:bodyPr>
          <a:lstStyle/>
          <a:p>
            <a:pPr lvl="1"/>
            <a:endParaRPr lang="en-US" sz="900" dirty="0" smtClean="0"/>
          </a:p>
          <a:p>
            <a:pPr>
              <a:buClr>
                <a:srgbClr val="787978"/>
              </a:buClr>
            </a:pPr>
            <a:r>
              <a:rPr lang="en-US" dirty="0" smtClean="0"/>
              <a:t>Do fewer people receive the program because of the evaluation? </a:t>
            </a:r>
          </a:p>
          <a:p>
            <a:pPr lvl="1">
              <a:buClr>
                <a:srgbClr val="787978"/>
              </a:buClr>
            </a:pPr>
            <a:r>
              <a:rPr lang="en-US" dirty="0" smtClean="0"/>
              <a:t>Ethical to reduce coverage if benefits of program unclear and evaluation can improve effectiveness of program </a:t>
            </a:r>
          </a:p>
          <a:p>
            <a:pPr lvl="1">
              <a:buClr>
                <a:srgbClr val="787978"/>
              </a:buClr>
            </a:pPr>
            <a:endParaRPr lang="en-US" sz="900" dirty="0" smtClean="0"/>
          </a:p>
          <a:p>
            <a:pPr>
              <a:buClr>
                <a:srgbClr val="787978"/>
              </a:buClr>
            </a:pPr>
            <a:r>
              <a:rPr lang="en-US" dirty="0" smtClean="0"/>
              <a:t>Do different people receive the program? </a:t>
            </a:r>
          </a:p>
          <a:p>
            <a:pPr lvl="1">
              <a:buClr>
                <a:srgbClr val="787978"/>
              </a:buClr>
            </a:pPr>
            <a:r>
              <a:rPr lang="en-US" dirty="0"/>
              <a:t>Is the program less well targeted than it would have been without the evaluation?</a:t>
            </a:r>
          </a:p>
          <a:p>
            <a:pPr lvl="1">
              <a:buClr>
                <a:srgbClr val="787978"/>
              </a:buClr>
            </a:pPr>
            <a:r>
              <a:rPr lang="en-US" dirty="0" smtClean="0"/>
              <a:t>Cost of less good targeting needs to be offset against gains from evaluation</a:t>
            </a:r>
          </a:p>
          <a:p>
            <a:pPr lvl="1">
              <a:buClr>
                <a:srgbClr val="787978"/>
              </a:buClr>
            </a:pPr>
            <a:r>
              <a:rPr lang="en-US" dirty="0" smtClean="0"/>
              <a:t>Will evaluation help improve knowledge of who to target? </a:t>
            </a:r>
          </a:p>
          <a:p>
            <a:pPr lvl="1">
              <a:buClr>
                <a:srgbClr val="787978"/>
              </a:buClr>
            </a:pPr>
            <a:endParaRPr lang="en-US" sz="900" dirty="0" smtClean="0"/>
          </a:p>
          <a:p>
            <a:pPr>
              <a:buClr>
                <a:srgbClr val="787978"/>
              </a:buClr>
            </a:pPr>
            <a:r>
              <a:rPr lang="en-US" dirty="0" smtClean="0"/>
              <a:t>Risk of confidential data becoming public (respect for persons)</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4801724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benefits?</a:t>
            </a:r>
            <a:endParaRPr lang="en-US" dirty="0"/>
          </a:p>
        </p:txBody>
      </p:sp>
      <p:sp>
        <p:nvSpPr>
          <p:cNvPr id="3" name="Content Placeholder 2"/>
          <p:cNvSpPr>
            <a:spLocks noGrp="1"/>
          </p:cNvSpPr>
          <p:nvPr>
            <p:ph idx="1"/>
          </p:nvPr>
        </p:nvSpPr>
        <p:spPr/>
        <p:txBody>
          <a:bodyPr>
            <a:normAutofit/>
          </a:bodyPr>
          <a:lstStyle/>
          <a:p>
            <a:pPr>
              <a:buClr>
                <a:srgbClr val="787978"/>
              </a:buClr>
            </a:pPr>
            <a:r>
              <a:rPr lang="en-US" dirty="0" smtClean="0"/>
              <a:t>If we answer an important question well, this can have big benefits to society and those studied</a:t>
            </a:r>
          </a:p>
          <a:p>
            <a:pPr lvl="1">
              <a:buClr>
                <a:srgbClr val="787978"/>
              </a:buClr>
            </a:pPr>
            <a:r>
              <a:rPr lang="en-US" dirty="0"/>
              <a:t>If we find harm, program can be shut down</a:t>
            </a:r>
          </a:p>
          <a:p>
            <a:pPr lvl="1">
              <a:buClr>
                <a:srgbClr val="787978"/>
              </a:buClr>
            </a:pPr>
            <a:r>
              <a:rPr lang="en-US" dirty="0"/>
              <a:t>If we find benefit, program can be </a:t>
            </a:r>
            <a:r>
              <a:rPr lang="en-US" dirty="0" smtClean="0"/>
              <a:t>extended</a:t>
            </a:r>
          </a:p>
          <a:p>
            <a:pPr lvl="1">
              <a:buClr>
                <a:srgbClr val="787978"/>
              </a:buClr>
            </a:pPr>
            <a:r>
              <a:rPr lang="en-US" dirty="0" smtClean="0"/>
              <a:t>Learn lessons potentially relevant to other situations</a:t>
            </a:r>
            <a:endParaRPr lang="en-US" dirty="0"/>
          </a:p>
          <a:p>
            <a:pPr lvl="1">
              <a:buClr>
                <a:srgbClr val="787978"/>
              </a:buClr>
            </a:pPr>
            <a:endParaRPr lang="en-US" sz="900" dirty="0" smtClean="0"/>
          </a:p>
          <a:p>
            <a:pPr>
              <a:buClr>
                <a:srgbClr val="787978"/>
              </a:buClr>
            </a:pPr>
            <a:r>
              <a:rPr lang="en-US" dirty="0" smtClean="0"/>
              <a:t>The ability of randomized evaluations to learn about causality is relevant for ethics </a:t>
            </a:r>
          </a:p>
          <a:p>
            <a:pPr lvl="1">
              <a:buClr>
                <a:srgbClr val="787978"/>
              </a:buClr>
            </a:pPr>
            <a:r>
              <a:rPr lang="en-US" dirty="0" smtClean="0"/>
              <a:t>The better we answer the question the higher the benefit, key component of ethics considerations</a:t>
            </a:r>
          </a:p>
        </p:txBody>
      </p:sp>
    </p:spTree>
    <p:extLst>
      <p:ext uri="{BB962C8B-B14F-4D97-AF65-F5344CB8AC3E}">
        <p14:creationId xmlns:p14="http://schemas.microsoft.com/office/powerpoint/2010/main" val="26710444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Ethics for different forms of randomization</a:t>
            </a: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1270" y="817299"/>
            <a:ext cx="3339024" cy="2504268"/>
          </a:xfrm>
          <a:prstGeom prst="rect">
            <a:avLst/>
          </a:prstGeom>
        </p:spPr>
      </p:pic>
    </p:spTree>
    <p:extLst>
      <p:ext uri="{BB962C8B-B14F-4D97-AF65-F5344CB8AC3E}">
        <p14:creationId xmlns:p14="http://schemas.microsoft.com/office/powerpoint/2010/main" val="8538508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treatment lottery</a:t>
            </a:r>
            <a:endParaRPr lang="en-US" dirty="0"/>
          </a:p>
        </p:txBody>
      </p:sp>
      <p:sp>
        <p:nvSpPr>
          <p:cNvPr id="3" name="Content Placeholder 2"/>
          <p:cNvSpPr>
            <a:spLocks noGrp="1"/>
          </p:cNvSpPr>
          <p:nvPr>
            <p:ph idx="1"/>
          </p:nvPr>
        </p:nvSpPr>
        <p:spPr>
          <a:xfrm>
            <a:off x="457200" y="1600200"/>
            <a:ext cx="8305800" cy="4343400"/>
          </a:xfrm>
        </p:spPr>
        <p:txBody>
          <a:bodyPr>
            <a:normAutofit/>
          </a:bodyPr>
          <a:lstStyle/>
          <a:p>
            <a:pPr>
              <a:buClr>
                <a:srgbClr val="787978"/>
              </a:buClr>
            </a:pPr>
            <a:r>
              <a:rPr lang="en-US" dirty="0"/>
              <a:t>I</a:t>
            </a:r>
            <a:r>
              <a:rPr lang="en-US" dirty="0" smtClean="0"/>
              <a:t>ndividuals, communities, schools etc. (units) are randomized to receive access (or not) to the program</a:t>
            </a:r>
          </a:p>
          <a:p>
            <a:pPr>
              <a:buClr>
                <a:srgbClr val="787978"/>
              </a:buClr>
            </a:pPr>
            <a:endParaRPr lang="en-US" sz="1000" dirty="0" smtClean="0"/>
          </a:p>
          <a:p>
            <a:pPr>
              <a:buClr>
                <a:srgbClr val="787978"/>
              </a:buClr>
            </a:pPr>
            <a:endParaRPr lang="en-US" sz="800" dirty="0" smtClean="0"/>
          </a:p>
          <a:p>
            <a:pPr>
              <a:buClr>
                <a:srgbClr val="787978"/>
              </a:buClr>
            </a:pPr>
            <a:r>
              <a:rPr lang="en-US" dirty="0" smtClean="0"/>
              <a:t>Often used when:</a:t>
            </a:r>
          </a:p>
          <a:p>
            <a:pPr lvl="1">
              <a:buClr>
                <a:srgbClr val="787978"/>
              </a:buClr>
            </a:pPr>
            <a:r>
              <a:rPr lang="en-US" dirty="0" smtClean="0"/>
              <a:t>Program is being piloted</a:t>
            </a:r>
          </a:p>
          <a:p>
            <a:pPr lvl="1">
              <a:buClr>
                <a:srgbClr val="787978"/>
              </a:buClr>
            </a:pPr>
            <a:r>
              <a:rPr lang="en-US" dirty="0" smtClean="0"/>
              <a:t>The program is over subscribed, there are limited resources</a:t>
            </a:r>
            <a:endParaRPr lang="en-US" sz="1100" dirty="0" smtClean="0"/>
          </a:p>
          <a:p>
            <a:pPr lvl="1">
              <a:buClr>
                <a:srgbClr val="787978"/>
              </a:buClr>
            </a:pPr>
            <a:endParaRPr lang="en-US" sz="1000" dirty="0" smtClean="0"/>
          </a:p>
          <a:p>
            <a:pPr>
              <a:buClr>
                <a:srgbClr val="787978"/>
              </a:buClr>
            </a:pPr>
            <a:r>
              <a:rPr lang="en-US" dirty="0" smtClean="0"/>
              <a:t>Potential disadvantage</a:t>
            </a:r>
          </a:p>
          <a:p>
            <a:pPr lvl="1">
              <a:buClr>
                <a:srgbClr val="787978"/>
              </a:buClr>
            </a:pPr>
            <a:r>
              <a:rPr lang="en-US" dirty="0" smtClean="0"/>
              <a:t>The comparison group never gets the program </a:t>
            </a:r>
          </a:p>
          <a:p>
            <a:pPr lvl="1"/>
            <a:endParaRPr lang="en-US" dirty="0"/>
          </a:p>
        </p:txBody>
      </p:sp>
    </p:spTree>
    <p:extLst>
      <p:ext uri="{BB962C8B-B14F-4D97-AF65-F5344CB8AC3E}">
        <p14:creationId xmlns:p14="http://schemas.microsoft.com/office/powerpoint/2010/main" val="29209289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lottery and benefice</a:t>
            </a:r>
            <a:endParaRPr lang="en-US" dirty="0"/>
          </a:p>
        </p:txBody>
      </p:sp>
      <p:sp>
        <p:nvSpPr>
          <p:cNvPr id="3" name="Content Placeholder 2"/>
          <p:cNvSpPr>
            <a:spLocks noGrp="1"/>
          </p:cNvSpPr>
          <p:nvPr>
            <p:ph idx="1"/>
          </p:nvPr>
        </p:nvSpPr>
        <p:spPr/>
        <p:txBody>
          <a:bodyPr>
            <a:normAutofit lnSpcReduction="10000"/>
          </a:bodyPr>
          <a:lstStyle/>
          <a:p>
            <a:pPr marL="342900" lvl="1" indent="-342900">
              <a:buClr>
                <a:srgbClr val="787978"/>
              </a:buClr>
              <a:buFont typeface="Arial" panose="020B0604020202020204" pitchFamily="34" charset="0"/>
              <a:buChar char="•"/>
            </a:pPr>
            <a:r>
              <a:rPr lang="en-US" sz="3200" dirty="0"/>
              <a:t>Q: is the benefice principle compatible with the simple treatment lottery?  </a:t>
            </a:r>
            <a:endParaRPr lang="en-US" sz="3200" dirty="0" smtClean="0"/>
          </a:p>
          <a:p>
            <a:pPr marL="342900" lvl="1" indent="-342900">
              <a:buClr>
                <a:srgbClr val="787978"/>
              </a:buClr>
              <a:buFont typeface="Arial" panose="020B0604020202020204" pitchFamily="34" charset="0"/>
              <a:buChar char="•"/>
            </a:pPr>
            <a:endParaRPr lang="en-US" sz="600" dirty="0" smtClean="0"/>
          </a:p>
          <a:p>
            <a:pPr marL="342900" lvl="1" indent="-342900">
              <a:buClr>
                <a:srgbClr val="787978"/>
              </a:buClr>
              <a:buFont typeface="Arial" panose="020B0604020202020204" pitchFamily="34" charset="0"/>
              <a:buChar char="•"/>
            </a:pPr>
            <a:endParaRPr lang="en-US" sz="500" dirty="0"/>
          </a:p>
          <a:p>
            <a:pPr>
              <a:buClr>
                <a:srgbClr val="787978"/>
              </a:buClr>
            </a:pPr>
            <a:r>
              <a:rPr lang="en-US" dirty="0" smtClean="0"/>
              <a:t>Are fewer people being given access to the program?</a:t>
            </a:r>
          </a:p>
          <a:p>
            <a:pPr lvl="1">
              <a:buClr>
                <a:srgbClr val="787978"/>
              </a:buClr>
            </a:pPr>
            <a:r>
              <a:rPr lang="en-US" dirty="0" smtClean="0"/>
              <a:t>Or is the evaluation just changing who gets access?</a:t>
            </a:r>
          </a:p>
          <a:p>
            <a:pPr lvl="1">
              <a:buClr>
                <a:srgbClr val="787978"/>
              </a:buClr>
            </a:pPr>
            <a:endParaRPr lang="en-US" sz="900" dirty="0" smtClean="0"/>
          </a:p>
          <a:p>
            <a:pPr>
              <a:buClr>
                <a:srgbClr val="787978"/>
              </a:buClr>
            </a:pPr>
            <a:r>
              <a:rPr lang="en-US" dirty="0" smtClean="0"/>
              <a:t>How much evidence is there that the program will be a benefit?</a:t>
            </a:r>
          </a:p>
          <a:p>
            <a:pPr lvl="1">
              <a:buClr>
                <a:srgbClr val="787978"/>
              </a:buClr>
            </a:pPr>
            <a:r>
              <a:rPr lang="en-US" dirty="0" smtClean="0"/>
              <a:t>not having access is only a cost if there is a strong likelihood that the program impact is positive</a:t>
            </a:r>
          </a:p>
          <a:p>
            <a:pPr lvl="1">
              <a:buClr>
                <a:srgbClr val="787978"/>
              </a:buClr>
            </a:pPr>
            <a:endParaRPr lang="en-US" sz="900" dirty="0" smtClean="0"/>
          </a:p>
          <a:p>
            <a:pPr>
              <a:buClr>
                <a:srgbClr val="787978"/>
              </a:buClr>
            </a:pPr>
            <a:r>
              <a:rPr lang="en-US" dirty="0" smtClean="0"/>
              <a:t>Would the program have gone ahead anyway?</a:t>
            </a:r>
          </a:p>
          <a:p>
            <a:pPr>
              <a:buClr>
                <a:srgbClr val="787978"/>
              </a:buClr>
            </a:pPr>
            <a:endParaRPr lang="en-US" sz="600" dirty="0" smtClean="0"/>
          </a:p>
          <a:p>
            <a:pPr>
              <a:buClr>
                <a:srgbClr val="787978"/>
              </a:buClr>
            </a:pPr>
            <a:endParaRPr lang="en-US" sz="700" dirty="0" smtClean="0"/>
          </a:p>
          <a:p>
            <a:pPr>
              <a:buClr>
                <a:srgbClr val="787978"/>
              </a:buClr>
            </a:pPr>
            <a:r>
              <a:rPr lang="en-US" dirty="0" smtClean="0"/>
              <a:t>Does the evaluation make targeting worse?</a:t>
            </a:r>
          </a:p>
          <a:p>
            <a:pPr lvl="1"/>
            <a:endParaRPr lang="en-US" dirty="0" smtClean="0"/>
          </a:p>
          <a:p>
            <a:pPr lvl="1"/>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354771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a:buClr>
                <a:srgbClr val="787978"/>
              </a:buClr>
            </a:pPr>
            <a:r>
              <a:rPr lang="en-US" dirty="0" smtClean="0"/>
              <a:t>Ethical principles</a:t>
            </a:r>
          </a:p>
          <a:p>
            <a:pPr>
              <a:buClr>
                <a:srgbClr val="787978"/>
              </a:buClr>
            </a:pPr>
            <a:endParaRPr lang="en-US" sz="500" dirty="0" smtClean="0"/>
          </a:p>
          <a:p>
            <a:pPr>
              <a:buClr>
                <a:srgbClr val="787978"/>
              </a:buClr>
            </a:pPr>
            <a:r>
              <a:rPr lang="en-US" dirty="0" smtClean="0"/>
              <a:t>The division between research and practice</a:t>
            </a:r>
          </a:p>
          <a:p>
            <a:pPr>
              <a:buClr>
                <a:srgbClr val="787978"/>
              </a:buClr>
            </a:pPr>
            <a:endParaRPr lang="en-US" sz="500" dirty="0" smtClean="0"/>
          </a:p>
          <a:p>
            <a:pPr>
              <a:buClr>
                <a:srgbClr val="787978"/>
              </a:buClr>
            </a:pPr>
            <a:r>
              <a:rPr lang="en-US" dirty="0" smtClean="0"/>
              <a:t>Respect for persons and informed consent</a:t>
            </a:r>
          </a:p>
          <a:p>
            <a:pPr>
              <a:buClr>
                <a:srgbClr val="787978"/>
              </a:buClr>
            </a:pPr>
            <a:endParaRPr lang="en-US" sz="500" dirty="0" smtClean="0"/>
          </a:p>
          <a:p>
            <a:pPr>
              <a:buClr>
                <a:srgbClr val="787978"/>
              </a:buClr>
            </a:pPr>
            <a:r>
              <a:rPr lang="en-US" dirty="0" smtClean="0"/>
              <a:t>Justice principle: who benefits from research?</a:t>
            </a:r>
          </a:p>
          <a:p>
            <a:pPr>
              <a:buClr>
                <a:srgbClr val="787978"/>
              </a:buClr>
            </a:pPr>
            <a:endParaRPr lang="en-US" sz="500" dirty="0" smtClean="0"/>
          </a:p>
          <a:p>
            <a:pPr>
              <a:buClr>
                <a:srgbClr val="787978"/>
              </a:buClr>
            </a:pPr>
            <a:r>
              <a:rPr lang="en-US" dirty="0" smtClean="0"/>
              <a:t>Weighing costs and benefits under the benefice principle</a:t>
            </a:r>
          </a:p>
          <a:p>
            <a:pPr>
              <a:buClr>
                <a:srgbClr val="787978"/>
              </a:buClr>
            </a:pPr>
            <a:endParaRPr lang="en-US" sz="500" dirty="0" smtClean="0"/>
          </a:p>
          <a:p>
            <a:pPr>
              <a:buClr>
                <a:srgbClr val="787978"/>
              </a:buClr>
            </a:pPr>
            <a:r>
              <a:rPr lang="en-US" dirty="0" smtClean="0"/>
              <a:t>Ethics of different forms of randomization</a:t>
            </a:r>
          </a:p>
          <a:p>
            <a:pPr>
              <a:buClr>
                <a:srgbClr val="787978"/>
              </a:buClr>
            </a:pPr>
            <a:endParaRPr lang="en-US" sz="400" dirty="0" smtClean="0"/>
          </a:p>
          <a:p>
            <a:pPr>
              <a:buClr>
                <a:srgbClr val="787978"/>
              </a:buClr>
            </a:pPr>
            <a:r>
              <a:rPr lang="en-US" dirty="0" smtClean="0"/>
              <a:t>Steps involved in complying with IRB regulations</a:t>
            </a:r>
          </a:p>
        </p:txBody>
      </p:sp>
    </p:spTree>
    <p:extLst>
      <p:ext uri="{BB962C8B-B14F-4D97-AF65-F5344CB8AC3E}">
        <p14:creationId xmlns:p14="http://schemas.microsoft.com/office/powerpoint/2010/main" val="5115223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096962"/>
          </a:xfrm>
        </p:spPr>
        <p:txBody>
          <a:bodyPr>
            <a:normAutofit/>
          </a:bodyPr>
          <a:lstStyle/>
          <a:p>
            <a:r>
              <a:rPr lang="en-US" dirty="0" smtClean="0"/>
              <a:t>Example: ethical costs and targeting</a:t>
            </a:r>
            <a:endParaRPr lang="en-US" dirty="0"/>
          </a:p>
        </p:txBody>
      </p:sp>
      <p:sp>
        <p:nvSpPr>
          <p:cNvPr id="3" name="Content Placeholder 2"/>
          <p:cNvSpPr>
            <a:spLocks noGrp="1"/>
          </p:cNvSpPr>
          <p:nvPr>
            <p:ph idx="1"/>
          </p:nvPr>
        </p:nvSpPr>
        <p:spPr>
          <a:xfrm>
            <a:off x="450574" y="1371600"/>
            <a:ext cx="8541026" cy="1981200"/>
          </a:xfrm>
        </p:spPr>
        <p:txBody>
          <a:bodyPr>
            <a:normAutofit fontScale="85000" lnSpcReduction="10000"/>
          </a:bodyPr>
          <a:lstStyle/>
          <a:p>
            <a:pPr>
              <a:buClr>
                <a:srgbClr val="787978"/>
              </a:buClr>
            </a:pPr>
            <a:r>
              <a:rPr lang="en-US" dirty="0"/>
              <a:t>P</a:t>
            </a:r>
            <a:r>
              <a:rPr lang="en-US" dirty="0" smtClean="0"/>
              <a:t>rogram targeted 500 poorest people in a city</a:t>
            </a:r>
          </a:p>
          <a:p>
            <a:pPr lvl="1">
              <a:buClr>
                <a:srgbClr val="787978"/>
              </a:buClr>
            </a:pPr>
            <a:r>
              <a:rPr lang="en-US" dirty="0" smtClean="0"/>
              <a:t>evaluation means randomizing from poorest 1,000</a:t>
            </a:r>
          </a:p>
          <a:p>
            <a:pPr>
              <a:buClr>
                <a:srgbClr val="787978"/>
              </a:buClr>
            </a:pPr>
            <a:endParaRPr lang="en-US" sz="400" dirty="0" smtClean="0"/>
          </a:p>
          <a:p>
            <a:pPr>
              <a:buClr>
                <a:srgbClr val="787978"/>
              </a:buClr>
            </a:pPr>
            <a:r>
              <a:rPr lang="en-US" dirty="0" smtClean="0"/>
              <a:t>Some recipients less poor than those not receiving program. Q: what can we do to solve this problem?</a:t>
            </a:r>
            <a:endParaRPr lang="en-US" dirty="0"/>
          </a:p>
          <a:p>
            <a:pPr>
              <a:buClr>
                <a:srgbClr val="787978"/>
              </a:buClr>
            </a:pPr>
            <a:endParaRPr lang="en-US" sz="400" dirty="0" smtClean="0"/>
          </a:p>
          <a:p>
            <a:pPr>
              <a:buClr>
                <a:srgbClr val="787978"/>
              </a:buClr>
            </a:pPr>
            <a:r>
              <a:rPr lang="en-US" dirty="0" smtClean="0"/>
              <a:t>No targeting cost if evaluation means extending to two equally poor cities and randomizing from poorest 500 in each city, will be logistics costs</a:t>
            </a:r>
          </a:p>
          <a:p>
            <a:endParaRPr lang="en-US" sz="1100" dirty="0" smtClean="0"/>
          </a:p>
        </p:txBody>
      </p:sp>
      <p:sp>
        <p:nvSpPr>
          <p:cNvPr id="4" name="Rectangle 3"/>
          <p:cNvSpPr/>
          <p:nvPr/>
        </p:nvSpPr>
        <p:spPr>
          <a:xfrm>
            <a:off x="772387" y="3545032"/>
            <a:ext cx="26670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794663" y="3557074"/>
            <a:ext cx="2667000" cy="2209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90603" y="4405745"/>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12135" y="5404326"/>
            <a:ext cx="228600" cy="2286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738745" y="4429086"/>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878284" y="4381500"/>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922318" y="5369314"/>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105887" y="3792983"/>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364808" y="5412007"/>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11021" y="3767456"/>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752886" y="4460560"/>
            <a:ext cx="228600" cy="2286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467600" y="4790435"/>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608116" y="5349586"/>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757058" y="3925203"/>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646267" y="5151480"/>
            <a:ext cx="685800" cy="37060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646267" y="4110356"/>
            <a:ext cx="685800" cy="37060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646267" y="4461913"/>
            <a:ext cx="685800" cy="370609"/>
          </a:xfrm>
          <a:prstGeom prst="rect">
            <a:avLst/>
          </a:prstGeom>
          <a:solidFill>
            <a:srgbClr val="876D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646267" y="4802706"/>
            <a:ext cx="685800" cy="370609"/>
          </a:xfrm>
          <a:prstGeom prst="rect">
            <a:avLst/>
          </a:prstGeom>
          <a:solidFill>
            <a:srgbClr val="765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4332067" y="5330911"/>
            <a:ext cx="990600" cy="369332"/>
          </a:xfrm>
          <a:prstGeom prst="rect">
            <a:avLst/>
          </a:prstGeom>
          <a:noFill/>
        </p:spPr>
        <p:txBody>
          <a:bodyPr wrap="square" rtlCol="0">
            <a:spAutoFit/>
          </a:bodyPr>
          <a:lstStyle/>
          <a:p>
            <a:r>
              <a:rPr lang="en-US" dirty="0" smtClean="0"/>
              <a:t>Poorest</a:t>
            </a:r>
            <a:endParaRPr lang="en-US" dirty="0"/>
          </a:p>
        </p:txBody>
      </p:sp>
      <p:sp>
        <p:nvSpPr>
          <p:cNvPr id="37" name="TextBox 36"/>
          <p:cNvSpPr txBox="1"/>
          <p:nvPr/>
        </p:nvSpPr>
        <p:spPr>
          <a:xfrm>
            <a:off x="4332067" y="3622508"/>
            <a:ext cx="1239982" cy="369332"/>
          </a:xfrm>
          <a:prstGeom prst="rect">
            <a:avLst/>
          </a:prstGeom>
          <a:noFill/>
        </p:spPr>
        <p:txBody>
          <a:bodyPr wrap="square" rtlCol="0">
            <a:spAutoFit/>
          </a:bodyPr>
          <a:lstStyle/>
          <a:p>
            <a:r>
              <a:rPr lang="en-US" dirty="0" smtClean="0"/>
              <a:t>Least poor</a:t>
            </a:r>
            <a:endParaRPr lang="en-US" dirty="0"/>
          </a:p>
        </p:txBody>
      </p:sp>
      <p:sp>
        <p:nvSpPr>
          <p:cNvPr id="38" name="Down Arrow 37"/>
          <p:cNvSpPr/>
          <p:nvPr/>
        </p:nvSpPr>
        <p:spPr>
          <a:xfrm>
            <a:off x="4585514" y="4212294"/>
            <a:ext cx="211282" cy="1132609"/>
          </a:xfrm>
          <a:prstGeom prst="downArrow">
            <a:avLst/>
          </a:prstGeom>
          <a:solidFill>
            <a:srgbClr val="765B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0" y="3504745"/>
            <a:ext cx="2133600" cy="369332"/>
          </a:xfrm>
          <a:prstGeom prst="rect">
            <a:avLst/>
          </a:prstGeom>
          <a:noFill/>
        </p:spPr>
        <p:txBody>
          <a:bodyPr wrap="square" rtlCol="0">
            <a:spAutoFit/>
          </a:bodyPr>
          <a:lstStyle/>
          <a:p>
            <a:r>
              <a:rPr lang="en-US" dirty="0" smtClean="0"/>
              <a:t>City 1</a:t>
            </a:r>
            <a:endParaRPr lang="en-US" dirty="0"/>
          </a:p>
        </p:txBody>
      </p:sp>
      <p:sp>
        <p:nvSpPr>
          <p:cNvPr id="40" name="TextBox 39"/>
          <p:cNvSpPr txBox="1"/>
          <p:nvPr/>
        </p:nvSpPr>
        <p:spPr>
          <a:xfrm>
            <a:off x="5039591" y="3490219"/>
            <a:ext cx="2133600" cy="369332"/>
          </a:xfrm>
          <a:prstGeom prst="rect">
            <a:avLst/>
          </a:prstGeom>
          <a:noFill/>
        </p:spPr>
        <p:txBody>
          <a:bodyPr wrap="square" rtlCol="0">
            <a:spAutoFit/>
          </a:bodyPr>
          <a:lstStyle/>
          <a:p>
            <a:r>
              <a:rPr lang="en-US" dirty="0" smtClean="0"/>
              <a:t>City 2</a:t>
            </a:r>
            <a:endParaRPr lang="en-US" dirty="0"/>
          </a:p>
        </p:txBody>
      </p:sp>
      <p:sp>
        <p:nvSpPr>
          <p:cNvPr id="41" name="Oval 40"/>
          <p:cNvSpPr/>
          <p:nvPr/>
        </p:nvSpPr>
        <p:spPr>
          <a:xfrm>
            <a:off x="5991639" y="3767456"/>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011391" y="3759777"/>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150918" y="4816939"/>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534141" y="5053445"/>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8039100" y="4993886"/>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353300" y="4021583"/>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105939" y="4618721"/>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892409" y="4984548"/>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743200" y="4902023"/>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92408" y="3874077"/>
            <a:ext cx="228600" cy="228600"/>
          </a:xfrm>
          <a:prstGeom prst="ellipse">
            <a:avLst/>
          </a:prstGeom>
          <a:solidFill>
            <a:srgbClr val="856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265218" y="4257261"/>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494783" y="4028209"/>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696200" y="5442351"/>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8018318" y="4400775"/>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944591" y="5098848"/>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248400" y="4153803"/>
            <a:ext cx="228600" cy="2286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646267" y="3763240"/>
            <a:ext cx="685800" cy="37060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006708" y="4341668"/>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2594111" y="5308248"/>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2757055" y="3874077"/>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018764" y="5362687"/>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007974" y="5870547"/>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289143" y="5905822"/>
            <a:ext cx="1723549" cy="369332"/>
          </a:xfrm>
          <a:prstGeom prst="rect">
            <a:avLst/>
          </a:prstGeom>
          <a:noFill/>
        </p:spPr>
        <p:txBody>
          <a:bodyPr wrap="none" rtlCol="0">
            <a:spAutoFit/>
          </a:bodyPr>
          <a:lstStyle/>
          <a:p>
            <a:r>
              <a:rPr lang="en-US" dirty="0"/>
              <a:t>P</a:t>
            </a:r>
            <a:r>
              <a:rPr lang="en-US" dirty="0" smtClean="0"/>
              <a:t>rogram target</a:t>
            </a:r>
            <a:endParaRPr lang="en-US" dirty="0"/>
          </a:p>
        </p:txBody>
      </p:sp>
      <p:sp>
        <p:nvSpPr>
          <p:cNvPr id="64" name="Rectangle 63"/>
          <p:cNvSpPr/>
          <p:nvPr/>
        </p:nvSpPr>
        <p:spPr>
          <a:xfrm>
            <a:off x="876300" y="3834245"/>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1503666" y="4999984"/>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892405" y="4944716"/>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150915" y="4749548"/>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722416" y="4845852"/>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1525108" y="3719945"/>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1525108" y="3651909"/>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46994" y="5415182"/>
            <a:ext cx="231775"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Oval 70"/>
          <p:cNvSpPr/>
          <p:nvPr/>
        </p:nvSpPr>
        <p:spPr>
          <a:xfrm>
            <a:off x="6334539" y="4973402"/>
            <a:ext cx="2286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5991636" y="3707596"/>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848579" y="5369314"/>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8011388" y="3698408"/>
            <a:ext cx="228603" cy="3082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35499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58"/>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7"/>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60"/>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66"/>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5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09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68"/>
                                        </p:tgtEl>
                                        <p:attrNameLst>
                                          <p:attrName>style.visibility</p:attrName>
                                        </p:attrNameLst>
                                      </p:cBhvr>
                                      <p:to>
                                        <p:strVal val="hidden"/>
                                      </p:to>
                                    </p:set>
                                  </p:childTnLst>
                                </p:cTn>
                              </p:par>
                              <p:par>
                                <p:cTn id="99" presetID="1" presetClass="exit" presetSubtype="0" fill="hold" grpId="2" nodeType="withEffect">
                                  <p:stCondLst>
                                    <p:cond delay="0"/>
                                  </p:stCondLst>
                                  <p:childTnLst>
                                    <p:set>
                                      <p:cBhvr>
                                        <p:cTn id="100" dur="1" fill="hold">
                                          <p:stCondLst>
                                            <p:cond delay="0"/>
                                          </p:stCondLst>
                                        </p:cTn>
                                        <p:tgtEl>
                                          <p:spTgt spid="67"/>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65"/>
                                        </p:tgtEl>
                                        <p:attrNameLst>
                                          <p:attrName>style.visibility</p:attrName>
                                        </p:attrNameLst>
                                      </p:cBhvr>
                                      <p:to>
                                        <p:strVal val="hidden"/>
                                      </p:to>
                                    </p:set>
                                  </p:childTnLst>
                                </p:cTn>
                              </p:par>
                              <p:par>
                                <p:cTn id="103" presetID="1" presetClass="exit" presetSubtype="0" fill="hold" grpId="2" nodeType="withEffect">
                                  <p:stCondLst>
                                    <p:cond delay="0"/>
                                  </p:stCondLst>
                                  <p:childTnLst>
                                    <p:set>
                                      <p:cBhvr>
                                        <p:cTn id="104" dur="1" fill="hold">
                                          <p:stCondLst>
                                            <p:cond delay="0"/>
                                          </p:stCondLst>
                                        </p:cTn>
                                        <p:tgtEl>
                                          <p:spTgt spid="66"/>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64"/>
                                        </p:tgtEl>
                                        <p:attrNameLst>
                                          <p:attrName>style.visibility</p:attrName>
                                        </p:attrNameLst>
                                      </p:cBhvr>
                                      <p:to>
                                        <p:strVal val="hidden"/>
                                      </p:to>
                                    </p:set>
                                  </p:childTnLst>
                                </p:cTn>
                              </p:par>
                              <p:par>
                                <p:cTn id="107" presetID="1" presetClass="entr" presetSubtype="0" fill="hold" grpId="0" nodeType="with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3"/>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 grpId="0" animBg="1"/>
      <p:bldP spid="25" grpId="0" animBg="1"/>
      <p:bldP spid="26" grpId="0" animBg="1"/>
      <p:bldP spid="27" grpId="0" animBg="1"/>
      <p:bldP spid="39" grpId="0"/>
      <p:bldP spid="40" grpId="0"/>
      <p:bldP spid="41" grpId="0" animBg="1"/>
      <p:bldP spid="42" grpId="0" animBg="1"/>
      <p:bldP spid="45" grpId="0" animBg="1"/>
      <p:bldP spid="46" grpId="0" animBg="1"/>
      <p:bldP spid="47" grpId="0" animBg="1"/>
      <p:bldP spid="53" grpId="0" animBg="1"/>
      <p:bldP spid="54" grpId="0" animBg="1"/>
      <p:bldP spid="55" grpId="0" animBg="1"/>
      <p:bldP spid="56" grpId="0" animBg="1"/>
      <p:bldP spid="58" grpId="0" animBg="1"/>
      <p:bldP spid="58" grpId="1" animBg="1"/>
      <p:bldP spid="59" grpId="0" animBg="1"/>
      <p:bldP spid="59" grpId="1" animBg="1"/>
      <p:bldP spid="60" grpId="0" animBg="1"/>
      <p:bldP spid="60" grpId="1" animBg="1"/>
      <p:bldP spid="61" grpId="0" animBg="1"/>
      <p:bldP spid="62" grpId="0" animBg="1"/>
      <p:bldP spid="63" grpId="0"/>
      <p:bldP spid="64" grpId="0" animBg="1"/>
      <p:bldP spid="64" grpId="1" animBg="1"/>
      <p:bldP spid="65" grpId="0" animBg="1"/>
      <p:bldP spid="65" grpId="1" animBg="1"/>
      <p:bldP spid="66" grpId="0" animBg="1"/>
      <p:bldP spid="66" grpId="1" animBg="1"/>
      <p:bldP spid="66" grpId="2" animBg="1"/>
      <p:bldP spid="67" grpId="0" animBg="1"/>
      <p:bldP spid="67" grpId="1" animBg="1"/>
      <p:bldP spid="67" grpId="2" animBg="1"/>
      <p:bldP spid="68" grpId="0" animBg="1"/>
      <p:bldP spid="68" grpId="1" animBg="1"/>
      <p:bldP spid="70" grpId="0" animBg="1"/>
      <p:bldP spid="71" grpId="0" animBg="1"/>
      <p:bldP spid="73" grpId="0" animBg="1"/>
      <p:bldP spid="74" grpId="0" animBg="1"/>
      <p:bldP spid="7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Lottery around the cutoff</a:t>
            </a:r>
            <a:endParaRPr lang="en-US" dirty="0"/>
          </a:p>
        </p:txBody>
      </p:sp>
      <p:sp>
        <p:nvSpPr>
          <p:cNvPr id="3" name="Content Placeholder 2"/>
          <p:cNvSpPr>
            <a:spLocks noGrp="1"/>
          </p:cNvSpPr>
          <p:nvPr>
            <p:ph idx="1"/>
          </p:nvPr>
        </p:nvSpPr>
        <p:spPr>
          <a:xfrm>
            <a:off x="457200" y="1600201"/>
            <a:ext cx="8382000" cy="4495800"/>
          </a:xfrm>
        </p:spPr>
        <p:txBody>
          <a:bodyPr>
            <a:normAutofit/>
          </a:bodyPr>
          <a:lstStyle/>
          <a:p>
            <a:pPr>
              <a:buClr>
                <a:srgbClr val="787978"/>
              </a:buClr>
            </a:pPr>
            <a:r>
              <a:rPr lang="en-US" dirty="0" smtClean="0"/>
              <a:t>Individuals or groups are scored on some eligibility criteria</a:t>
            </a:r>
          </a:p>
          <a:p>
            <a:pPr lvl="1">
              <a:buClr>
                <a:srgbClr val="787978"/>
              </a:buClr>
            </a:pPr>
            <a:r>
              <a:rPr lang="en-US" dirty="0" smtClean="0"/>
              <a:t>High scores all admitted, low scorers not admitted</a:t>
            </a:r>
          </a:p>
          <a:p>
            <a:pPr lvl="1">
              <a:buClr>
                <a:srgbClr val="787978"/>
              </a:buClr>
            </a:pPr>
            <a:r>
              <a:rPr lang="en-US" dirty="0" smtClean="0"/>
              <a:t>Those with intermediate scores randomized into or out of program</a:t>
            </a:r>
          </a:p>
          <a:p>
            <a:pPr lvl="1">
              <a:buClr>
                <a:srgbClr val="787978"/>
              </a:buClr>
            </a:pPr>
            <a:endParaRPr lang="en-US" sz="800" dirty="0" smtClean="0"/>
          </a:p>
          <a:p>
            <a:pPr>
              <a:buClr>
                <a:srgbClr val="787978"/>
              </a:buClr>
            </a:pPr>
            <a:r>
              <a:rPr lang="en-US" dirty="0" smtClean="0"/>
              <a:t>Most useful when:</a:t>
            </a:r>
          </a:p>
          <a:p>
            <a:pPr lvl="1">
              <a:buClr>
                <a:srgbClr val="787978"/>
              </a:buClr>
            </a:pPr>
            <a:r>
              <a:rPr lang="en-US" dirty="0" smtClean="0"/>
              <a:t>Clear eligibility criteria</a:t>
            </a:r>
          </a:p>
          <a:p>
            <a:pPr lvl="1">
              <a:buClr>
                <a:srgbClr val="787978"/>
              </a:buClr>
            </a:pPr>
            <a:r>
              <a:rPr lang="en-US" dirty="0" smtClean="0"/>
              <a:t>The program is over subscribed, there are limited resources</a:t>
            </a:r>
          </a:p>
          <a:p>
            <a:pPr lvl="1"/>
            <a:endParaRPr lang="en-US" dirty="0"/>
          </a:p>
        </p:txBody>
      </p:sp>
    </p:spTree>
    <p:extLst>
      <p:ext uri="{BB962C8B-B14F-4D97-AF65-F5344CB8AC3E}">
        <p14:creationId xmlns:p14="http://schemas.microsoft.com/office/powerpoint/2010/main" val="7969140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43456"/>
            <a:ext cx="8991600" cy="1143000"/>
          </a:xfrm>
        </p:spPr>
        <p:txBody>
          <a:bodyPr>
            <a:normAutofit/>
          </a:bodyPr>
          <a:lstStyle/>
          <a:p>
            <a:r>
              <a:rPr lang="en-US" sz="3800" dirty="0" smtClean="0"/>
              <a:t>Example: credit scoring in Philippines </a:t>
            </a:r>
            <a:endParaRPr lang="en-US" sz="3800" dirty="0"/>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668449" y="1919166"/>
            <a:ext cx="1726510" cy="429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4947" y="1965332"/>
            <a:ext cx="1113183" cy="646331"/>
          </a:xfrm>
          <a:prstGeom prst="rect">
            <a:avLst/>
          </a:prstGeom>
          <a:noFill/>
        </p:spPr>
        <p:txBody>
          <a:bodyPr wrap="square" rtlCol="0">
            <a:spAutoFit/>
          </a:bodyPr>
          <a:lstStyle/>
          <a:p>
            <a:r>
              <a:rPr lang="en-US" dirty="0" smtClean="0"/>
              <a:t>Credit score</a:t>
            </a:r>
            <a:endParaRPr lang="en-US" dirty="0"/>
          </a:p>
        </p:txBody>
      </p:sp>
      <p:sp>
        <p:nvSpPr>
          <p:cNvPr id="6" name="TextBox 5"/>
          <p:cNvSpPr txBox="1"/>
          <p:nvPr/>
        </p:nvSpPr>
        <p:spPr>
          <a:xfrm>
            <a:off x="2067339" y="1919166"/>
            <a:ext cx="983974" cy="369332"/>
          </a:xfrm>
          <a:prstGeom prst="rect">
            <a:avLst/>
          </a:prstGeom>
          <a:noFill/>
        </p:spPr>
        <p:txBody>
          <a:bodyPr wrap="square" rtlCol="0">
            <a:spAutoFit/>
          </a:bodyPr>
          <a:lstStyle/>
          <a:p>
            <a:r>
              <a:rPr lang="en-US" dirty="0" smtClean="0"/>
              <a:t>100</a:t>
            </a:r>
            <a:endParaRPr lang="en-US" dirty="0"/>
          </a:p>
        </p:txBody>
      </p:sp>
      <p:sp>
        <p:nvSpPr>
          <p:cNvPr id="8" name="TextBox 7"/>
          <p:cNvSpPr txBox="1"/>
          <p:nvPr/>
        </p:nvSpPr>
        <p:spPr>
          <a:xfrm>
            <a:off x="2228021" y="3443166"/>
            <a:ext cx="983974" cy="369332"/>
          </a:xfrm>
          <a:prstGeom prst="rect">
            <a:avLst/>
          </a:prstGeom>
          <a:noFill/>
        </p:spPr>
        <p:txBody>
          <a:bodyPr wrap="square" rtlCol="0">
            <a:spAutoFit/>
          </a:bodyPr>
          <a:lstStyle/>
          <a:p>
            <a:r>
              <a:rPr lang="en-US" dirty="0" smtClean="0"/>
              <a:t>60</a:t>
            </a:r>
            <a:endParaRPr lang="en-US" dirty="0"/>
          </a:p>
        </p:txBody>
      </p:sp>
      <p:sp>
        <p:nvSpPr>
          <p:cNvPr id="9" name="TextBox 8"/>
          <p:cNvSpPr txBox="1"/>
          <p:nvPr/>
        </p:nvSpPr>
        <p:spPr>
          <a:xfrm>
            <a:off x="2228021" y="4172035"/>
            <a:ext cx="983974" cy="369332"/>
          </a:xfrm>
          <a:prstGeom prst="rect">
            <a:avLst/>
          </a:prstGeom>
          <a:noFill/>
        </p:spPr>
        <p:txBody>
          <a:bodyPr wrap="square" rtlCol="0">
            <a:spAutoFit/>
          </a:bodyPr>
          <a:lstStyle/>
          <a:p>
            <a:r>
              <a:rPr lang="en-US" dirty="0" smtClean="0"/>
              <a:t>45</a:t>
            </a:r>
            <a:endParaRPr lang="en-US" dirty="0"/>
          </a:p>
        </p:txBody>
      </p:sp>
      <p:sp>
        <p:nvSpPr>
          <p:cNvPr id="10" name="TextBox 9"/>
          <p:cNvSpPr txBox="1"/>
          <p:nvPr/>
        </p:nvSpPr>
        <p:spPr>
          <a:xfrm>
            <a:off x="2228021" y="4811453"/>
            <a:ext cx="983974" cy="369332"/>
          </a:xfrm>
          <a:prstGeom prst="rect">
            <a:avLst/>
          </a:prstGeom>
          <a:noFill/>
        </p:spPr>
        <p:txBody>
          <a:bodyPr wrap="square" rtlCol="0">
            <a:spAutoFit/>
          </a:bodyPr>
          <a:lstStyle/>
          <a:p>
            <a:r>
              <a:rPr lang="en-US" dirty="0"/>
              <a:t>3</a:t>
            </a:r>
            <a:r>
              <a:rPr lang="en-US" dirty="0" smtClean="0"/>
              <a:t>0</a:t>
            </a:r>
            <a:endParaRPr lang="en-US" dirty="0"/>
          </a:p>
        </p:txBody>
      </p:sp>
      <p:sp>
        <p:nvSpPr>
          <p:cNvPr id="11" name="TextBox 10"/>
          <p:cNvSpPr txBox="1"/>
          <p:nvPr/>
        </p:nvSpPr>
        <p:spPr>
          <a:xfrm>
            <a:off x="2365512" y="5868524"/>
            <a:ext cx="983974" cy="369332"/>
          </a:xfrm>
          <a:prstGeom prst="rect">
            <a:avLst/>
          </a:prstGeom>
          <a:noFill/>
        </p:spPr>
        <p:txBody>
          <a:bodyPr wrap="square" rtlCol="0">
            <a:spAutoFit/>
          </a:bodyPr>
          <a:lstStyle/>
          <a:p>
            <a:r>
              <a:rPr lang="en-US" dirty="0" smtClean="0"/>
              <a:t>0</a:t>
            </a:r>
            <a:endParaRPr lang="en-US" dirty="0"/>
          </a:p>
        </p:txBody>
      </p:sp>
      <p:sp>
        <p:nvSpPr>
          <p:cNvPr id="7" name="TextBox 6"/>
          <p:cNvSpPr txBox="1"/>
          <p:nvPr/>
        </p:nvSpPr>
        <p:spPr>
          <a:xfrm>
            <a:off x="4701209" y="2524539"/>
            <a:ext cx="1182756" cy="369332"/>
          </a:xfrm>
          <a:prstGeom prst="rect">
            <a:avLst/>
          </a:prstGeom>
          <a:noFill/>
        </p:spPr>
        <p:txBody>
          <a:bodyPr wrap="square" rtlCol="0">
            <a:spAutoFit/>
          </a:bodyPr>
          <a:lstStyle/>
          <a:p>
            <a:r>
              <a:rPr lang="en-US" dirty="0" smtClean="0"/>
              <a:t>Accept all</a:t>
            </a:r>
            <a:endParaRPr lang="en-US" dirty="0"/>
          </a:p>
        </p:txBody>
      </p:sp>
      <p:sp>
        <p:nvSpPr>
          <p:cNvPr id="12" name="TextBox 11"/>
          <p:cNvSpPr txBox="1"/>
          <p:nvPr/>
        </p:nvSpPr>
        <p:spPr>
          <a:xfrm>
            <a:off x="4701209" y="5347252"/>
            <a:ext cx="1620078" cy="369332"/>
          </a:xfrm>
          <a:prstGeom prst="rect">
            <a:avLst/>
          </a:prstGeom>
          <a:noFill/>
        </p:spPr>
        <p:txBody>
          <a:bodyPr wrap="square" rtlCol="0">
            <a:spAutoFit/>
          </a:bodyPr>
          <a:lstStyle/>
          <a:p>
            <a:r>
              <a:rPr lang="en-US" dirty="0" smtClean="0"/>
              <a:t>Reject all</a:t>
            </a:r>
            <a:endParaRPr lang="en-US" dirty="0"/>
          </a:p>
        </p:txBody>
      </p:sp>
      <p:sp>
        <p:nvSpPr>
          <p:cNvPr id="14" name="Right Brace 13"/>
          <p:cNvSpPr/>
          <p:nvPr/>
        </p:nvSpPr>
        <p:spPr>
          <a:xfrm>
            <a:off x="4394959" y="1965332"/>
            <a:ext cx="306250" cy="1592877"/>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4426586" y="4283765"/>
            <a:ext cx="306250" cy="63610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p:cNvSpPr/>
          <p:nvPr/>
        </p:nvSpPr>
        <p:spPr>
          <a:xfrm>
            <a:off x="6496359" y="3712934"/>
            <a:ext cx="242372" cy="1206936"/>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ight Brace 17"/>
          <p:cNvSpPr/>
          <p:nvPr/>
        </p:nvSpPr>
        <p:spPr>
          <a:xfrm>
            <a:off x="4483374" y="4919870"/>
            <a:ext cx="158613" cy="122382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840357" y="3627832"/>
            <a:ext cx="1888434" cy="584775"/>
          </a:xfrm>
          <a:prstGeom prst="rect">
            <a:avLst/>
          </a:prstGeom>
          <a:noFill/>
        </p:spPr>
        <p:txBody>
          <a:bodyPr wrap="square" rtlCol="0">
            <a:spAutoFit/>
          </a:bodyPr>
          <a:lstStyle/>
          <a:p>
            <a:r>
              <a:rPr lang="en-US" sz="1600" dirty="0" smtClean="0"/>
              <a:t>85% treatment</a:t>
            </a:r>
          </a:p>
          <a:p>
            <a:r>
              <a:rPr lang="en-US" sz="1600" dirty="0" smtClean="0"/>
              <a:t>15% comparison</a:t>
            </a:r>
            <a:endParaRPr lang="en-US" sz="1600" dirty="0"/>
          </a:p>
        </p:txBody>
      </p:sp>
      <p:sp>
        <p:nvSpPr>
          <p:cNvPr id="19" name="TextBox 18"/>
          <p:cNvSpPr txBox="1"/>
          <p:nvPr/>
        </p:nvSpPr>
        <p:spPr>
          <a:xfrm>
            <a:off x="4830417" y="4356701"/>
            <a:ext cx="1908314" cy="584775"/>
          </a:xfrm>
          <a:prstGeom prst="rect">
            <a:avLst/>
          </a:prstGeom>
          <a:noFill/>
        </p:spPr>
        <p:txBody>
          <a:bodyPr wrap="square" rtlCol="0">
            <a:spAutoFit/>
          </a:bodyPr>
          <a:lstStyle/>
          <a:p>
            <a:r>
              <a:rPr lang="en-US" sz="1600" dirty="0" smtClean="0"/>
              <a:t>60% treatment</a:t>
            </a:r>
          </a:p>
          <a:p>
            <a:r>
              <a:rPr lang="en-US" sz="1600" dirty="0" smtClean="0"/>
              <a:t>40% comparison</a:t>
            </a:r>
            <a:endParaRPr lang="en-US" sz="1600" dirty="0"/>
          </a:p>
        </p:txBody>
      </p:sp>
      <p:sp>
        <p:nvSpPr>
          <p:cNvPr id="21" name="Right Brace 20"/>
          <p:cNvSpPr/>
          <p:nvPr/>
        </p:nvSpPr>
        <p:spPr>
          <a:xfrm>
            <a:off x="4431868" y="3614333"/>
            <a:ext cx="232432" cy="61177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6738731" y="4099099"/>
            <a:ext cx="2146852" cy="369332"/>
          </a:xfrm>
          <a:prstGeom prst="rect">
            <a:avLst/>
          </a:prstGeom>
          <a:noFill/>
        </p:spPr>
        <p:txBody>
          <a:bodyPr wrap="square" rtlCol="0">
            <a:spAutoFit/>
          </a:bodyPr>
          <a:lstStyle/>
          <a:p>
            <a:r>
              <a:rPr lang="en-US" dirty="0" smtClean="0"/>
              <a:t>Sample for study</a:t>
            </a:r>
            <a:endParaRPr lang="en-US" dirty="0"/>
          </a:p>
        </p:txBody>
      </p:sp>
      <p:sp>
        <p:nvSpPr>
          <p:cNvPr id="3" name="TextBox 2"/>
          <p:cNvSpPr txBox="1"/>
          <p:nvPr/>
        </p:nvSpPr>
        <p:spPr>
          <a:xfrm>
            <a:off x="6384838" y="5589692"/>
            <a:ext cx="2514600" cy="369332"/>
          </a:xfrm>
          <a:prstGeom prst="rect">
            <a:avLst/>
          </a:prstGeom>
          <a:noFill/>
        </p:spPr>
        <p:txBody>
          <a:bodyPr wrap="square" rtlCol="0">
            <a:spAutoFit/>
          </a:bodyPr>
          <a:lstStyle/>
          <a:p>
            <a:r>
              <a:rPr lang="en-US" dirty="0" err="1" smtClean="0"/>
              <a:t>Karlan</a:t>
            </a:r>
            <a:r>
              <a:rPr lang="en-US" dirty="0" smtClean="0"/>
              <a:t> and </a:t>
            </a:r>
            <a:r>
              <a:rPr lang="en-US" dirty="0" err="1" smtClean="0"/>
              <a:t>Zinman</a:t>
            </a:r>
            <a:r>
              <a:rPr lang="en-US" dirty="0" smtClean="0"/>
              <a:t>, 2011</a:t>
            </a:r>
            <a:endParaRPr lang="en-US" dirty="0"/>
          </a:p>
        </p:txBody>
      </p:sp>
    </p:spTree>
    <p:extLst>
      <p:ext uri="{BB962C8B-B14F-4D97-AF65-F5344CB8AC3E}">
        <p14:creationId xmlns:p14="http://schemas.microsoft.com/office/powerpoint/2010/main" val="12605229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lottery around the cutoff</a:t>
            </a:r>
            <a:endParaRPr lang="en-US" dirty="0"/>
          </a:p>
        </p:txBody>
      </p:sp>
      <p:sp>
        <p:nvSpPr>
          <p:cNvPr id="3" name="Content Placeholder 2"/>
          <p:cNvSpPr>
            <a:spLocks noGrp="1"/>
          </p:cNvSpPr>
          <p:nvPr>
            <p:ph idx="1"/>
          </p:nvPr>
        </p:nvSpPr>
        <p:spPr>
          <a:xfrm>
            <a:off x="457200" y="1600200"/>
            <a:ext cx="8458200" cy="4840357"/>
          </a:xfrm>
        </p:spPr>
        <p:txBody>
          <a:bodyPr>
            <a:normAutofit/>
          </a:bodyPr>
          <a:lstStyle/>
          <a:p>
            <a:pPr>
              <a:buClr>
                <a:srgbClr val="787978"/>
              </a:buClr>
            </a:pPr>
            <a:r>
              <a:rPr lang="en-US" dirty="0" smtClean="0"/>
              <a:t>Q: When is it ethical to admit some people to a program who have lower scores than others not admitted?</a:t>
            </a:r>
          </a:p>
          <a:p>
            <a:pPr lvl="1">
              <a:buClr>
                <a:srgbClr val="787978"/>
              </a:buClr>
            </a:pPr>
            <a:r>
              <a:rPr lang="en-US" dirty="0" smtClean="0"/>
              <a:t>When unclear if the eligibility scoring reflects true likelihood of benefitting from program </a:t>
            </a:r>
          </a:p>
          <a:p>
            <a:pPr lvl="1">
              <a:buClr>
                <a:srgbClr val="787978"/>
              </a:buClr>
            </a:pPr>
            <a:endParaRPr lang="en-US" sz="200" dirty="0" smtClean="0"/>
          </a:p>
          <a:p>
            <a:pPr>
              <a:buClr>
                <a:srgbClr val="787978"/>
              </a:buClr>
            </a:pPr>
            <a:r>
              <a:rPr lang="en-US" dirty="0" smtClean="0"/>
              <a:t>Q: When is it not ethical to use randomized cut off</a:t>
            </a:r>
          </a:p>
          <a:p>
            <a:pPr lvl="1">
              <a:buClr>
                <a:srgbClr val="787978"/>
              </a:buClr>
            </a:pPr>
            <a:r>
              <a:rPr lang="en-US" dirty="0" smtClean="0"/>
              <a:t>When the scoring and cut off are based on good evidence</a:t>
            </a:r>
          </a:p>
          <a:p>
            <a:pPr lvl="1">
              <a:buClr>
                <a:srgbClr val="787978"/>
              </a:buClr>
            </a:pPr>
            <a:endParaRPr lang="en-US" sz="200" dirty="0" smtClean="0"/>
          </a:p>
          <a:p>
            <a:pPr>
              <a:buClr>
                <a:srgbClr val="787978"/>
              </a:buClr>
            </a:pPr>
            <a:r>
              <a:rPr lang="en-US" dirty="0" smtClean="0"/>
              <a:t>Q: what are examples where it might be ethical?</a:t>
            </a:r>
          </a:p>
          <a:p>
            <a:pPr lvl="1">
              <a:buClr>
                <a:srgbClr val="787978"/>
              </a:buClr>
            </a:pPr>
            <a:r>
              <a:rPr lang="en-US" dirty="0" smtClean="0"/>
              <a:t>Credit scoring may discriminate against poor and minorities, would relaxing  help or hurt (by causing over indebtedness)? </a:t>
            </a:r>
            <a:endParaRPr lang="en-US" sz="500" dirty="0" smtClean="0"/>
          </a:p>
          <a:p>
            <a:pPr>
              <a:buClr>
                <a:srgbClr val="787978"/>
              </a:buClr>
            </a:pPr>
            <a:r>
              <a:rPr lang="en-US" dirty="0" smtClean="0"/>
              <a:t>Q: what are examples where it might be unethical?</a:t>
            </a:r>
          </a:p>
          <a:p>
            <a:pPr lvl="1">
              <a:buClr>
                <a:srgbClr val="787978"/>
              </a:buClr>
            </a:pPr>
            <a:r>
              <a:rPr lang="en-US" dirty="0" smtClean="0"/>
              <a:t>Evidence based malnutrition score for extra feeding camps</a:t>
            </a:r>
          </a:p>
          <a:p>
            <a:pPr lvl="1"/>
            <a:endParaRPr lang="en-US" dirty="0"/>
          </a:p>
        </p:txBody>
      </p:sp>
    </p:spTree>
    <p:extLst>
      <p:ext uri="{BB962C8B-B14F-4D97-AF65-F5344CB8AC3E}">
        <p14:creationId xmlns:p14="http://schemas.microsoft.com/office/powerpoint/2010/main" val="3926674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phase-in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079004"/>
            <a:ext cx="8938709" cy="333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76710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randomized phase-in</a:t>
            </a:r>
            <a:endParaRPr lang="en-US" dirty="0"/>
          </a:p>
        </p:txBody>
      </p:sp>
      <p:sp>
        <p:nvSpPr>
          <p:cNvPr id="3" name="Content Placeholder 2"/>
          <p:cNvSpPr>
            <a:spLocks noGrp="1"/>
          </p:cNvSpPr>
          <p:nvPr>
            <p:ph idx="1"/>
          </p:nvPr>
        </p:nvSpPr>
        <p:spPr>
          <a:xfrm>
            <a:off x="457200" y="1600200"/>
            <a:ext cx="8458200" cy="4840357"/>
          </a:xfrm>
        </p:spPr>
        <p:txBody>
          <a:bodyPr>
            <a:normAutofit/>
          </a:bodyPr>
          <a:lstStyle/>
          <a:p>
            <a:pPr>
              <a:buClr>
                <a:srgbClr val="787978"/>
              </a:buClr>
            </a:pPr>
            <a:r>
              <a:rPr lang="en-US" dirty="0" smtClean="0"/>
              <a:t>Q: In a randomized phase in design, everyone gets the program eventually. Does that mean there are never costs to weigh against the benefits of the evaluation?</a:t>
            </a:r>
          </a:p>
          <a:p>
            <a:pPr lvl="1">
              <a:buClr>
                <a:srgbClr val="787978"/>
              </a:buClr>
            </a:pPr>
            <a:r>
              <a:rPr lang="en-US" dirty="0" smtClean="0"/>
              <a:t>Program may be risky so need to ask, would program have happened without evaluation? If not what are risks?</a:t>
            </a:r>
          </a:p>
          <a:p>
            <a:pPr lvl="1">
              <a:buClr>
                <a:srgbClr val="787978"/>
              </a:buClr>
            </a:pPr>
            <a:r>
              <a:rPr lang="en-US" dirty="0" smtClean="0"/>
              <a:t>Does the evaluation mean program will be rolled out more slowly than otherwise? (Only cost if reason to think program will be effective)</a:t>
            </a:r>
          </a:p>
          <a:p>
            <a:pPr lvl="1">
              <a:buClr>
                <a:srgbClr val="787978"/>
              </a:buClr>
            </a:pPr>
            <a:r>
              <a:rPr lang="en-US" dirty="0" smtClean="0"/>
              <a:t>Evaluation may change who gets program first: would the program have targeted the most needy in absence of evaluation?</a:t>
            </a:r>
          </a:p>
          <a:p>
            <a:pPr lvl="1">
              <a:buClr>
                <a:srgbClr val="787978"/>
              </a:buClr>
            </a:pPr>
            <a:r>
              <a:rPr lang="en-US" dirty="0" smtClean="0"/>
              <a:t>Randomized phase in may increase program transport costs, are these costs outweighed by the likely benefits of the evaluation?</a:t>
            </a:r>
          </a:p>
          <a:p>
            <a:pPr lvl="1"/>
            <a:endParaRPr lang="en-US" dirty="0" smtClean="0"/>
          </a:p>
          <a:p>
            <a:pPr lvl="1"/>
            <a:endParaRPr lang="en-US" sz="200" dirty="0" smtClean="0"/>
          </a:p>
          <a:p>
            <a:pPr lvl="1"/>
            <a:endParaRPr lang="en-US" dirty="0"/>
          </a:p>
        </p:txBody>
      </p:sp>
    </p:spTree>
    <p:extLst>
      <p:ext uri="{BB962C8B-B14F-4D97-AF65-F5344CB8AC3E}">
        <p14:creationId xmlns:p14="http://schemas.microsoft.com/office/powerpoint/2010/main" val="994361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rotation</a:t>
            </a:r>
            <a:endParaRPr lang="en-US" dirty="0"/>
          </a:p>
        </p:txBody>
      </p:sp>
      <p:sp>
        <p:nvSpPr>
          <p:cNvPr id="3" name="Content Placeholder 2"/>
          <p:cNvSpPr>
            <a:spLocks noGrp="1"/>
          </p:cNvSpPr>
          <p:nvPr>
            <p:ph idx="1"/>
          </p:nvPr>
        </p:nvSpPr>
        <p:spPr>
          <a:xfrm>
            <a:off x="457200" y="1600201"/>
            <a:ext cx="8305800" cy="3733800"/>
          </a:xfrm>
        </p:spPr>
        <p:txBody>
          <a:bodyPr>
            <a:normAutofit/>
          </a:bodyPr>
          <a:lstStyle/>
          <a:p>
            <a:pPr>
              <a:buClr>
                <a:srgbClr val="787978"/>
              </a:buClr>
            </a:pPr>
            <a:r>
              <a:rPr lang="en-US" dirty="0" smtClean="0"/>
              <a:t>Program rotates from one area/group to another randomly</a:t>
            </a:r>
          </a:p>
          <a:p>
            <a:pPr lvl="1">
              <a:buClr>
                <a:srgbClr val="787978"/>
              </a:buClr>
            </a:pPr>
            <a:endParaRPr lang="en-US" sz="800" dirty="0" smtClean="0"/>
          </a:p>
          <a:p>
            <a:pPr>
              <a:buClr>
                <a:srgbClr val="787978"/>
              </a:buClr>
            </a:pPr>
            <a:r>
              <a:rPr lang="en-US" dirty="0" smtClean="0"/>
              <a:t>Most workable/useful when:</a:t>
            </a:r>
          </a:p>
          <a:p>
            <a:pPr lvl="1">
              <a:buClr>
                <a:srgbClr val="787978"/>
              </a:buClr>
            </a:pPr>
            <a:r>
              <a:rPr lang="en-US" dirty="0" smtClean="0"/>
              <a:t>Resources limited and will not increase over time</a:t>
            </a:r>
          </a:p>
          <a:p>
            <a:pPr lvl="1">
              <a:buClr>
                <a:srgbClr val="787978"/>
              </a:buClr>
            </a:pPr>
            <a:r>
              <a:rPr lang="en-US" dirty="0" smtClean="0"/>
              <a:t>Rotation is a natural part of a program– </a:t>
            </a:r>
            <a:r>
              <a:rPr lang="en-US" dirty="0" err="1" smtClean="0"/>
              <a:t>eg</a:t>
            </a:r>
            <a:r>
              <a:rPr lang="en-US" dirty="0" smtClean="0"/>
              <a:t> location of health outreach centers rotate between local schools each month, which councilor acts as mayor rotates each year</a:t>
            </a:r>
            <a:endParaRPr lang="en-US" sz="1100" dirty="0" smtClean="0"/>
          </a:p>
          <a:p>
            <a:pPr>
              <a:buClr>
                <a:srgbClr val="787978"/>
              </a:buClr>
            </a:pPr>
            <a:r>
              <a:rPr lang="en-US" dirty="0"/>
              <a:t>A</a:t>
            </a:r>
            <a:r>
              <a:rPr lang="en-US" dirty="0" smtClean="0"/>
              <a:t>dvantage:</a:t>
            </a:r>
          </a:p>
          <a:p>
            <a:pPr lvl="1">
              <a:buClr>
                <a:srgbClr val="787978"/>
              </a:buClr>
            </a:pPr>
            <a:r>
              <a:rPr lang="en-US" dirty="0" smtClean="0"/>
              <a:t>Everyone gets the program but always have a control group</a:t>
            </a:r>
          </a:p>
          <a:p>
            <a:pPr lvl="1"/>
            <a:endParaRPr lang="en-US" sz="1000" dirty="0" smtClean="0"/>
          </a:p>
          <a:p>
            <a:pPr lvl="1"/>
            <a:endParaRPr lang="en-US" dirty="0"/>
          </a:p>
        </p:txBody>
      </p:sp>
    </p:spTree>
    <p:extLst>
      <p:ext uri="{BB962C8B-B14F-4D97-AF65-F5344CB8AC3E}">
        <p14:creationId xmlns:p14="http://schemas.microsoft.com/office/powerpoint/2010/main" val="39066167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73927" y="1016251"/>
            <a:ext cx="1376360" cy="461665"/>
          </a:xfrm>
          <a:prstGeom prst="rect">
            <a:avLst/>
          </a:prstGeom>
        </p:spPr>
        <p:txBody>
          <a:bodyPr wrap="square">
            <a:spAutoFit/>
          </a:bodyPr>
          <a:lstStyle/>
          <a:p>
            <a:r>
              <a:rPr lang="en-US" sz="2400" dirty="0" smtClean="0"/>
              <a:t>Grade 3 </a:t>
            </a:r>
            <a:endParaRPr lang="en-US" sz="2400" dirty="0"/>
          </a:p>
        </p:txBody>
      </p:sp>
      <p:sp>
        <p:nvSpPr>
          <p:cNvPr id="8" name="Rectangle 7"/>
          <p:cNvSpPr/>
          <p:nvPr/>
        </p:nvSpPr>
        <p:spPr>
          <a:xfrm>
            <a:off x="2667000" y="2343958"/>
            <a:ext cx="1383287" cy="461665"/>
          </a:xfrm>
          <a:prstGeom prst="rect">
            <a:avLst/>
          </a:prstGeom>
        </p:spPr>
        <p:txBody>
          <a:bodyPr wrap="square">
            <a:spAutoFit/>
          </a:bodyPr>
          <a:lstStyle/>
          <a:p>
            <a:r>
              <a:rPr lang="en-US" sz="2400" dirty="0" smtClean="0"/>
              <a:t>Grade 4</a:t>
            </a:r>
            <a:endParaRPr lang="en-US" sz="2400" dirty="0"/>
          </a:p>
        </p:txBody>
      </p:sp>
      <p:sp>
        <p:nvSpPr>
          <p:cNvPr id="9" name="Rectangle 8"/>
          <p:cNvSpPr/>
          <p:nvPr/>
        </p:nvSpPr>
        <p:spPr>
          <a:xfrm>
            <a:off x="2667000" y="3848679"/>
            <a:ext cx="1376360" cy="461665"/>
          </a:xfrm>
          <a:prstGeom prst="rect">
            <a:avLst/>
          </a:prstGeom>
        </p:spPr>
        <p:txBody>
          <a:bodyPr wrap="square">
            <a:spAutoFit/>
          </a:bodyPr>
          <a:lstStyle/>
          <a:p>
            <a:r>
              <a:rPr lang="en-US" sz="2400" dirty="0" smtClean="0"/>
              <a:t>Grade 3 </a:t>
            </a:r>
            <a:endParaRPr lang="en-US" sz="2400" dirty="0"/>
          </a:p>
        </p:txBody>
      </p:sp>
      <p:sp>
        <p:nvSpPr>
          <p:cNvPr id="10" name="Rectangle 9"/>
          <p:cNvSpPr/>
          <p:nvPr/>
        </p:nvSpPr>
        <p:spPr>
          <a:xfrm>
            <a:off x="2660073" y="5161125"/>
            <a:ext cx="1383287" cy="461665"/>
          </a:xfrm>
          <a:prstGeom prst="rect">
            <a:avLst/>
          </a:prstGeom>
        </p:spPr>
        <p:txBody>
          <a:bodyPr wrap="square">
            <a:spAutoFit/>
          </a:bodyPr>
          <a:lstStyle/>
          <a:p>
            <a:r>
              <a:rPr lang="en-US" sz="2400" dirty="0" smtClean="0"/>
              <a:t>Grade 4</a:t>
            </a:r>
            <a:endParaRPr lang="en-US" sz="2400" dirty="0"/>
          </a:p>
        </p:txBody>
      </p:sp>
      <p:sp>
        <p:nvSpPr>
          <p:cNvPr id="11" name="TextBox 10"/>
          <p:cNvSpPr txBox="1"/>
          <p:nvPr/>
        </p:nvSpPr>
        <p:spPr>
          <a:xfrm>
            <a:off x="152400" y="129885"/>
            <a:ext cx="2963575" cy="461665"/>
          </a:xfrm>
          <a:prstGeom prst="rect">
            <a:avLst/>
          </a:prstGeom>
          <a:noFill/>
        </p:spPr>
        <p:txBody>
          <a:bodyPr wrap="square" rtlCol="0">
            <a:spAutoFit/>
          </a:bodyPr>
          <a:lstStyle/>
          <a:p>
            <a:r>
              <a:rPr lang="en-US" sz="2400" u="sng" dirty="0" smtClean="0"/>
              <a:t>Schools in Group </a:t>
            </a:r>
            <a:r>
              <a:rPr lang="en-US" sz="2400" u="sng" dirty="0"/>
              <a:t>A</a:t>
            </a:r>
          </a:p>
        </p:txBody>
      </p:sp>
      <p:sp>
        <p:nvSpPr>
          <p:cNvPr id="12" name="TextBox 11"/>
          <p:cNvSpPr txBox="1"/>
          <p:nvPr/>
        </p:nvSpPr>
        <p:spPr>
          <a:xfrm>
            <a:off x="152400" y="3348819"/>
            <a:ext cx="2963575" cy="461665"/>
          </a:xfrm>
          <a:prstGeom prst="rect">
            <a:avLst/>
          </a:prstGeom>
          <a:noFill/>
        </p:spPr>
        <p:txBody>
          <a:bodyPr wrap="square" rtlCol="0">
            <a:spAutoFit/>
          </a:bodyPr>
          <a:lstStyle/>
          <a:p>
            <a:r>
              <a:rPr lang="en-US" sz="2400" u="sng" dirty="0" smtClean="0"/>
              <a:t>Schools in Group B</a:t>
            </a:r>
            <a:endParaRPr lang="en-US" sz="2400" u="sng" dirty="0"/>
          </a:p>
        </p:txBody>
      </p:sp>
      <p:sp>
        <p:nvSpPr>
          <p:cNvPr id="18" name="TextBox 17"/>
          <p:cNvSpPr txBox="1"/>
          <p:nvPr/>
        </p:nvSpPr>
        <p:spPr>
          <a:xfrm>
            <a:off x="6781800" y="1016251"/>
            <a:ext cx="1232755" cy="923330"/>
          </a:xfrm>
          <a:prstGeom prst="rect">
            <a:avLst/>
          </a:prstGeom>
          <a:noFill/>
        </p:spPr>
        <p:txBody>
          <a:bodyPr wrap="square" rtlCol="0">
            <a:spAutoFit/>
          </a:bodyPr>
          <a:lstStyle/>
          <a:p>
            <a:r>
              <a:rPr lang="en-US" dirty="0" smtClean="0"/>
              <a:t>Impact of tutor for Grade 3</a:t>
            </a:r>
            <a:endParaRPr lang="en-US"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489" y="591550"/>
            <a:ext cx="19685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2414" y="3521596"/>
            <a:ext cx="1933575"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Freeform 22"/>
          <p:cNvSpPr/>
          <p:nvPr/>
        </p:nvSpPr>
        <p:spPr>
          <a:xfrm>
            <a:off x="5943600" y="731867"/>
            <a:ext cx="623455" cy="3420111"/>
          </a:xfrm>
          <a:custGeom>
            <a:avLst/>
            <a:gdLst>
              <a:gd name="connsiteX0" fmla="*/ 0 w 623455"/>
              <a:gd name="connsiteY0" fmla="*/ 538366 h 3420111"/>
              <a:gd name="connsiteX1" fmla="*/ 623455 w 623455"/>
              <a:gd name="connsiteY1" fmla="*/ 219711 h 3420111"/>
              <a:gd name="connsiteX2" fmla="*/ 0 w 623455"/>
              <a:gd name="connsiteY2" fmla="*/ 3420111 h 3420111"/>
            </a:gdLst>
            <a:ahLst/>
            <a:cxnLst>
              <a:cxn ang="0">
                <a:pos x="connsiteX0" y="connsiteY0"/>
              </a:cxn>
              <a:cxn ang="0">
                <a:pos x="connsiteX1" y="connsiteY1"/>
              </a:cxn>
              <a:cxn ang="0">
                <a:pos x="connsiteX2" y="connsiteY2"/>
              </a:cxn>
            </a:cxnLst>
            <a:rect l="l" t="t" r="r" b="b"/>
            <a:pathLst>
              <a:path w="623455" h="3420111">
                <a:moveTo>
                  <a:pt x="0" y="538366"/>
                </a:moveTo>
                <a:cubicBezTo>
                  <a:pt x="311727" y="138893"/>
                  <a:pt x="623455" y="-260580"/>
                  <a:pt x="623455" y="219711"/>
                </a:cubicBezTo>
                <a:cubicBezTo>
                  <a:pt x="623455" y="700002"/>
                  <a:pt x="311727" y="2060056"/>
                  <a:pt x="0" y="342011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5957455" y="2655687"/>
            <a:ext cx="997527" cy="2909455"/>
          </a:xfrm>
          <a:custGeom>
            <a:avLst/>
            <a:gdLst>
              <a:gd name="connsiteX0" fmla="*/ 0 w 997527"/>
              <a:gd name="connsiteY0" fmla="*/ 0 h 2909455"/>
              <a:gd name="connsiteX1" fmla="*/ 997527 w 997527"/>
              <a:gd name="connsiteY1" fmla="*/ 2382982 h 2909455"/>
              <a:gd name="connsiteX2" fmla="*/ 0 w 997527"/>
              <a:gd name="connsiteY2" fmla="*/ 2909455 h 2909455"/>
            </a:gdLst>
            <a:ahLst/>
            <a:cxnLst>
              <a:cxn ang="0">
                <a:pos x="connsiteX0" y="connsiteY0"/>
              </a:cxn>
              <a:cxn ang="0">
                <a:pos x="connsiteX1" y="connsiteY1"/>
              </a:cxn>
              <a:cxn ang="0">
                <a:pos x="connsiteX2" y="connsiteY2"/>
              </a:cxn>
            </a:cxnLst>
            <a:rect l="l" t="t" r="r" b="b"/>
            <a:pathLst>
              <a:path w="997527" h="2909455">
                <a:moveTo>
                  <a:pt x="0" y="0"/>
                </a:moveTo>
                <a:cubicBezTo>
                  <a:pt x="498763" y="949036"/>
                  <a:pt x="997527" y="1898073"/>
                  <a:pt x="997527" y="2382982"/>
                </a:cubicBezTo>
                <a:cubicBezTo>
                  <a:pt x="997527" y="2867891"/>
                  <a:pt x="498763" y="2888673"/>
                  <a:pt x="0" y="290945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934199" y="3567490"/>
            <a:ext cx="1232755" cy="923330"/>
          </a:xfrm>
          <a:prstGeom prst="rect">
            <a:avLst/>
          </a:prstGeom>
          <a:noFill/>
        </p:spPr>
        <p:txBody>
          <a:bodyPr wrap="square" rtlCol="0">
            <a:spAutoFit/>
          </a:bodyPr>
          <a:lstStyle/>
          <a:p>
            <a:r>
              <a:rPr lang="en-US" dirty="0" smtClean="0">
                <a:solidFill>
                  <a:schemeClr val="tx2"/>
                </a:solidFill>
              </a:rPr>
              <a:t>Impact of tutor Grade 4</a:t>
            </a:r>
            <a:endParaRPr lang="en-US" dirty="0">
              <a:solidFill>
                <a:schemeClr val="tx2"/>
              </a:solidFill>
            </a:endParaRPr>
          </a:p>
        </p:txBody>
      </p:sp>
    </p:spTree>
    <p:extLst>
      <p:ext uri="{BB962C8B-B14F-4D97-AF65-F5344CB8AC3E}">
        <p14:creationId xmlns:p14="http://schemas.microsoft.com/office/powerpoint/2010/main" val="28693941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8" grpId="0"/>
      <p:bldP spid="23" grpId="0" animBg="1"/>
      <p:bldP spid="24" grpId="0" animBg="1"/>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2736" y="761999"/>
            <a:ext cx="3552335" cy="2590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3657599"/>
            <a:ext cx="3467100" cy="2563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419600" y="254169"/>
            <a:ext cx="1576389" cy="461665"/>
          </a:xfrm>
          <a:prstGeom prst="rect">
            <a:avLst/>
          </a:prstGeom>
          <a:noFill/>
        </p:spPr>
        <p:txBody>
          <a:bodyPr wrap="square" rtlCol="0">
            <a:spAutoFit/>
          </a:bodyPr>
          <a:lstStyle/>
          <a:p>
            <a:r>
              <a:rPr lang="en-US" sz="2400" dirty="0" smtClean="0"/>
              <a:t>Year 1</a:t>
            </a:r>
            <a:endParaRPr lang="en-US" sz="2400" dirty="0"/>
          </a:p>
        </p:txBody>
      </p:sp>
      <p:sp>
        <p:nvSpPr>
          <p:cNvPr id="3" name="Rectangle 2"/>
          <p:cNvSpPr/>
          <p:nvPr/>
        </p:nvSpPr>
        <p:spPr>
          <a:xfrm>
            <a:off x="5937536" y="244917"/>
            <a:ext cx="1078927" cy="461665"/>
          </a:xfrm>
          <a:prstGeom prst="rect">
            <a:avLst/>
          </a:prstGeom>
        </p:spPr>
        <p:txBody>
          <a:bodyPr wrap="square">
            <a:spAutoFit/>
          </a:bodyPr>
          <a:lstStyle/>
          <a:p>
            <a:r>
              <a:rPr lang="en-US" sz="2400" dirty="0"/>
              <a:t>Year </a:t>
            </a:r>
            <a:r>
              <a:rPr lang="en-US" sz="2400" dirty="0" smtClean="0"/>
              <a:t>2</a:t>
            </a:r>
            <a:endParaRPr lang="en-US" sz="2400" dirty="0"/>
          </a:p>
        </p:txBody>
      </p:sp>
      <p:sp>
        <p:nvSpPr>
          <p:cNvPr id="7" name="Rectangle 6"/>
          <p:cNvSpPr/>
          <p:nvPr/>
        </p:nvSpPr>
        <p:spPr>
          <a:xfrm>
            <a:off x="2673927" y="1186891"/>
            <a:ext cx="1376360" cy="461665"/>
          </a:xfrm>
          <a:prstGeom prst="rect">
            <a:avLst/>
          </a:prstGeom>
        </p:spPr>
        <p:txBody>
          <a:bodyPr wrap="square">
            <a:spAutoFit/>
          </a:bodyPr>
          <a:lstStyle/>
          <a:p>
            <a:r>
              <a:rPr lang="en-US" sz="2400" dirty="0" smtClean="0"/>
              <a:t>Grade 3 </a:t>
            </a:r>
            <a:endParaRPr lang="en-US" sz="2400" dirty="0"/>
          </a:p>
        </p:txBody>
      </p:sp>
      <p:sp>
        <p:nvSpPr>
          <p:cNvPr id="8" name="Rectangle 7"/>
          <p:cNvSpPr/>
          <p:nvPr/>
        </p:nvSpPr>
        <p:spPr>
          <a:xfrm>
            <a:off x="2667000" y="2514598"/>
            <a:ext cx="1383287" cy="461665"/>
          </a:xfrm>
          <a:prstGeom prst="rect">
            <a:avLst/>
          </a:prstGeom>
        </p:spPr>
        <p:txBody>
          <a:bodyPr wrap="square">
            <a:spAutoFit/>
          </a:bodyPr>
          <a:lstStyle/>
          <a:p>
            <a:r>
              <a:rPr lang="en-US" sz="2400" dirty="0" smtClean="0"/>
              <a:t>Grade 4</a:t>
            </a:r>
            <a:endParaRPr lang="en-US" sz="2400" dirty="0"/>
          </a:p>
        </p:txBody>
      </p:sp>
      <p:sp>
        <p:nvSpPr>
          <p:cNvPr id="9" name="Rectangle 8"/>
          <p:cNvSpPr/>
          <p:nvPr/>
        </p:nvSpPr>
        <p:spPr>
          <a:xfrm>
            <a:off x="2667000" y="4019319"/>
            <a:ext cx="1376360" cy="461665"/>
          </a:xfrm>
          <a:prstGeom prst="rect">
            <a:avLst/>
          </a:prstGeom>
        </p:spPr>
        <p:txBody>
          <a:bodyPr wrap="square">
            <a:spAutoFit/>
          </a:bodyPr>
          <a:lstStyle/>
          <a:p>
            <a:r>
              <a:rPr lang="en-US" sz="2400" dirty="0" smtClean="0"/>
              <a:t>Grade 3 </a:t>
            </a:r>
            <a:endParaRPr lang="en-US" sz="2400" dirty="0"/>
          </a:p>
        </p:txBody>
      </p:sp>
      <p:sp>
        <p:nvSpPr>
          <p:cNvPr id="10" name="Rectangle 9"/>
          <p:cNvSpPr/>
          <p:nvPr/>
        </p:nvSpPr>
        <p:spPr>
          <a:xfrm>
            <a:off x="2660073" y="5331765"/>
            <a:ext cx="1383287" cy="461665"/>
          </a:xfrm>
          <a:prstGeom prst="rect">
            <a:avLst/>
          </a:prstGeom>
        </p:spPr>
        <p:txBody>
          <a:bodyPr wrap="square">
            <a:spAutoFit/>
          </a:bodyPr>
          <a:lstStyle/>
          <a:p>
            <a:r>
              <a:rPr lang="en-US" sz="2400" dirty="0" smtClean="0"/>
              <a:t>Grade 4</a:t>
            </a:r>
            <a:endParaRPr lang="en-US" sz="2400" dirty="0"/>
          </a:p>
        </p:txBody>
      </p:sp>
      <p:sp>
        <p:nvSpPr>
          <p:cNvPr id="11" name="TextBox 10"/>
          <p:cNvSpPr txBox="1"/>
          <p:nvPr/>
        </p:nvSpPr>
        <p:spPr>
          <a:xfrm>
            <a:off x="152400" y="725226"/>
            <a:ext cx="2963575" cy="461665"/>
          </a:xfrm>
          <a:prstGeom prst="rect">
            <a:avLst/>
          </a:prstGeom>
          <a:noFill/>
        </p:spPr>
        <p:txBody>
          <a:bodyPr wrap="square" rtlCol="0">
            <a:spAutoFit/>
          </a:bodyPr>
          <a:lstStyle/>
          <a:p>
            <a:r>
              <a:rPr lang="en-US" sz="2400" u="sng" dirty="0" smtClean="0"/>
              <a:t>Schools in Group </a:t>
            </a:r>
            <a:r>
              <a:rPr lang="en-US" sz="2400" u="sng" dirty="0"/>
              <a:t>A</a:t>
            </a:r>
          </a:p>
        </p:txBody>
      </p:sp>
      <p:sp>
        <p:nvSpPr>
          <p:cNvPr id="12" name="TextBox 11"/>
          <p:cNvSpPr txBox="1"/>
          <p:nvPr/>
        </p:nvSpPr>
        <p:spPr>
          <a:xfrm>
            <a:off x="79665" y="3657600"/>
            <a:ext cx="2963575" cy="461665"/>
          </a:xfrm>
          <a:prstGeom prst="rect">
            <a:avLst/>
          </a:prstGeom>
          <a:noFill/>
        </p:spPr>
        <p:txBody>
          <a:bodyPr wrap="square" rtlCol="0">
            <a:spAutoFit/>
          </a:bodyPr>
          <a:lstStyle/>
          <a:p>
            <a:r>
              <a:rPr lang="en-US" sz="2400" u="sng" dirty="0" smtClean="0"/>
              <a:t>Schools in Group B</a:t>
            </a:r>
            <a:endParaRPr lang="en-US" sz="2400" u="sng" dirty="0"/>
          </a:p>
        </p:txBody>
      </p:sp>
      <p:sp>
        <p:nvSpPr>
          <p:cNvPr id="18" name="TextBox 17"/>
          <p:cNvSpPr txBox="1"/>
          <p:nvPr/>
        </p:nvSpPr>
        <p:spPr>
          <a:xfrm>
            <a:off x="7751918" y="3195935"/>
            <a:ext cx="1232755" cy="923330"/>
          </a:xfrm>
          <a:prstGeom prst="rect">
            <a:avLst/>
          </a:prstGeom>
          <a:noFill/>
        </p:spPr>
        <p:txBody>
          <a:bodyPr wrap="square" rtlCol="0">
            <a:spAutoFit/>
          </a:bodyPr>
          <a:lstStyle/>
          <a:p>
            <a:r>
              <a:rPr lang="en-US" dirty="0" smtClean="0"/>
              <a:t>Impact of tutor for 2 years</a:t>
            </a:r>
            <a:endParaRPr lang="en-US" dirty="0"/>
          </a:p>
        </p:txBody>
      </p:sp>
      <p:sp>
        <p:nvSpPr>
          <p:cNvPr id="21" name="Freeform 20"/>
          <p:cNvSpPr/>
          <p:nvPr/>
        </p:nvSpPr>
        <p:spPr>
          <a:xfrm>
            <a:off x="7259782" y="2604655"/>
            <a:ext cx="541702" cy="2868477"/>
          </a:xfrm>
          <a:custGeom>
            <a:avLst/>
            <a:gdLst>
              <a:gd name="connsiteX0" fmla="*/ 124691 w 541702"/>
              <a:gd name="connsiteY0" fmla="*/ 0 h 2868477"/>
              <a:gd name="connsiteX1" fmla="*/ 540327 w 541702"/>
              <a:gd name="connsiteY1" fmla="*/ 2396836 h 2868477"/>
              <a:gd name="connsiteX2" fmla="*/ 0 w 541702"/>
              <a:gd name="connsiteY2" fmla="*/ 2867890 h 2868477"/>
            </a:gdLst>
            <a:ahLst/>
            <a:cxnLst>
              <a:cxn ang="0">
                <a:pos x="connsiteX0" y="connsiteY0"/>
              </a:cxn>
              <a:cxn ang="0">
                <a:pos x="connsiteX1" y="connsiteY1"/>
              </a:cxn>
              <a:cxn ang="0">
                <a:pos x="connsiteX2" y="connsiteY2"/>
              </a:cxn>
            </a:cxnLst>
            <a:rect l="l" t="t" r="r" b="b"/>
            <a:pathLst>
              <a:path w="541702" h="2868477">
                <a:moveTo>
                  <a:pt x="124691" y="0"/>
                </a:moveTo>
                <a:cubicBezTo>
                  <a:pt x="342900" y="959427"/>
                  <a:pt x="561109" y="1918854"/>
                  <a:pt x="540327" y="2396836"/>
                </a:cubicBezTo>
                <a:cubicBezTo>
                  <a:pt x="519545" y="2874818"/>
                  <a:pt x="259772" y="2871354"/>
                  <a:pt x="0" y="28678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978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8" grpId="0"/>
      <p:bldP spid="2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rotation design</a:t>
            </a:r>
            <a:endParaRPr lang="en-US" dirty="0"/>
          </a:p>
        </p:txBody>
      </p:sp>
      <p:sp>
        <p:nvSpPr>
          <p:cNvPr id="3" name="Content Placeholder 2"/>
          <p:cNvSpPr>
            <a:spLocks noGrp="1"/>
          </p:cNvSpPr>
          <p:nvPr>
            <p:ph idx="1"/>
          </p:nvPr>
        </p:nvSpPr>
        <p:spPr>
          <a:xfrm>
            <a:off x="457200" y="1600200"/>
            <a:ext cx="8458200" cy="4840357"/>
          </a:xfrm>
        </p:spPr>
        <p:txBody>
          <a:bodyPr>
            <a:normAutofit/>
          </a:bodyPr>
          <a:lstStyle/>
          <a:p>
            <a:pPr>
              <a:buClr>
                <a:srgbClr val="787978"/>
              </a:buClr>
            </a:pPr>
            <a:r>
              <a:rPr lang="en-US" dirty="0" smtClean="0"/>
              <a:t>Q: to what extent does the rotation design reduce the risk of harm from evaluation?</a:t>
            </a:r>
          </a:p>
          <a:p>
            <a:pPr lvl="1">
              <a:buClr>
                <a:srgbClr val="787978"/>
              </a:buClr>
            </a:pPr>
            <a:r>
              <a:rPr lang="en-US" dirty="0" smtClean="0"/>
              <a:t>In some versions, everyone gets the same exposure to the program (just at different times) which can be considered particularly fair</a:t>
            </a:r>
          </a:p>
          <a:p>
            <a:pPr marL="457200" lvl="1" indent="0">
              <a:buClr>
                <a:srgbClr val="787978"/>
              </a:buClr>
              <a:buNone/>
            </a:pPr>
            <a:r>
              <a:rPr lang="en-US" sz="500" dirty="0" smtClean="0"/>
              <a:t> </a:t>
            </a:r>
          </a:p>
          <a:p>
            <a:pPr>
              <a:buClr>
                <a:srgbClr val="787978"/>
              </a:buClr>
            </a:pPr>
            <a:r>
              <a:rPr lang="en-US" dirty="0" smtClean="0"/>
              <a:t>Q: are there situations where using a rotation design might increase the risks or be seen as unfair?</a:t>
            </a:r>
          </a:p>
          <a:p>
            <a:pPr lvl="1">
              <a:buClr>
                <a:srgbClr val="787978"/>
              </a:buClr>
            </a:pPr>
            <a:r>
              <a:rPr lang="en-US" dirty="0" smtClean="0"/>
              <a:t>If taking away a program from people who previously had access could cause harm</a:t>
            </a:r>
          </a:p>
          <a:p>
            <a:pPr lvl="1">
              <a:buClr>
                <a:srgbClr val="787978"/>
              </a:buClr>
            </a:pPr>
            <a:r>
              <a:rPr lang="en-US" dirty="0" smtClean="0"/>
              <a:t>Example: we might not want to give a temporary mortgage subsidy as this might encourage people to take on debt they cannot sustain</a:t>
            </a:r>
          </a:p>
          <a:p>
            <a:pPr lvl="1">
              <a:buClr>
                <a:srgbClr val="787978"/>
              </a:buClr>
            </a:pPr>
            <a:r>
              <a:rPr lang="en-US" dirty="0" smtClean="0"/>
              <a:t>In some rotation designs some people get much more exposure than others (see example above) </a:t>
            </a:r>
          </a:p>
          <a:p>
            <a:pPr lvl="1"/>
            <a:endParaRPr lang="en-US" dirty="0" smtClean="0"/>
          </a:p>
          <a:p>
            <a:pPr lvl="1"/>
            <a:endParaRPr lang="en-US" dirty="0"/>
          </a:p>
        </p:txBody>
      </p:sp>
    </p:spTree>
    <p:extLst>
      <p:ext uri="{BB962C8B-B14F-4D97-AF65-F5344CB8AC3E}">
        <p14:creationId xmlns:p14="http://schemas.microsoft.com/office/powerpoint/2010/main" val="4122006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 background</a:t>
            </a:r>
            <a:endParaRPr lang="en-US" dirty="0"/>
          </a:p>
        </p:txBody>
      </p:sp>
      <p:sp>
        <p:nvSpPr>
          <p:cNvPr id="3" name="Content Placeholder 2"/>
          <p:cNvSpPr>
            <a:spLocks noGrp="1"/>
          </p:cNvSpPr>
          <p:nvPr>
            <p:ph idx="1"/>
          </p:nvPr>
        </p:nvSpPr>
        <p:spPr/>
        <p:txBody>
          <a:bodyPr>
            <a:normAutofit lnSpcReduction="10000"/>
          </a:bodyPr>
          <a:lstStyle/>
          <a:p>
            <a:pPr>
              <a:buClr>
                <a:srgbClr val="787978"/>
              </a:buClr>
            </a:pPr>
            <a:r>
              <a:rPr lang="en-US" dirty="0" smtClean="0"/>
              <a:t>Belmont principles (and equivalent in other countries) set ethical rules for research that involves human subjects</a:t>
            </a:r>
          </a:p>
          <a:p>
            <a:pPr>
              <a:buClr>
                <a:srgbClr val="787978"/>
              </a:buClr>
            </a:pPr>
            <a:endParaRPr lang="en-US" sz="1100" dirty="0"/>
          </a:p>
          <a:p>
            <a:pPr>
              <a:buClr>
                <a:srgbClr val="787978"/>
              </a:buClr>
            </a:pPr>
            <a:r>
              <a:rPr lang="en-US" dirty="0" smtClean="0"/>
              <a:t>Include 3 key principles:</a:t>
            </a:r>
          </a:p>
          <a:p>
            <a:pPr lvl="1">
              <a:buClr>
                <a:srgbClr val="787978"/>
              </a:buClr>
            </a:pPr>
            <a:r>
              <a:rPr lang="en-US" u="sng" dirty="0"/>
              <a:t>Respect for persons: </a:t>
            </a:r>
            <a:r>
              <a:rPr lang="en-US" dirty="0"/>
              <a:t>participants should be informed of risks and given a choice about participation</a:t>
            </a:r>
          </a:p>
          <a:p>
            <a:pPr lvl="1">
              <a:buClr>
                <a:srgbClr val="787978"/>
              </a:buClr>
            </a:pPr>
            <a:r>
              <a:rPr lang="en-US" u="sng" dirty="0"/>
              <a:t>Benefice: </a:t>
            </a:r>
            <a:r>
              <a:rPr lang="en-US" dirty="0"/>
              <a:t>the risks of research should be carefully weighed against the benefits. Risks should be minimized</a:t>
            </a:r>
          </a:p>
          <a:p>
            <a:pPr lvl="1">
              <a:buClr>
                <a:srgbClr val="787978"/>
              </a:buClr>
            </a:pPr>
            <a:r>
              <a:rPr lang="en-US" u="sng" dirty="0"/>
              <a:t>Justice: </a:t>
            </a:r>
            <a:r>
              <a:rPr lang="en-US" dirty="0"/>
              <a:t>the people (and the type of people) who take the risks should be those who benefit</a:t>
            </a:r>
          </a:p>
          <a:p>
            <a:pPr lvl="1">
              <a:buClr>
                <a:srgbClr val="787978"/>
              </a:buClr>
            </a:pPr>
            <a:endParaRPr lang="en-US" sz="1100" dirty="0" smtClean="0"/>
          </a:p>
          <a:p>
            <a:pPr>
              <a:buClr>
                <a:srgbClr val="787978"/>
              </a:buClr>
            </a:pPr>
            <a:r>
              <a:rPr lang="en-US" dirty="0" smtClean="0"/>
              <a:t>Q: what ethical tradition do these principles derive from? to what extent do they reflect a rights based or a utilitarian approach?</a:t>
            </a:r>
          </a:p>
          <a:p>
            <a:pPr lvl="1"/>
            <a:endParaRPr lang="en-US" dirty="0"/>
          </a:p>
        </p:txBody>
      </p:sp>
    </p:spTree>
    <p:extLst>
      <p:ext uri="{BB962C8B-B14F-4D97-AF65-F5344CB8AC3E}">
        <p14:creationId xmlns:p14="http://schemas.microsoft.com/office/powerpoint/2010/main" val="376550001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Encouragement design</a:t>
            </a:r>
            <a:endParaRPr lang="en-US" dirty="0"/>
          </a:p>
        </p:txBody>
      </p:sp>
      <p:sp>
        <p:nvSpPr>
          <p:cNvPr id="3" name="Content Placeholder 2"/>
          <p:cNvSpPr>
            <a:spLocks noGrp="1"/>
          </p:cNvSpPr>
          <p:nvPr>
            <p:ph idx="1"/>
          </p:nvPr>
        </p:nvSpPr>
        <p:spPr>
          <a:xfrm>
            <a:off x="457200" y="1600200"/>
            <a:ext cx="8229600" cy="4267199"/>
          </a:xfrm>
        </p:spPr>
        <p:txBody>
          <a:bodyPr>
            <a:normAutofit/>
          </a:bodyPr>
          <a:lstStyle/>
          <a:p>
            <a:pPr>
              <a:buClr>
                <a:srgbClr val="787978"/>
              </a:buClr>
            </a:pPr>
            <a:r>
              <a:rPr lang="en-US" dirty="0" smtClean="0"/>
              <a:t>People given an encouragement to take up the program</a:t>
            </a:r>
          </a:p>
          <a:p>
            <a:pPr lvl="1">
              <a:buClr>
                <a:srgbClr val="787978"/>
              </a:buClr>
            </a:pPr>
            <a:r>
              <a:rPr lang="en-US" dirty="0" smtClean="0"/>
              <a:t>E.g. randomly chosen to receive help applying for benefits</a:t>
            </a:r>
          </a:p>
          <a:p>
            <a:pPr lvl="1">
              <a:buClr>
                <a:srgbClr val="787978"/>
              </a:buClr>
            </a:pPr>
            <a:r>
              <a:rPr lang="en-US" dirty="0" smtClean="0"/>
              <a:t>E.g. randomly chosen to receive incentive to get cancer screening</a:t>
            </a:r>
          </a:p>
          <a:p>
            <a:pPr lvl="1">
              <a:buClr>
                <a:srgbClr val="787978"/>
              </a:buClr>
            </a:pPr>
            <a:endParaRPr lang="en-US" sz="800" dirty="0" smtClean="0"/>
          </a:p>
          <a:p>
            <a:pPr>
              <a:buClr>
                <a:srgbClr val="787978"/>
              </a:buClr>
            </a:pPr>
            <a:r>
              <a:rPr lang="en-US" dirty="0" smtClean="0"/>
              <a:t>Most workable/useful when:</a:t>
            </a:r>
          </a:p>
          <a:p>
            <a:pPr lvl="1">
              <a:buClr>
                <a:srgbClr val="787978"/>
              </a:buClr>
            </a:pPr>
            <a:r>
              <a:rPr lang="en-US" dirty="0" smtClean="0"/>
              <a:t>Everyone is already eligible but take up is low</a:t>
            </a:r>
          </a:p>
          <a:p>
            <a:pPr marL="0" indent="0">
              <a:buClr>
                <a:srgbClr val="787978"/>
              </a:buClr>
              <a:buNone/>
            </a:pPr>
            <a:endParaRPr lang="en-US" sz="1100" dirty="0" smtClean="0"/>
          </a:p>
          <a:p>
            <a:pPr>
              <a:buClr>
                <a:srgbClr val="787978"/>
              </a:buClr>
            </a:pPr>
            <a:r>
              <a:rPr lang="en-US" dirty="0"/>
              <a:t>A</a:t>
            </a:r>
            <a:r>
              <a:rPr lang="en-US" dirty="0" smtClean="0"/>
              <a:t>dvantage:</a:t>
            </a:r>
          </a:p>
          <a:p>
            <a:pPr lvl="1">
              <a:buClr>
                <a:srgbClr val="787978"/>
              </a:buClr>
            </a:pPr>
            <a:r>
              <a:rPr lang="en-US" dirty="0" smtClean="0"/>
              <a:t>No one is denied access</a:t>
            </a:r>
          </a:p>
          <a:p>
            <a:pPr lvl="1"/>
            <a:endParaRPr lang="en-US" sz="1000" dirty="0" smtClean="0"/>
          </a:p>
          <a:p>
            <a:pPr lvl="1"/>
            <a:endParaRPr lang="en-US" dirty="0"/>
          </a:p>
        </p:txBody>
      </p:sp>
    </p:spTree>
    <p:extLst>
      <p:ext uri="{BB962C8B-B14F-4D97-AF65-F5344CB8AC3E}">
        <p14:creationId xmlns:p14="http://schemas.microsoft.com/office/powerpoint/2010/main" val="2513139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of encouragement design</a:t>
            </a:r>
            <a:endParaRPr lang="en-US" dirty="0"/>
          </a:p>
        </p:txBody>
      </p:sp>
      <p:sp>
        <p:nvSpPr>
          <p:cNvPr id="3" name="Content Placeholder 2"/>
          <p:cNvSpPr>
            <a:spLocks noGrp="1"/>
          </p:cNvSpPr>
          <p:nvPr>
            <p:ph idx="1"/>
          </p:nvPr>
        </p:nvSpPr>
        <p:spPr>
          <a:xfrm>
            <a:off x="457200" y="1600201"/>
            <a:ext cx="8458200" cy="4419600"/>
          </a:xfrm>
        </p:spPr>
        <p:txBody>
          <a:bodyPr>
            <a:normAutofit/>
          </a:bodyPr>
          <a:lstStyle/>
          <a:p>
            <a:pPr>
              <a:buClr>
                <a:srgbClr val="787978"/>
              </a:buClr>
            </a:pPr>
            <a:r>
              <a:rPr lang="en-US" dirty="0" smtClean="0"/>
              <a:t>Q: In a encouragement design, no one is denied access. Does that mean there are never costs to weigh against the benefits of the evaluation?</a:t>
            </a:r>
          </a:p>
          <a:p>
            <a:pPr lvl="1">
              <a:buClr>
                <a:srgbClr val="787978"/>
              </a:buClr>
            </a:pPr>
            <a:r>
              <a:rPr lang="en-US" dirty="0" smtClean="0"/>
              <a:t>Program may be risky so encouragement may prompt risk taking. Are people fully informed of the risks?</a:t>
            </a:r>
          </a:p>
          <a:p>
            <a:pPr lvl="1">
              <a:buClr>
                <a:srgbClr val="787978"/>
              </a:buClr>
            </a:pPr>
            <a:r>
              <a:rPr lang="en-US" dirty="0" smtClean="0"/>
              <a:t>If the program is likely beneficial and we can afford to encourage everyone, why deny some the encouragement i.e. we still have the same ethical quandaries as other designs</a:t>
            </a:r>
          </a:p>
          <a:p>
            <a:pPr lvl="1"/>
            <a:endParaRPr lang="en-US" dirty="0" smtClean="0"/>
          </a:p>
          <a:p>
            <a:pPr lvl="1"/>
            <a:endParaRPr lang="en-US" sz="200" dirty="0" smtClean="0"/>
          </a:p>
          <a:p>
            <a:pPr lvl="1"/>
            <a:endParaRPr lang="en-US" dirty="0"/>
          </a:p>
        </p:txBody>
      </p:sp>
    </p:spTree>
    <p:extLst>
      <p:ext uri="{BB962C8B-B14F-4D97-AF65-F5344CB8AC3E}">
        <p14:creationId xmlns:p14="http://schemas.microsoft.com/office/powerpoint/2010/main" val="792069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Achieving compliance with IRB</a:t>
            </a:r>
            <a:endParaRPr lang="en-US" dirty="0"/>
          </a:p>
        </p:txBody>
      </p:sp>
      <p:pic>
        <p:nvPicPr>
          <p:cNvPr id="5" name="Picture 4" descr="chapter3.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1270" y="817299"/>
            <a:ext cx="3339024" cy="2504268"/>
          </a:xfrm>
          <a:prstGeom prst="rect">
            <a:avLst/>
          </a:prstGeom>
        </p:spPr>
      </p:pic>
    </p:spTree>
    <p:extLst>
      <p:ext uri="{BB962C8B-B14F-4D97-AF65-F5344CB8AC3E}">
        <p14:creationId xmlns:p14="http://schemas.microsoft.com/office/powerpoint/2010/main" val="12490465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 for IRB </a:t>
            </a:r>
            <a:endParaRPr lang="en-US" dirty="0"/>
          </a:p>
        </p:txBody>
      </p:sp>
      <p:sp>
        <p:nvSpPr>
          <p:cNvPr id="3" name="Content Placeholder 2"/>
          <p:cNvSpPr>
            <a:spLocks noGrp="1"/>
          </p:cNvSpPr>
          <p:nvPr>
            <p:ph idx="1"/>
          </p:nvPr>
        </p:nvSpPr>
        <p:spPr>
          <a:xfrm>
            <a:off x="457200" y="1600201"/>
            <a:ext cx="8458200" cy="4419600"/>
          </a:xfrm>
        </p:spPr>
        <p:txBody>
          <a:bodyPr>
            <a:normAutofit/>
          </a:bodyPr>
          <a:lstStyle/>
          <a:p>
            <a:pPr>
              <a:buClr>
                <a:srgbClr val="787978"/>
              </a:buClr>
              <a:defRPr/>
            </a:pPr>
            <a:r>
              <a:rPr lang="en-US" sz="2800" dirty="0"/>
              <a:t>All </a:t>
            </a:r>
            <a:r>
              <a:rPr lang="en-US" sz="2800" dirty="0" smtClean="0"/>
              <a:t>key personnel working on the project are </a:t>
            </a:r>
            <a:r>
              <a:rPr lang="en-US" sz="2800" dirty="0"/>
              <a:t>human-subjects </a:t>
            </a:r>
            <a:r>
              <a:rPr lang="en-US" sz="2800" dirty="0" smtClean="0"/>
              <a:t>certified</a:t>
            </a:r>
          </a:p>
          <a:p>
            <a:pPr lvl="1">
              <a:buClr>
                <a:srgbClr val="787978"/>
              </a:buClr>
              <a:defRPr/>
            </a:pPr>
            <a:r>
              <a:rPr lang="en-US" sz="2400" dirty="0"/>
              <a:t>Includes RAs in field and those handling identified data</a:t>
            </a:r>
          </a:p>
          <a:p>
            <a:pPr lvl="1">
              <a:buClr>
                <a:srgbClr val="787978"/>
              </a:buClr>
              <a:defRPr/>
            </a:pPr>
            <a:endParaRPr lang="en-US" sz="900" dirty="0" smtClean="0"/>
          </a:p>
          <a:p>
            <a:pPr marL="342900" lvl="1" indent="-342900">
              <a:buClr>
                <a:srgbClr val="787978"/>
              </a:buClr>
              <a:buFont typeface="Arial" panose="020B0604020202020204" pitchFamily="34" charset="0"/>
              <a:buChar char="•"/>
              <a:defRPr/>
            </a:pPr>
            <a:r>
              <a:rPr lang="en-US" dirty="0"/>
              <a:t>National Institutes of Health </a:t>
            </a:r>
            <a:r>
              <a:rPr lang="en-US" dirty="0" smtClean="0"/>
              <a:t>and CITI have </a:t>
            </a:r>
            <a:r>
              <a:rPr lang="en-US" dirty="0"/>
              <a:t>online training program and certification </a:t>
            </a:r>
            <a:r>
              <a:rPr lang="en-US" dirty="0" smtClean="0"/>
              <a:t>process</a:t>
            </a:r>
            <a:endParaRPr lang="en-US" sz="1000" dirty="0" smtClean="0"/>
          </a:p>
          <a:p>
            <a:pPr lvl="1">
              <a:buClr>
                <a:srgbClr val="787978"/>
              </a:buClr>
              <a:defRPr/>
            </a:pPr>
            <a:endParaRPr lang="en-US" sz="800" dirty="0"/>
          </a:p>
          <a:p>
            <a:pPr marL="342900" lvl="1" indent="-342900">
              <a:buClr>
                <a:srgbClr val="787978"/>
              </a:buClr>
              <a:buFont typeface="Arial" panose="020B0604020202020204" pitchFamily="34" charset="0"/>
              <a:buChar char="•"/>
              <a:defRPr/>
            </a:pPr>
            <a:r>
              <a:rPr lang="en-US" dirty="0"/>
              <a:t>Enumerators </a:t>
            </a:r>
            <a:r>
              <a:rPr lang="en-US" dirty="0" smtClean="0"/>
              <a:t>and other field staff trained in relevant </a:t>
            </a:r>
            <a:r>
              <a:rPr lang="en-US" dirty="0"/>
              <a:t>areas of IRB compliance </a:t>
            </a:r>
            <a:r>
              <a:rPr lang="en-US" dirty="0" smtClean="0"/>
              <a:t>including </a:t>
            </a:r>
            <a:r>
              <a:rPr lang="en-US" dirty="0"/>
              <a:t>data management</a:t>
            </a:r>
          </a:p>
          <a:p>
            <a:pPr marL="342900" lvl="1" indent="-342900">
              <a:buClr>
                <a:srgbClr val="787978"/>
              </a:buClr>
              <a:buFont typeface="Arial" panose="020B0604020202020204" pitchFamily="34" charset="0"/>
              <a:buChar char="•"/>
              <a:defRPr/>
            </a:pPr>
            <a:endParaRPr lang="en-US" sz="800" dirty="0" smtClean="0"/>
          </a:p>
          <a:p>
            <a:pPr>
              <a:buClr>
                <a:srgbClr val="787978"/>
              </a:buClr>
              <a:defRPr/>
            </a:pPr>
            <a:r>
              <a:rPr lang="en-US" sz="2800" dirty="0" smtClean="0"/>
              <a:t>Research design including all surveys reviewed and approved</a:t>
            </a:r>
          </a:p>
          <a:p>
            <a:pPr>
              <a:defRPr/>
            </a:pPr>
            <a:endParaRPr lang="en-US" sz="600" dirty="0" smtClean="0"/>
          </a:p>
          <a:p>
            <a:pPr lvl="1"/>
            <a:endParaRPr lang="en-US" dirty="0" smtClean="0"/>
          </a:p>
          <a:p>
            <a:pPr lvl="1"/>
            <a:endParaRPr lang="en-US" sz="200" dirty="0" smtClean="0"/>
          </a:p>
          <a:p>
            <a:pPr lvl="1"/>
            <a:endParaRPr lang="en-US" dirty="0"/>
          </a:p>
        </p:txBody>
      </p:sp>
    </p:spTree>
    <p:extLst>
      <p:ext uri="{BB962C8B-B14F-4D97-AF65-F5344CB8AC3E}">
        <p14:creationId xmlns:p14="http://schemas.microsoft.com/office/powerpoint/2010/main" val="303421002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 for IRB II </a:t>
            </a:r>
            <a:endParaRPr lang="en-US" dirty="0"/>
          </a:p>
        </p:txBody>
      </p:sp>
      <p:sp>
        <p:nvSpPr>
          <p:cNvPr id="3" name="Content Placeholder 2"/>
          <p:cNvSpPr>
            <a:spLocks noGrp="1"/>
          </p:cNvSpPr>
          <p:nvPr>
            <p:ph idx="1"/>
          </p:nvPr>
        </p:nvSpPr>
        <p:spPr>
          <a:xfrm>
            <a:off x="457200" y="1600201"/>
            <a:ext cx="8458200" cy="4419600"/>
          </a:xfrm>
        </p:spPr>
        <p:txBody>
          <a:bodyPr>
            <a:normAutofit fontScale="92500"/>
          </a:bodyPr>
          <a:lstStyle/>
          <a:p>
            <a:pPr>
              <a:buClr>
                <a:srgbClr val="787978"/>
              </a:buClr>
              <a:defRPr/>
            </a:pPr>
            <a:endParaRPr lang="en-US" sz="600" dirty="0" smtClean="0"/>
          </a:p>
          <a:p>
            <a:pPr>
              <a:buClr>
                <a:srgbClr val="787978"/>
              </a:buClr>
              <a:defRPr/>
            </a:pPr>
            <a:r>
              <a:rPr lang="en-US" sz="2800" dirty="0" smtClean="0"/>
              <a:t>Precise wording of consent forms and whether consent is oral or written needs to be reviewed and approved</a:t>
            </a:r>
          </a:p>
          <a:p>
            <a:pPr>
              <a:buClr>
                <a:srgbClr val="787978"/>
              </a:buClr>
              <a:defRPr/>
            </a:pPr>
            <a:endParaRPr lang="en-US" sz="500" dirty="0" smtClean="0"/>
          </a:p>
          <a:p>
            <a:pPr>
              <a:buClr>
                <a:srgbClr val="787978"/>
              </a:buClr>
              <a:defRPr/>
            </a:pPr>
            <a:r>
              <a:rPr lang="en-US" sz="2800" dirty="0" smtClean="0"/>
              <a:t>Data </a:t>
            </a:r>
            <a:r>
              <a:rPr lang="en-US" sz="2800" dirty="0"/>
              <a:t>management plan is </a:t>
            </a:r>
            <a:r>
              <a:rPr lang="en-US" sz="2800" dirty="0" smtClean="0"/>
              <a:t>approved and complied with</a:t>
            </a:r>
          </a:p>
          <a:p>
            <a:pPr>
              <a:buClr>
                <a:srgbClr val="787978"/>
              </a:buClr>
              <a:defRPr/>
            </a:pPr>
            <a:endParaRPr lang="en-US" sz="900" dirty="0" smtClean="0"/>
          </a:p>
          <a:p>
            <a:pPr>
              <a:buClr>
                <a:srgbClr val="787978"/>
              </a:buClr>
              <a:defRPr/>
            </a:pPr>
            <a:r>
              <a:rPr lang="en-US" sz="2800" dirty="0" smtClean="0"/>
              <a:t>Annual updates are usually required which include status of research and number of human subjects reached</a:t>
            </a:r>
          </a:p>
          <a:p>
            <a:pPr lvl="1">
              <a:buClr>
                <a:srgbClr val="787978"/>
              </a:buClr>
              <a:defRPr/>
            </a:pPr>
            <a:endParaRPr lang="en-US" sz="900" dirty="0" smtClean="0"/>
          </a:p>
          <a:p>
            <a:pPr>
              <a:buClr>
                <a:srgbClr val="787978"/>
              </a:buClr>
              <a:defRPr/>
            </a:pPr>
            <a:r>
              <a:rPr lang="en-US" sz="2800" dirty="0" smtClean="0"/>
              <a:t>Any breach in IRB compliance is reported to IRB committee</a:t>
            </a:r>
          </a:p>
          <a:p>
            <a:pPr lvl="1"/>
            <a:endParaRPr lang="en-US" dirty="0" smtClean="0"/>
          </a:p>
          <a:p>
            <a:pPr lvl="1"/>
            <a:endParaRPr lang="en-US" sz="200" dirty="0" smtClean="0"/>
          </a:p>
          <a:p>
            <a:pPr lvl="1"/>
            <a:endParaRPr lang="en-US" dirty="0"/>
          </a:p>
        </p:txBody>
      </p:sp>
    </p:spTree>
    <p:extLst>
      <p:ext uri="{BB962C8B-B14F-4D97-AF65-F5344CB8AC3E}">
        <p14:creationId xmlns:p14="http://schemas.microsoft.com/office/powerpoint/2010/main" val="166310692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
            </a:r>
            <a:r>
              <a:rPr lang="en-US" dirty="0" smtClean="0"/>
              <a:t>ersonally identified information </a:t>
            </a:r>
            <a:endParaRPr lang="en-US" dirty="0"/>
          </a:p>
        </p:txBody>
      </p:sp>
      <p:sp>
        <p:nvSpPr>
          <p:cNvPr id="3" name="Content Placeholder 2"/>
          <p:cNvSpPr>
            <a:spLocks noGrp="1"/>
          </p:cNvSpPr>
          <p:nvPr>
            <p:ph idx="1"/>
          </p:nvPr>
        </p:nvSpPr>
        <p:spPr>
          <a:xfrm>
            <a:off x="457200" y="1600201"/>
            <a:ext cx="8458200" cy="4419600"/>
          </a:xfrm>
        </p:spPr>
        <p:txBody>
          <a:bodyPr>
            <a:normAutofit lnSpcReduction="10000"/>
          </a:bodyPr>
          <a:lstStyle/>
          <a:p>
            <a:pPr>
              <a:buClr>
                <a:srgbClr val="787978"/>
              </a:buClr>
              <a:defRPr/>
            </a:pPr>
            <a:r>
              <a:rPr lang="en-US" sz="2400" dirty="0" smtClean="0"/>
              <a:t>Information </a:t>
            </a:r>
            <a:r>
              <a:rPr lang="en-US" sz="2400" dirty="0"/>
              <a:t>that can be used to identify an individual or households with a reasonable level of confidence</a:t>
            </a:r>
            <a:r>
              <a:rPr lang="en-US" sz="2400" dirty="0" smtClean="0"/>
              <a:t>. </a:t>
            </a:r>
          </a:p>
          <a:p>
            <a:pPr>
              <a:buClr>
                <a:srgbClr val="787978"/>
              </a:buClr>
              <a:defRPr/>
            </a:pPr>
            <a:endParaRPr lang="en-US" sz="600" dirty="0" smtClean="0"/>
          </a:p>
          <a:p>
            <a:pPr>
              <a:buClr>
                <a:srgbClr val="787978"/>
              </a:buClr>
              <a:defRPr/>
            </a:pPr>
            <a:r>
              <a:rPr lang="en-US" sz="2400" dirty="0" smtClean="0"/>
              <a:t>Information on its own may not identify individuals but combinations may</a:t>
            </a:r>
          </a:p>
          <a:p>
            <a:pPr lvl="1">
              <a:buClr>
                <a:srgbClr val="787978"/>
              </a:buClr>
              <a:defRPr/>
            </a:pPr>
            <a:r>
              <a:rPr lang="en-US" sz="2000" dirty="0" err="1" smtClean="0"/>
              <a:t>Eg</a:t>
            </a:r>
            <a:r>
              <a:rPr lang="en-US" sz="2000" dirty="0" smtClean="0"/>
              <a:t>, community name and occupation (there may be only one Imam in a community)</a:t>
            </a:r>
          </a:p>
          <a:p>
            <a:pPr marL="457200" lvl="1" indent="0">
              <a:buClr>
                <a:srgbClr val="787978"/>
              </a:buClr>
              <a:buNone/>
              <a:defRPr/>
            </a:pPr>
            <a:r>
              <a:rPr lang="en-US" sz="600" dirty="0" smtClean="0"/>
              <a:t> </a:t>
            </a:r>
          </a:p>
          <a:p>
            <a:pPr>
              <a:buClr>
                <a:srgbClr val="787978"/>
              </a:buClr>
              <a:defRPr/>
            </a:pPr>
            <a:r>
              <a:rPr lang="en-US" sz="2400" dirty="0" smtClean="0"/>
              <a:t>US HIPPA rules, for health information, sets out two main strategies for determining how to </a:t>
            </a:r>
          </a:p>
          <a:p>
            <a:pPr lvl="1">
              <a:buClr>
                <a:srgbClr val="787978"/>
              </a:buClr>
              <a:defRPr/>
            </a:pPr>
            <a:r>
              <a:rPr lang="en-US" sz="2200" dirty="0" smtClean="0"/>
              <a:t>expert determination: well informed expert determines combination of information could not determine an individual</a:t>
            </a:r>
          </a:p>
          <a:p>
            <a:pPr lvl="1">
              <a:buClr>
                <a:srgbClr val="787978"/>
              </a:buClr>
              <a:defRPr/>
            </a:pPr>
            <a:r>
              <a:rPr lang="en-US" sz="2200" dirty="0" smtClean="0"/>
              <a:t>safe harbor: prescribed list of identifiers to remove</a:t>
            </a:r>
          </a:p>
          <a:p>
            <a:pPr lvl="1">
              <a:defRPr/>
            </a:pPr>
            <a:endParaRPr lang="en-US" sz="2000" dirty="0" smtClean="0"/>
          </a:p>
        </p:txBody>
      </p:sp>
    </p:spTree>
    <p:extLst>
      <p:ext uri="{BB962C8B-B14F-4D97-AF65-F5344CB8AC3E}">
        <p14:creationId xmlns:p14="http://schemas.microsoft.com/office/powerpoint/2010/main" val="394243940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
            </a:r>
            <a:r>
              <a:rPr lang="en-US" dirty="0" smtClean="0"/>
              <a:t>ersonally identified information </a:t>
            </a:r>
            <a:endParaRPr lang="en-US" dirty="0"/>
          </a:p>
        </p:txBody>
      </p:sp>
      <p:sp>
        <p:nvSpPr>
          <p:cNvPr id="3" name="Content Placeholder 2"/>
          <p:cNvSpPr>
            <a:spLocks noGrp="1"/>
          </p:cNvSpPr>
          <p:nvPr>
            <p:ph idx="1"/>
          </p:nvPr>
        </p:nvSpPr>
        <p:spPr>
          <a:xfrm>
            <a:off x="457200" y="1295400"/>
            <a:ext cx="8458200" cy="4876800"/>
          </a:xfrm>
        </p:spPr>
        <p:txBody>
          <a:bodyPr>
            <a:normAutofit fontScale="85000" lnSpcReduction="20000"/>
          </a:bodyPr>
          <a:lstStyle/>
          <a:p>
            <a:pPr marL="457200" lvl="1" indent="0">
              <a:buClr>
                <a:srgbClr val="787978"/>
              </a:buClr>
              <a:buNone/>
              <a:defRPr/>
            </a:pPr>
            <a:endParaRPr lang="en-US" sz="2000" dirty="0" smtClean="0"/>
          </a:p>
          <a:p>
            <a:pPr>
              <a:buClr>
                <a:srgbClr val="787978"/>
              </a:buClr>
              <a:defRPr/>
            </a:pPr>
            <a:r>
              <a:rPr lang="en-US" sz="2800" dirty="0" smtClean="0"/>
              <a:t>Common identifiers that usually need to be removed:</a:t>
            </a:r>
          </a:p>
          <a:p>
            <a:pPr lvl="1">
              <a:buClr>
                <a:srgbClr val="787978"/>
              </a:buClr>
              <a:defRPr/>
            </a:pPr>
            <a:r>
              <a:rPr lang="en-US" sz="2400" dirty="0"/>
              <a:t>Names </a:t>
            </a:r>
          </a:p>
          <a:p>
            <a:pPr lvl="1">
              <a:buClr>
                <a:srgbClr val="787978"/>
              </a:buClr>
              <a:defRPr/>
            </a:pPr>
            <a:r>
              <a:rPr lang="en-US" sz="2400" dirty="0"/>
              <a:t>Geographical information  like  village name or GPS coordinates </a:t>
            </a:r>
          </a:p>
          <a:p>
            <a:pPr lvl="1">
              <a:buClr>
                <a:srgbClr val="787978"/>
              </a:buClr>
              <a:defRPr/>
            </a:pPr>
            <a:r>
              <a:rPr lang="en-US" sz="2400" dirty="0"/>
              <a:t>Telephone numbers/ Email addresses/ addresses</a:t>
            </a:r>
          </a:p>
          <a:p>
            <a:pPr lvl="1">
              <a:buClr>
                <a:srgbClr val="787978"/>
              </a:buClr>
              <a:defRPr/>
            </a:pPr>
            <a:r>
              <a:rPr lang="en-US" sz="2400" dirty="0"/>
              <a:t>Account numbers </a:t>
            </a:r>
          </a:p>
          <a:p>
            <a:pPr lvl="1">
              <a:buClr>
                <a:srgbClr val="787978"/>
              </a:buClr>
              <a:defRPr/>
            </a:pPr>
            <a:r>
              <a:rPr lang="en-US" sz="2400" dirty="0"/>
              <a:t>Certificate or license numbers</a:t>
            </a:r>
          </a:p>
          <a:p>
            <a:pPr lvl="1">
              <a:buClr>
                <a:srgbClr val="787978"/>
              </a:buClr>
              <a:defRPr/>
            </a:pPr>
            <a:r>
              <a:rPr lang="en-US" sz="2400" dirty="0"/>
              <a:t>Full face photos </a:t>
            </a:r>
          </a:p>
          <a:p>
            <a:pPr lvl="1">
              <a:buClr>
                <a:srgbClr val="787978"/>
              </a:buClr>
              <a:defRPr/>
            </a:pPr>
            <a:r>
              <a:rPr lang="en-US" sz="2400" dirty="0"/>
              <a:t>Government identification numbers</a:t>
            </a:r>
          </a:p>
          <a:p>
            <a:pPr lvl="1">
              <a:buClr>
                <a:srgbClr val="787978"/>
              </a:buClr>
              <a:defRPr/>
            </a:pPr>
            <a:r>
              <a:rPr lang="en-US" sz="2400" dirty="0"/>
              <a:t>Occupation (at least rare occupations</a:t>
            </a:r>
            <a:r>
              <a:rPr lang="en-US" sz="2400" dirty="0" smtClean="0"/>
              <a:t>)</a:t>
            </a:r>
          </a:p>
          <a:p>
            <a:pPr lvl="1">
              <a:buClr>
                <a:srgbClr val="787978"/>
              </a:buClr>
              <a:defRPr/>
            </a:pPr>
            <a:endParaRPr lang="en-US" sz="400" dirty="0"/>
          </a:p>
          <a:p>
            <a:pPr>
              <a:buClr>
                <a:srgbClr val="787978"/>
              </a:buClr>
              <a:defRPr/>
            </a:pPr>
            <a:endParaRPr lang="en-US" sz="400" dirty="0" smtClean="0"/>
          </a:p>
          <a:p>
            <a:pPr>
              <a:buClr>
                <a:srgbClr val="787978"/>
              </a:buClr>
              <a:defRPr/>
            </a:pPr>
            <a:r>
              <a:rPr lang="en-US" sz="2800" dirty="0" smtClean="0"/>
              <a:t>This list will depend on where the data are collected</a:t>
            </a:r>
          </a:p>
          <a:p>
            <a:pPr lvl="1">
              <a:buClr>
                <a:srgbClr val="787978"/>
              </a:buClr>
              <a:defRPr/>
            </a:pPr>
            <a:r>
              <a:rPr lang="en-US" sz="2400" dirty="0" smtClean="0"/>
              <a:t>in the US greater data availability outside the study which can be combined with data from the study means easier to identify someone)</a:t>
            </a:r>
          </a:p>
          <a:p>
            <a:pPr lvl="1">
              <a:buClr>
                <a:srgbClr val="787978"/>
              </a:buClr>
              <a:defRPr/>
            </a:pPr>
            <a:r>
              <a:rPr lang="en-US" sz="2400" dirty="0" smtClean="0"/>
              <a:t>In some countries community name and owning a car could identify someone </a:t>
            </a:r>
          </a:p>
          <a:p>
            <a:pPr lvl="1">
              <a:defRPr/>
            </a:pPr>
            <a:endParaRPr lang="en-US" sz="2000" dirty="0" smtClean="0"/>
          </a:p>
          <a:p>
            <a:pPr lvl="1">
              <a:defRPr/>
            </a:pPr>
            <a:endParaRPr lang="en-US" sz="2000" dirty="0" smtClean="0"/>
          </a:p>
          <a:p>
            <a:pPr lvl="1">
              <a:defRPr/>
            </a:pPr>
            <a:endParaRPr lang="en-US" sz="2000" dirty="0"/>
          </a:p>
          <a:p>
            <a:pPr lvl="1">
              <a:defRPr/>
            </a:pPr>
            <a:endParaRPr lang="en-US" sz="900" dirty="0" smtClean="0"/>
          </a:p>
        </p:txBody>
      </p:sp>
    </p:spTree>
    <p:extLst>
      <p:ext uri="{BB962C8B-B14F-4D97-AF65-F5344CB8AC3E}">
        <p14:creationId xmlns:p14="http://schemas.microsoft.com/office/powerpoint/2010/main" val="100177748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plans </a:t>
            </a:r>
            <a:endParaRPr lang="en-US" dirty="0"/>
          </a:p>
        </p:txBody>
      </p:sp>
      <p:sp>
        <p:nvSpPr>
          <p:cNvPr id="3" name="Content Placeholder 2"/>
          <p:cNvSpPr>
            <a:spLocks noGrp="1"/>
          </p:cNvSpPr>
          <p:nvPr>
            <p:ph idx="1"/>
          </p:nvPr>
        </p:nvSpPr>
        <p:spPr>
          <a:xfrm>
            <a:off x="457200" y="1600200"/>
            <a:ext cx="8458200" cy="4571999"/>
          </a:xfrm>
        </p:spPr>
        <p:txBody>
          <a:bodyPr>
            <a:normAutofit fontScale="55000" lnSpcReduction="20000"/>
          </a:bodyPr>
          <a:lstStyle/>
          <a:p>
            <a:pPr>
              <a:lnSpc>
                <a:spcPct val="110000"/>
              </a:lnSpc>
              <a:buClr>
                <a:srgbClr val="787978"/>
              </a:buClr>
              <a:defRPr/>
            </a:pPr>
            <a:r>
              <a:rPr lang="en-US" sz="4400" dirty="0"/>
              <a:t>Paper surveys</a:t>
            </a:r>
          </a:p>
          <a:p>
            <a:pPr lvl="1">
              <a:lnSpc>
                <a:spcPct val="110000"/>
              </a:lnSpc>
              <a:buClr>
                <a:srgbClr val="787978"/>
              </a:buClr>
              <a:defRPr/>
            </a:pPr>
            <a:r>
              <a:rPr lang="en-US" sz="3500" dirty="0" smtClean="0"/>
              <a:t>Include method of recording consent on all surveys (good practice to include precise consent language on all surveys too)</a:t>
            </a:r>
          </a:p>
          <a:p>
            <a:pPr lvl="1">
              <a:lnSpc>
                <a:spcPct val="110000"/>
              </a:lnSpc>
              <a:buClr>
                <a:srgbClr val="787978"/>
              </a:buClr>
              <a:defRPr/>
            </a:pPr>
            <a:r>
              <a:rPr lang="en-US" sz="3500" dirty="0" smtClean="0"/>
              <a:t>Design questionnaire so that PII can be easily and quickly removable (</a:t>
            </a:r>
            <a:r>
              <a:rPr lang="en-US" sz="3500" dirty="0" err="1" smtClean="0"/>
              <a:t>eg</a:t>
            </a:r>
            <a:r>
              <a:rPr lang="en-US" sz="3500" dirty="0" smtClean="0"/>
              <a:t> have PII on first sheet with an ID number on every page of the survey then the first page can be manually removed by supervisors in the field for identification)</a:t>
            </a:r>
            <a:endParaRPr lang="en-US" sz="3500" dirty="0"/>
          </a:p>
          <a:p>
            <a:pPr lvl="1">
              <a:lnSpc>
                <a:spcPct val="110000"/>
              </a:lnSpc>
              <a:buClr>
                <a:srgbClr val="787978"/>
              </a:buClr>
              <a:defRPr/>
            </a:pPr>
            <a:r>
              <a:rPr lang="en-US" sz="3500" dirty="0" smtClean="0"/>
              <a:t>Secure </a:t>
            </a:r>
            <a:r>
              <a:rPr lang="en-US" sz="3500" dirty="0"/>
              <a:t>storage and disposal of </a:t>
            </a:r>
            <a:r>
              <a:rPr lang="en-US" sz="3500" dirty="0" smtClean="0"/>
              <a:t>surveys</a:t>
            </a:r>
          </a:p>
          <a:p>
            <a:pPr lvl="1">
              <a:lnSpc>
                <a:spcPct val="110000"/>
              </a:lnSpc>
              <a:buClr>
                <a:srgbClr val="787978"/>
              </a:buClr>
              <a:defRPr/>
            </a:pPr>
            <a:endParaRPr lang="en-US" sz="1700" dirty="0"/>
          </a:p>
          <a:p>
            <a:pPr>
              <a:lnSpc>
                <a:spcPct val="110000"/>
              </a:lnSpc>
              <a:buClr>
                <a:srgbClr val="787978"/>
              </a:buClr>
              <a:defRPr/>
            </a:pPr>
            <a:r>
              <a:rPr lang="en-US" sz="4400" dirty="0" smtClean="0"/>
              <a:t>Data </a:t>
            </a:r>
            <a:r>
              <a:rPr lang="en-US" sz="4400" dirty="0"/>
              <a:t>in digital form</a:t>
            </a:r>
          </a:p>
          <a:p>
            <a:pPr lvl="1">
              <a:lnSpc>
                <a:spcPct val="110000"/>
              </a:lnSpc>
              <a:buClr>
                <a:srgbClr val="787978"/>
              </a:buClr>
              <a:defRPr/>
            </a:pPr>
            <a:r>
              <a:rPr lang="en-US" sz="3500" dirty="0" smtClean="0"/>
              <a:t>Encryption </a:t>
            </a:r>
            <a:r>
              <a:rPr lang="en-US" sz="3500" dirty="0"/>
              <a:t>for all data </a:t>
            </a:r>
            <a:r>
              <a:rPr lang="en-US" sz="3500" dirty="0" smtClean="0"/>
              <a:t>with PII, including data collection software and data entry software</a:t>
            </a:r>
          </a:p>
          <a:p>
            <a:pPr lvl="1">
              <a:lnSpc>
                <a:spcPct val="110000"/>
              </a:lnSpc>
              <a:buClr>
                <a:srgbClr val="787978"/>
              </a:buClr>
              <a:defRPr/>
            </a:pPr>
            <a:r>
              <a:rPr lang="en-US" sz="3500" dirty="0" smtClean="0"/>
              <a:t>Use encryption software for all devises using data, including servers and computers</a:t>
            </a:r>
            <a:endParaRPr lang="en-US" sz="3500" dirty="0"/>
          </a:p>
          <a:p>
            <a:pPr lvl="1">
              <a:lnSpc>
                <a:spcPct val="110000"/>
              </a:lnSpc>
              <a:buClr>
                <a:srgbClr val="787978"/>
              </a:buClr>
              <a:defRPr/>
            </a:pPr>
            <a:r>
              <a:rPr lang="en-US" sz="3500" dirty="0" smtClean="0"/>
              <a:t>Separate </a:t>
            </a:r>
            <a:r>
              <a:rPr lang="en-US" sz="3500" dirty="0"/>
              <a:t>PII from non-PII for easier data management</a:t>
            </a:r>
          </a:p>
          <a:p>
            <a:pPr lvl="1"/>
            <a:endParaRPr lang="en-US" dirty="0" smtClean="0"/>
          </a:p>
          <a:p>
            <a:pPr lvl="1"/>
            <a:endParaRPr lang="en-US" sz="200" dirty="0" smtClean="0"/>
          </a:p>
          <a:p>
            <a:pPr lvl="1"/>
            <a:endParaRPr lang="en-US" dirty="0"/>
          </a:p>
        </p:txBody>
      </p:sp>
    </p:spTree>
    <p:extLst>
      <p:ext uri="{BB962C8B-B14F-4D97-AF65-F5344CB8AC3E}">
        <p14:creationId xmlns:p14="http://schemas.microsoft.com/office/powerpoint/2010/main" val="375965103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Timing of approval</a:t>
            </a:r>
            <a:endParaRPr lang="en-US" dirty="0"/>
          </a:p>
        </p:txBody>
      </p:sp>
      <p:sp>
        <p:nvSpPr>
          <p:cNvPr id="3" name="Content Placeholder 2"/>
          <p:cNvSpPr>
            <a:spLocks noGrp="1"/>
          </p:cNvSpPr>
          <p:nvPr>
            <p:ph idx="1"/>
          </p:nvPr>
        </p:nvSpPr>
        <p:spPr>
          <a:xfrm>
            <a:off x="457200" y="1600200"/>
            <a:ext cx="8382000" cy="5029200"/>
          </a:xfrm>
        </p:spPr>
        <p:txBody>
          <a:bodyPr>
            <a:normAutofit fontScale="40000" lnSpcReduction="20000"/>
          </a:bodyPr>
          <a:lstStyle/>
          <a:p>
            <a:pPr>
              <a:buClr>
                <a:srgbClr val="787978"/>
              </a:buClr>
            </a:pPr>
            <a:r>
              <a:rPr lang="en-US" sz="6000" dirty="0"/>
              <a:t>E</a:t>
            </a:r>
            <a:r>
              <a:rPr lang="en-US" sz="6000" dirty="0" smtClean="0"/>
              <a:t>xploratory work may not count as “research”</a:t>
            </a:r>
          </a:p>
          <a:p>
            <a:pPr lvl="1">
              <a:buClr>
                <a:srgbClr val="787978"/>
              </a:buClr>
            </a:pPr>
            <a:r>
              <a:rPr lang="en-US" sz="4500" dirty="0" smtClean="0"/>
              <a:t>Still useful to get general approval at early conceptual stage as work starts to become more systematic over time, with larger scale piloting. </a:t>
            </a:r>
          </a:p>
          <a:p>
            <a:pPr marL="0" indent="0">
              <a:buClr>
                <a:srgbClr val="787978"/>
              </a:buClr>
              <a:buNone/>
            </a:pPr>
            <a:endParaRPr lang="en-US" sz="2000" dirty="0"/>
          </a:p>
          <a:p>
            <a:pPr>
              <a:buClr>
                <a:srgbClr val="787978"/>
              </a:buClr>
            </a:pPr>
            <a:r>
              <a:rPr lang="en-US" sz="6000" dirty="0" smtClean="0"/>
              <a:t>Before full scale study starts provide research design, detailed surveys and final number of subjects to IRB for approval. </a:t>
            </a:r>
          </a:p>
          <a:p>
            <a:pPr lvl="1">
              <a:buClr>
                <a:srgbClr val="787978"/>
              </a:buClr>
            </a:pPr>
            <a:r>
              <a:rPr lang="en-US" sz="4500" dirty="0" smtClean="0"/>
              <a:t>Don’t start before it is approved!</a:t>
            </a:r>
          </a:p>
          <a:p>
            <a:pPr>
              <a:buClr>
                <a:srgbClr val="787978"/>
              </a:buClr>
            </a:pPr>
            <a:endParaRPr lang="en-US" sz="2300" dirty="0" smtClean="0"/>
          </a:p>
          <a:p>
            <a:pPr>
              <a:buClr>
                <a:srgbClr val="787978"/>
              </a:buClr>
            </a:pPr>
            <a:r>
              <a:rPr lang="en-US" sz="6000" dirty="0" smtClean="0"/>
              <a:t>Approvals usually need to be updated every year with updates of people reached and any adverse consequences</a:t>
            </a:r>
          </a:p>
          <a:p>
            <a:pPr>
              <a:buClr>
                <a:srgbClr val="787978"/>
              </a:buClr>
            </a:pPr>
            <a:endParaRPr lang="en-US" sz="2300" dirty="0" smtClean="0"/>
          </a:p>
          <a:p>
            <a:pPr>
              <a:buClr>
                <a:srgbClr val="787978"/>
              </a:buClr>
            </a:pPr>
            <a:r>
              <a:rPr lang="en-US" sz="6000" dirty="0" smtClean="0"/>
              <a:t>Exemptions: if study has very low risk of harm an exemption can be applied for</a:t>
            </a:r>
            <a:endParaRPr lang="en-US" sz="2300" dirty="0" smtClean="0"/>
          </a:p>
          <a:p>
            <a:pPr>
              <a:buClr>
                <a:srgbClr val="787978"/>
              </a:buClr>
            </a:pPr>
            <a:endParaRPr lang="en-US" sz="2300" dirty="0" smtClean="0"/>
          </a:p>
          <a:p>
            <a:pPr>
              <a:buClr>
                <a:srgbClr val="787978"/>
              </a:buClr>
            </a:pPr>
            <a:r>
              <a:rPr lang="en-US" sz="6000" dirty="0" smtClean="0"/>
              <a:t>When risk is low, expedited review may be requested</a:t>
            </a:r>
          </a:p>
          <a:p>
            <a:endParaRPr lang="en-US" sz="1100" dirty="0" smtClean="0"/>
          </a:p>
          <a:p>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8303701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533400" y="1179503"/>
            <a:ext cx="8305800" cy="43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All project staff have take IRB course and sent certifications</a:t>
            </a:r>
            <a:r>
              <a:rPr lang="en-US" altLang="en-US" sz="2400" dirty="0" smtClean="0">
                <a:latin typeface="Franklin Gothic Book"/>
                <a:cs typeface="Franklin Gothic Book"/>
              </a:rPr>
              <a:t>*</a:t>
            </a:r>
            <a:endParaRPr lang="en-US" altLang="en-US" sz="300" dirty="0">
              <a:latin typeface="Franklin Gothic Book"/>
              <a:cs typeface="Franklin Gothic Book"/>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Survey structured with PII-Consent detachable from q</a:t>
            </a:r>
            <a:r>
              <a:rPr lang="en-US" altLang="en-US" sz="2400" dirty="0" smtClean="0">
                <a:latin typeface="Franklin Gothic Book"/>
                <a:cs typeface="Franklin Gothic Book"/>
              </a:rPr>
              <a:t>uestionnaire</a:t>
            </a:r>
            <a:endParaRPr lang="en-US" altLang="en-US" sz="2400" dirty="0">
              <a:latin typeface="Franklin Gothic Book"/>
              <a:cs typeface="Franklin Gothic Book"/>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Field staff sign a confidentiality agreement before working with </a:t>
            </a:r>
            <a:r>
              <a:rPr lang="en-US" altLang="en-US" sz="2400" dirty="0" smtClean="0">
                <a:latin typeface="Franklin Gothic Book"/>
                <a:cs typeface="Franklin Gothic Book"/>
              </a:rPr>
              <a:t>data/surveys</a:t>
            </a:r>
            <a:r>
              <a:rPr lang="en-US" altLang="en-US" sz="2400" dirty="0">
                <a:latin typeface="Franklin Gothic Book"/>
                <a:cs typeface="Franklin Gothic Book"/>
              </a:rPr>
              <a:t>*</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Using IRB approved consent form*</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Unique ID code written on every page*</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PII-Consent separated from q</a:t>
            </a:r>
            <a:r>
              <a:rPr lang="en-US" altLang="en-US" sz="2400" dirty="0" smtClean="0">
                <a:latin typeface="Franklin Gothic Book"/>
                <a:cs typeface="Franklin Gothic Book"/>
              </a:rPr>
              <a:t>uestionnaire </a:t>
            </a:r>
            <a:r>
              <a:rPr lang="en-US" altLang="en-US" sz="2400" dirty="0">
                <a:latin typeface="Franklin Gothic Book"/>
                <a:cs typeface="Franklin Gothic Book"/>
              </a:rPr>
              <a:t>prior to data entry</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Hard copies stored in a secure location*</a:t>
            </a:r>
          </a:p>
        </p:txBody>
      </p:sp>
      <p:sp>
        <p:nvSpPr>
          <p:cNvPr id="24581" name="TextBox 4"/>
          <p:cNvSpPr txBox="1">
            <a:spLocks noChangeArrowheads="1"/>
          </p:cNvSpPr>
          <p:nvPr/>
        </p:nvSpPr>
        <p:spPr bwMode="auto">
          <a:xfrm>
            <a:off x="880503" y="5840883"/>
            <a:ext cx="396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latin typeface="Franklin Gothic Book"/>
                <a:cs typeface="Franklin Gothic Book"/>
              </a:rPr>
              <a:t>* </a:t>
            </a:r>
            <a:r>
              <a:rPr lang="en-US" altLang="en-US" dirty="0" smtClean="0">
                <a:latin typeface="Franklin Gothic Book"/>
                <a:cs typeface="Franklin Gothic Book"/>
              </a:rPr>
              <a:t>Required</a:t>
            </a:r>
            <a:endParaRPr lang="en-US" altLang="en-US" dirty="0">
              <a:latin typeface="Franklin Gothic Book"/>
              <a:cs typeface="Franklin Gothic Book"/>
            </a:endParaRPr>
          </a:p>
        </p:txBody>
      </p:sp>
      <p:sp>
        <p:nvSpPr>
          <p:cNvPr id="6"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787978"/>
                </a:solidFill>
                <a:latin typeface="Franklin Gothic Medium"/>
                <a:cs typeface="Franklin Gothic Medium"/>
              </a:rPr>
              <a:t>Checklist </a:t>
            </a:r>
            <a:r>
              <a:rPr lang="en-US" sz="3600" dirty="0" smtClean="0">
                <a:solidFill>
                  <a:srgbClr val="787978"/>
                </a:solidFill>
                <a:latin typeface="Franklin Gothic Medium"/>
                <a:cs typeface="Franklin Gothic Medium"/>
              </a:rPr>
              <a:t>for IRB compliance </a:t>
            </a:r>
            <a:endParaRPr lang="en-US" sz="3600" dirty="0">
              <a:solidFill>
                <a:srgbClr val="787978"/>
              </a:solidFill>
              <a:latin typeface="Franklin Gothic Medium"/>
              <a:cs typeface="Franklin Gothic Medium"/>
            </a:endParaRPr>
          </a:p>
        </p:txBody>
      </p:sp>
      <p:sp>
        <p:nvSpPr>
          <p:cNvPr id="5" name="Rectangle 4"/>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54207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  Implications</a:t>
            </a:r>
            <a:r>
              <a:rPr lang="en-US" dirty="0" smtClean="0"/>
              <a:t>: approval for study</a:t>
            </a:r>
            <a:endParaRPr lang="en-US" dirty="0"/>
          </a:p>
        </p:txBody>
      </p:sp>
      <p:sp>
        <p:nvSpPr>
          <p:cNvPr id="3" name="Content Placeholder 2"/>
          <p:cNvSpPr>
            <a:spLocks noGrp="1"/>
          </p:cNvSpPr>
          <p:nvPr>
            <p:ph idx="1"/>
          </p:nvPr>
        </p:nvSpPr>
        <p:spPr>
          <a:xfrm>
            <a:off x="457200" y="1600200"/>
            <a:ext cx="8305800" cy="4876800"/>
          </a:xfrm>
        </p:spPr>
        <p:txBody>
          <a:bodyPr>
            <a:normAutofit lnSpcReduction="10000"/>
          </a:bodyPr>
          <a:lstStyle/>
          <a:p>
            <a:pPr>
              <a:buClr>
                <a:srgbClr val="787978"/>
              </a:buClr>
            </a:pPr>
            <a:r>
              <a:rPr lang="en-US" dirty="0" smtClean="0"/>
              <a:t>Many universities have Institutional Review Boards who review all human subject research of students, faculty and staff</a:t>
            </a:r>
          </a:p>
          <a:p>
            <a:pPr>
              <a:buClr>
                <a:srgbClr val="787978"/>
              </a:buClr>
            </a:pPr>
            <a:endParaRPr lang="en-US" sz="1000" dirty="0" smtClean="0"/>
          </a:p>
          <a:p>
            <a:pPr>
              <a:buClr>
                <a:srgbClr val="787978"/>
              </a:buClr>
            </a:pPr>
            <a:r>
              <a:rPr lang="en-US" dirty="0" smtClean="0"/>
              <a:t>Research is considered to involve human subjects if</a:t>
            </a:r>
          </a:p>
          <a:p>
            <a:pPr lvl="1">
              <a:buClr>
                <a:srgbClr val="787978"/>
              </a:buClr>
            </a:pPr>
            <a:r>
              <a:rPr lang="en-US" dirty="0" smtClean="0"/>
              <a:t>interacting </a:t>
            </a:r>
            <a:r>
              <a:rPr lang="en-US" dirty="0"/>
              <a:t>with human </a:t>
            </a:r>
            <a:r>
              <a:rPr lang="en-US" dirty="0" smtClean="0"/>
              <a:t>subjects</a:t>
            </a:r>
          </a:p>
          <a:p>
            <a:pPr lvl="1">
              <a:buClr>
                <a:srgbClr val="787978"/>
              </a:buClr>
            </a:pPr>
            <a:r>
              <a:rPr lang="en-US" dirty="0" smtClean="0"/>
              <a:t>collecting </a:t>
            </a:r>
            <a:r>
              <a:rPr lang="en-US" dirty="0"/>
              <a:t>data on </a:t>
            </a:r>
            <a:r>
              <a:rPr lang="en-US" dirty="0" smtClean="0"/>
              <a:t>individuals</a:t>
            </a:r>
          </a:p>
          <a:p>
            <a:pPr lvl="1">
              <a:buClr>
                <a:srgbClr val="787978"/>
              </a:buClr>
            </a:pPr>
            <a:r>
              <a:rPr lang="en-US" dirty="0" smtClean="0"/>
              <a:t>using </a:t>
            </a:r>
            <a:r>
              <a:rPr lang="en-US" dirty="0"/>
              <a:t>data that includes personally identifying information (</a:t>
            </a:r>
            <a:r>
              <a:rPr lang="en-US" dirty="0" err="1"/>
              <a:t>eg</a:t>
            </a:r>
            <a:r>
              <a:rPr lang="en-US" dirty="0"/>
              <a:t> names and addresses)</a:t>
            </a:r>
          </a:p>
          <a:p>
            <a:pPr>
              <a:buClr>
                <a:srgbClr val="787978"/>
              </a:buClr>
            </a:pPr>
            <a:endParaRPr lang="en-US" sz="900" dirty="0" smtClean="0"/>
          </a:p>
          <a:p>
            <a:pPr>
              <a:buClr>
                <a:srgbClr val="787978"/>
              </a:buClr>
            </a:pPr>
            <a:endParaRPr lang="en-US" sz="1000" dirty="0"/>
          </a:p>
          <a:p>
            <a:pPr>
              <a:buClr>
                <a:srgbClr val="787978"/>
              </a:buClr>
            </a:pPr>
            <a:r>
              <a:rPr lang="en-US" dirty="0" smtClean="0"/>
              <a:t>May also require approvals from review board where study takes place</a:t>
            </a:r>
          </a:p>
          <a:p>
            <a:pPr>
              <a:buClr>
                <a:srgbClr val="787978"/>
              </a:buClr>
            </a:pPr>
            <a:endParaRPr lang="en-US" sz="1000" dirty="0" smtClean="0"/>
          </a:p>
          <a:p>
            <a:pPr>
              <a:buClr>
                <a:srgbClr val="787978"/>
              </a:buClr>
            </a:pPr>
            <a:r>
              <a:rPr lang="en-US" dirty="0" smtClean="0"/>
              <a:t>“Practice” is not covered but “research” is</a:t>
            </a:r>
          </a:p>
          <a:p>
            <a:pPr marL="0" indent="0">
              <a:buNone/>
            </a:pPr>
            <a:endParaRPr lang="en-US" dirty="0" smtClean="0"/>
          </a:p>
          <a:p>
            <a:endParaRPr lang="en-US" dirty="0" smtClean="0"/>
          </a:p>
          <a:p>
            <a:endParaRPr lang="en-US" sz="1100" dirty="0" smtClean="0"/>
          </a:p>
          <a:p>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6224942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471055" y="1600200"/>
            <a:ext cx="7910945" cy="337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Use encryption for storage, transmission and access of PII data</a:t>
            </a:r>
            <a:r>
              <a:rPr lang="en-US" altLang="en-US" sz="2400" dirty="0" smtClean="0">
                <a:latin typeface="Franklin Gothic Book"/>
                <a:cs typeface="Franklin Gothic Book"/>
              </a:rPr>
              <a:t>*</a:t>
            </a:r>
            <a:endParaRPr lang="en-US" altLang="en-US" sz="2400" dirty="0">
              <a:latin typeface="Franklin Gothic Book"/>
              <a:cs typeface="Franklin Gothic Book"/>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Make 2 backup copies (encrypted) of the original data</a:t>
            </a:r>
            <a:r>
              <a:rPr lang="en-US" altLang="en-US" sz="2400" dirty="0" smtClean="0">
                <a:latin typeface="Franklin Gothic Book"/>
                <a:cs typeface="Franklin Gothic Book"/>
              </a:rPr>
              <a:t>*</a:t>
            </a:r>
            <a:endParaRPr lang="en-US" altLang="en-US" sz="2400" dirty="0">
              <a:latin typeface="Franklin Gothic Book"/>
              <a:cs typeface="Franklin Gothic Book"/>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Store backup copies on a secured </a:t>
            </a:r>
            <a:r>
              <a:rPr lang="en-US" altLang="en-US" sz="2400" dirty="0" smtClean="0">
                <a:latin typeface="Franklin Gothic Book"/>
                <a:cs typeface="Franklin Gothic Book"/>
              </a:rPr>
              <a:t>server</a:t>
            </a:r>
            <a:endParaRPr lang="en-US" altLang="en-US" sz="2400" dirty="0">
              <a:latin typeface="Franklin Gothic Book"/>
              <a:cs typeface="Franklin Gothic Book"/>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Confirm data entry operators have removed data from their computers</a:t>
            </a:r>
            <a:r>
              <a:rPr lang="en-US" altLang="en-US" sz="2400" dirty="0" smtClean="0">
                <a:latin typeface="Franklin Gothic Book"/>
                <a:cs typeface="Franklin Gothic Book"/>
              </a:rPr>
              <a:t>*</a:t>
            </a:r>
            <a:endParaRPr lang="en-US" altLang="en-US" sz="2400" dirty="0">
              <a:latin typeface="Franklin Gothic Book"/>
              <a:cs typeface="Franklin Gothic Book"/>
            </a:endParaRP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400" dirty="0">
                <a:latin typeface="Franklin Gothic Book"/>
                <a:cs typeface="Franklin Gothic Book"/>
              </a:rPr>
              <a:t>Separate PII from non-PII whenever possible</a:t>
            </a:r>
          </a:p>
          <a:p>
            <a:pPr marL="285750" indent="-285750" eaLnBrk="1" hangingPunct="1">
              <a:buFont typeface="Arial" panose="020B0604020202020204" pitchFamily="34" charset="0"/>
              <a:buChar char="•"/>
            </a:pPr>
            <a:endParaRPr lang="en-US" altLang="en-US" dirty="0"/>
          </a:p>
        </p:txBody>
      </p:sp>
      <p:sp>
        <p:nvSpPr>
          <p:cNvPr id="24581" name="TextBox 4"/>
          <p:cNvSpPr txBox="1">
            <a:spLocks noChangeArrowheads="1"/>
          </p:cNvSpPr>
          <p:nvPr/>
        </p:nvSpPr>
        <p:spPr bwMode="auto">
          <a:xfrm>
            <a:off x="533400" y="5635472"/>
            <a:ext cx="396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latin typeface="Franklin Gothic Book"/>
                <a:cs typeface="Franklin Gothic Book"/>
              </a:rPr>
              <a:t>* </a:t>
            </a:r>
            <a:r>
              <a:rPr lang="en-US" altLang="en-US" dirty="0" smtClean="0">
                <a:latin typeface="Franklin Gothic Book"/>
                <a:cs typeface="Franklin Gothic Book"/>
              </a:rPr>
              <a:t>Required</a:t>
            </a:r>
            <a:endParaRPr lang="en-US" altLang="en-US" dirty="0">
              <a:latin typeface="Franklin Gothic Book"/>
              <a:cs typeface="Franklin Gothic Book"/>
            </a:endParaRPr>
          </a:p>
        </p:txBody>
      </p:sp>
      <p:sp>
        <p:nvSpPr>
          <p:cNvPr id="5"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787978"/>
                </a:solidFill>
                <a:latin typeface="Franklin Gothic Medium"/>
                <a:cs typeface="Franklin Gothic Medium"/>
              </a:rPr>
              <a:t>IRB checklist continued </a:t>
            </a:r>
            <a:endParaRPr lang="en-US" sz="3600" dirty="0">
              <a:solidFill>
                <a:srgbClr val="787978"/>
              </a:solidFill>
              <a:latin typeface="Franklin Gothic Medium"/>
              <a:cs typeface="Franklin Gothic Medium"/>
            </a:endParaRPr>
          </a:p>
        </p:txBody>
      </p:sp>
      <p:sp>
        <p:nvSpPr>
          <p:cNvPr id="6" name="Rectangle 5"/>
          <p:cNvSpPr/>
          <p:nvPr/>
        </p:nvSpPr>
        <p:spPr>
          <a:xfrm>
            <a:off x="0" y="-113685"/>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79942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2"/>
          <p:cNvSpPr txBox="1">
            <a:spLocks noChangeArrowheads="1"/>
          </p:cNvSpPr>
          <p:nvPr/>
        </p:nvSpPr>
        <p:spPr bwMode="auto">
          <a:xfrm>
            <a:off x="471055" y="1600200"/>
            <a:ext cx="7910945" cy="348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800" dirty="0" smtClean="0">
                <a:latin typeface="Franklin Gothic Book"/>
                <a:cs typeface="Franklin Gothic Book"/>
              </a:rPr>
              <a:t>Rules and interpretation of rules for IRB vary widely by institution, country, and field </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800" dirty="0" smtClean="0">
                <a:latin typeface="Franklin Gothic Book"/>
                <a:cs typeface="Franklin Gothic Book"/>
              </a:rPr>
              <a:t>The information given here is illustrative</a:t>
            </a:r>
          </a:p>
          <a:p>
            <a:pPr marL="342900" indent="-342900" eaLnBrk="1" hangingPunct="1">
              <a:lnSpc>
                <a:spcPct val="90000"/>
              </a:lnSpc>
              <a:spcBef>
                <a:spcPct val="20000"/>
              </a:spcBef>
              <a:spcAft>
                <a:spcPts val="600"/>
              </a:spcAft>
              <a:buFont typeface="Arial" panose="020B0604020202020204" pitchFamily="34" charset="0"/>
              <a:buChar char="•"/>
              <a:defRPr/>
            </a:pPr>
            <a:r>
              <a:rPr lang="en-US" altLang="en-US" sz="2800" dirty="0" smtClean="0">
                <a:latin typeface="Franklin Gothic Book"/>
                <a:cs typeface="Franklin Gothic Book"/>
              </a:rPr>
              <a:t>It is important to check the detailed rules in in the institution to which an individual researcher is based and the country in which a study is being carried out</a:t>
            </a:r>
          </a:p>
          <a:p>
            <a:pPr marL="285750" indent="-285750" eaLnBrk="1" hangingPunct="1">
              <a:buFont typeface="Arial" panose="020B0604020202020204" pitchFamily="34" charset="0"/>
              <a:buChar char="•"/>
            </a:pPr>
            <a:endParaRPr lang="en-US" altLang="en-US" dirty="0"/>
          </a:p>
        </p:txBody>
      </p:sp>
      <p:sp>
        <p:nvSpPr>
          <p:cNvPr id="5"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rgbClr val="787978"/>
                </a:solidFill>
                <a:latin typeface="Franklin Gothic Medium"/>
                <a:cs typeface="Franklin Gothic Medium"/>
              </a:rPr>
              <a:t>Check local IRB rules </a:t>
            </a:r>
            <a:endParaRPr lang="en-US" sz="3600" dirty="0">
              <a:solidFill>
                <a:srgbClr val="787978"/>
              </a:solidFill>
              <a:latin typeface="Franklin Gothic Medium"/>
              <a:cs typeface="Franklin Gothic Medium"/>
            </a:endParaRPr>
          </a:p>
        </p:txBody>
      </p:sp>
      <p:sp>
        <p:nvSpPr>
          <p:cNvPr id="4" name="Rectangle 3"/>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445859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Case study of challenges of clustered randomized evaluation (CRTs)</a:t>
            </a:r>
            <a:endParaRPr lang="en-US" dirty="0"/>
          </a:p>
        </p:txBody>
      </p:sp>
      <p:pic>
        <p:nvPicPr>
          <p:cNvPr id="7" name="Picture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1270" y="817299"/>
            <a:ext cx="3339024" cy="2504268"/>
          </a:xfrm>
          <a:prstGeom prst="rect">
            <a:avLst/>
          </a:prstGeom>
        </p:spPr>
      </p:pic>
    </p:spTree>
    <p:extLst>
      <p:ext uri="{BB962C8B-B14F-4D97-AF65-F5344CB8AC3E}">
        <p14:creationId xmlns:p14="http://schemas.microsoft.com/office/powerpoint/2010/main" val="198921444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4636" y="76976"/>
            <a:ext cx="9144000" cy="128587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0" kern="1200">
                <a:solidFill>
                  <a:schemeClr val="tx1"/>
                </a:solidFill>
                <a:latin typeface="Gill Sans"/>
                <a:ea typeface="+mj-ea"/>
                <a:cs typeface="Gill Sans"/>
              </a:defRPr>
            </a:lvl1pPr>
          </a:lstStyle>
          <a:p>
            <a:r>
              <a:rPr lang="en-US" sz="4400" dirty="0" smtClean="0">
                <a:solidFill>
                  <a:srgbClr val="787978"/>
                </a:solidFill>
                <a:latin typeface="Franklin Gothic Medium"/>
                <a:cs typeface="Franklin Gothic Medium"/>
              </a:rPr>
              <a:t>	Improving </a:t>
            </a:r>
            <a:r>
              <a:rPr lang="en-US" sz="4400" dirty="0" smtClean="0">
                <a:solidFill>
                  <a:srgbClr val="787978"/>
                </a:solidFill>
                <a:latin typeface="Franklin Gothic Medium"/>
                <a:cs typeface="Franklin Gothic Medium"/>
              </a:rPr>
              <a:t>learning in India</a:t>
            </a:r>
            <a:endParaRPr lang="en-US" sz="4400" dirty="0">
              <a:solidFill>
                <a:srgbClr val="787978"/>
              </a:solidFill>
              <a:latin typeface="Franklin Gothic Medium"/>
              <a:cs typeface="Franklin Gothic Medium"/>
            </a:endParaRPr>
          </a:p>
        </p:txBody>
      </p:sp>
      <p:sp>
        <p:nvSpPr>
          <p:cNvPr id="5" name="Content Placeholder 2"/>
          <p:cNvSpPr txBox="1">
            <a:spLocks/>
          </p:cNvSpPr>
          <p:nvPr/>
        </p:nvSpPr>
        <p:spPr>
          <a:xfrm>
            <a:off x="457199" y="1362851"/>
            <a:ext cx="8527144" cy="464094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buClr>
                <a:srgbClr val="787978"/>
              </a:buClr>
            </a:pPr>
            <a:r>
              <a:rPr lang="en-US" sz="2200" dirty="0" err="1" smtClean="0">
                <a:latin typeface="Franklin Gothic Book"/>
                <a:cs typeface="Franklin Gothic Book"/>
              </a:rPr>
              <a:t>Pratham</a:t>
            </a:r>
            <a:r>
              <a:rPr lang="en-US" sz="2200" dirty="0" smtClean="0">
                <a:latin typeface="Franklin Gothic Book"/>
                <a:cs typeface="Franklin Gothic Book"/>
              </a:rPr>
              <a:t> is a large Indian education NGO</a:t>
            </a:r>
          </a:p>
          <a:p>
            <a:pPr lvl="1">
              <a:lnSpc>
                <a:spcPct val="80000"/>
              </a:lnSpc>
              <a:spcAft>
                <a:spcPts val="600"/>
              </a:spcAft>
              <a:buClr>
                <a:srgbClr val="787978"/>
              </a:buClr>
            </a:pPr>
            <a:r>
              <a:rPr lang="en-US" sz="2200" dirty="0" smtClean="0">
                <a:latin typeface="Franklin Gothic Book"/>
                <a:cs typeface="Franklin Gothic Book"/>
              </a:rPr>
              <a:t>“every child in school….and learning well”</a:t>
            </a:r>
          </a:p>
          <a:p>
            <a:pPr>
              <a:lnSpc>
                <a:spcPct val="80000"/>
              </a:lnSpc>
              <a:spcAft>
                <a:spcPts val="600"/>
              </a:spcAft>
              <a:buClr>
                <a:srgbClr val="787978"/>
              </a:buClr>
            </a:pPr>
            <a:endParaRPr lang="en-US" sz="2200" dirty="0" smtClean="0">
              <a:latin typeface="Franklin Gothic Book"/>
              <a:cs typeface="Franklin Gothic Book"/>
            </a:endParaRPr>
          </a:p>
          <a:p>
            <a:pPr>
              <a:lnSpc>
                <a:spcPct val="80000"/>
              </a:lnSpc>
              <a:spcAft>
                <a:spcPts val="600"/>
              </a:spcAft>
              <a:buClr>
                <a:srgbClr val="787978"/>
              </a:buClr>
            </a:pPr>
            <a:r>
              <a:rPr lang="en-US" sz="2200" dirty="0" smtClean="0">
                <a:latin typeface="Franklin Gothic Book"/>
                <a:cs typeface="Franklin Gothic Book"/>
              </a:rPr>
              <a:t>Successful urban program, new program for rural areas</a:t>
            </a:r>
          </a:p>
          <a:p>
            <a:pPr>
              <a:lnSpc>
                <a:spcPct val="80000"/>
              </a:lnSpc>
              <a:spcAft>
                <a:spcPts val="600"/>
              </a:spcAft>
              <a:buClr>
                <a:srgbClr val="787978"/>
              </a:buClr>
            </a:pPr>
            <a:endParaRPr lang="en-US" sz="2200" dirty="0" smtClean="0">
              <a:latin typeface="Franklin Gothic Book"/>
              <a:cs typeface="Franklin Gothic Book"/>
            </a:endParaRPr>
          </a:p>
          <a:p>
            <a:pPr>
              <a:lnSpc>
                <a:spcPct val="80000"/>
              </a:lnSpc>
              <a:spcAft>
                <a:spcPts val="600"/>
              </a:spcAft>
              <a:buClr>
                <a:srgbClr val="787978"/>
              </a:buClr>
            </a:pPr>
            <a:r>
              <a:rPr lang="en-US" sz="2200" dirty="0" smtClean="0">
                <a:latin typeface="Franklin Gothic Book"/>
                <a:cs typeface="Franklin Gothic Book"/>
              </a:rPr>
              <a:t>Developed tool to test learning, community members generated village score cards </a:t>
            </a:r>
          </a:p>
          <a:p>
            <a:pPr>
              <a:lnSpc>
                <a:spcPct val="80000"/>
              </a:lnSpc>
              <a:spcAft>
                <a:spcPts val="600"/>
              </a:spcAft>
              <a:buClr>
                <a:srgbClr val="787978"/>
              </a:buClr>
            </a:pPr>
            <a:endParaRPr lang="en-US" sz="2200" dirty="0" smtClean="0">
              <a:latin typeface="Franklin Gothic Book"/>
              <a:cs typeface="Franklin Gothic Book"/>
            </a:endParaRPr>
          </a:p>
          <a:p>
            <a:pPr>
              <a:lnSpc>
                <a:spcPct val="80000"/>
              </a:lnSpc>
              <a:spcAft>
                <a:spcPts val="600"/>
              </a:spcAft>
              <a:buClr>
                <a:srgbClr val="787978"/>
              </a:buClr>
            </a:pPr>
            <a:r>
              <a:rPr lang="en-US" sz="2200" dirty="0" smtClean="0">
                <a:latin typeface="Franklin Gothic Book"/>
                <a:cs typeface="Franklin Gothic Book"/>
              </a:rPr>
              <a:t>Facilitated village meeting where information on ways to improve education were shared, </a:t>
            </a:r>
            <a:r>
              <a:rPr lang="en-US" sz="2200" dirty="0" err="1" smtClean="0">
                <a:latin typeface="Franklin Gothic Book"/>
                <a:cs typeface="Franklin Gothic Book"/>
              </a:rPr>
              <a:t>eg</a:t>
            </a:r>
            <a:r>
              <a:rPr lang="en-US" sz="2200" dirty="0" smtClean="0">
                <a:latin typeface="Franklin Gothic Book"/>
                <a:cs typeface="Franklin Gothic Book"/>
              </a:rPr>
              <a:t> VEC</a:t>
            </a:r>
          </a:p>
          <a:p>
            <a:pPr>
              <a:lnSpc>
                <a:spcPct val="80000"/>
              </a:lnSpc>
              <a:spcAft>
                <a:spcPts val="600"/>
              </a:spcAft>
              <a:buClr>
                <a:srgbClr val="787978"/>
              </a:buClr>
            </a:pPr>
            <a:endParaRPr lang="en-US" sz="2200" dirty="0" smtClean="0">
              <a:latin typeface="Franklin Gothic Book"/>
              <a:cs typeface="Franklin Gothic Book"/>
            </a:endParaRPr>
          </a:p>
          <a:p>
            <a:pPr>
              <a:lnSpc>
                <a:spcPct val="80000"/>
              </a:lnSpc>
              <a:spcAft>
                <a:spcPts val="600"/>
              </a:spcAft>
              <a:buClr>
                <a:srgbClr val="787978"/>
              </a:buClr>
            </a:pPr>
            <a:r>
              <a:rPr lang="en-US" sz="2200" dirty="0" smtClean="0">
                <a:latin typeface="Franklin Gothic Book"/>
                <a:cs typeface="Franklin Gothic Book"/>
              </a:rPr>
              <a:t>Trained volunteers </a:t>
            </a:r>
            <a:r>
              <a:rPr lang="en-US" sz="2200" dirty="0">
                <a:latin typeface="Franklin Gothic Book"/>
                <a:cs typeface="Franklin Gothic Book"/>
              </a:rPr>
              <a:t>to run after school reading camps</a:t>
            </a:r>
          </a:p>
          <a:p>
            <a:pPr>
              <a:lnSpc>
                <a:spcPct val="80000"/>
              </a:lnSpc>
              <a:spcAft>
                <a:spcPts val="600"/>
              </a:spcAft>
            </a:pPr>
            <a:endParaRPr lang="en-US" sz="2800" dirty="0" smtClean="0"/>
          </a:p>
        </p:txBody>
      </p:sp>
      <p:sp>
        <p:nvSpPr>
          <p:cNvPr id="4" name="TextBox 3"/>
          <p:cNvSpPr txBox="1"/>
          <p:nvPr/>
        </p:nvSpPr>
        <p:spPr>
          <a:xfrm>
            <a:off x="39684" y="26460"/>
            <a:ext cx="9104315" cy="369332"/>
          </a:xfrm>
          <a:prstGeom prst="rect">
            <a:avLst/>
          </a:prstGeom>
          <a:noFill/>
        </p:spPr>
        <p:txBody>
          <a:bodyPr wrap="square" rtlCol="0">
            <a:spAutoFit/>
          </a:bodyPr>
          <a:lstStyle/>
          <a:p>
            <a:endParaRPr lang="en-US" dirty="0"/>
          </a:p>
        </p:txBody>
      </p:sp>
      <p:sp>
        <p:nvSpPr>
          <p:cNvPr id="7" name="Rectangle 6"/>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642093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976"/>
            <a:ext cx="9144000" cy="128587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0" kern="1200">
                <a:solidFill>
                  <a:schemeClr val="tx1"/>
                </a:solidFill>
                <a:latin typeface="Gill Sans"/>
                <a:ea typeface="+mj-ea"/>
                <a:cs typeface="Gill Sans"/>
              </a:defRPr>
            </a:lvl1pPr>
          </a:lstStyle>
          <a:p>
            <a:r>
              <a:rPr lang="en-US" sz="3600" dirty="0" smtClean="0">
                <a:solidFill>
                  <a:srgbClr val="787978"/>
                </a:solidFill>
                <a:latin typeface="Franklin Gothic Medium"/>
                <a:cs typeface="Franklin Gothic Medium"/>
              </a:rPr>
              <a:t>	Research </a:t>
            </a:r>
            <a:r>
              <a:rPr lang="en-US" sz="3600" dirty="0" smtClean="0">
                <a:solidFill>
                  <a:srgbClr val="787978"/>
                </a:solidFill>
                <a:latin typeface="Franklin Gothic Medium"/>
                <a:cs typeface="Franklin Gothic Medium"/>
              </a:rPr>
              <a:t>design</a:t>
            </a:r>
            <a:endParaRPr lang="en-US" sz="3600" dirty="0">
              <a:solidFill>
                <a:srgbClr val="787978"/>
              </a:solidFill>
              <a:latin typeface="Franklin Gothic Medium"/>
              <a:cs typeface="Franklin Gothic Medium"/>
            </a:endParaRPr>
          </a:p>
        </p:txBody>
      </p:sp>
      <p:sp>
        <p:nvSpPr>
          <p:cNvPr id="5" name="Content Placeholder 2"/>
          <p:cNvSpPr txBox="1">
            <a:spLocks/>
          </p:cNvSpPr>
          <p:nvPr/>
        </p:nvSpPr>
        <p:spPr>
          <a:xfrm>
            <a:off x="457199" y="1362851"/>
            <a:ext cx="8527144" cy="464094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pPr>
            <a:endParaRPr lang="en-US" sz="800" dirty="0" smtClean="0">
              <a:latin typeface="Franklin Gothic Book"/>
              <a:cs typeface="Franklin Gothic Book"/>
            </a:endParaRPr>
          </a:p>
          <a:p>
            <a:pPr>
              <a:lnSpc>
                <a:spcPct val="80000"/>
              </a:lnSpc>
              <a:spcAft>
                <a:spcPts val="600"/>
              </a:spcAft>
              <a:buClr>
                <a:srgbClr val="787978"/>
              </a:buClr>
            </a:pPr>
            <a:r>
              <a:rPr lang="en-US" sz="2800" dirty="0" smtClean="0">
                <a:latin typeface="Franklin Gothic Book"/>
                <a:cs typeface="Franklin Gothic Book"/>
              </a:rPr>
              <a:t>Randomized at village level</a:t>
            </a:r>
          </a:p>
          <a:p>
            <a:pPr lvl="1">
              <a:lnSpc>
                <a:spcPct val="80000"/>
              </a:lnSpc>
              <a:spcAft>
                <a:spcPts val="600"/>
              </a:spcAft>
              <a:buClr>
                <a:srgbClr val="787978"/>
              </a:buClr>
            </a:pPr>
            <a:r>
              <a:rPr lang="en-US" sz="2000" dirty="0" smtClean="0">
                <a:latin typeface="Franklin Gothic Book"/>
                <a:cs typeface="Franklin Gothic Book"/>
              </a:rPr>
              <a:t>65 villages received information on how to improve education</a:t>
            </a:r>
          </a:p>
          <a:p>
            <a:pPr lvl="1">
              <a:lnSpc>
                <a:spcPct val="80000"/>
              </a:lnSpc>
              <a:spcAft>
                <a:spcPts val="600"/>
              </a:spcAft>
              <a:buClr>
                <a:srgbClr val="787978"/>
              </a:buClr>
            </a:pPr>
            <a:r>
              <a:rPr lang="en-US" sz="2000" dirty="0" smtClean="0">
                <a:latin typeface="Franklin Gothic Book"/>
                <a:cs typeface="Franklin Gothic Book"/>
              </a:rPr>
              <a:t>65 received information and scorecards</a:t>
            </a:r>
          </a:p>
          <a:p>
            <a:pPr lvl="1">
              <a:lnSpc>
                <a:spcPct val="80000"/>
              </a:lnSpc>
              <a:spcAft>
                <a:spcPts val="600"/>
              </a:spcAft>
              <a:buClr>
                <a:srgbClr val="787978"/>
              </a:buClr>
            </a:pPr>
            <a:r>
              <a:rPr lang="en-US" sz="2000" dirty="0" smtClean="0">
                <a:latin typeface="Franklin Gothic Book"/>
                <a:cs typeface="Franklin Gothic Book"/>
              </a:rPr>
              <a:t>65 received information, scorecards, and reading camps</a:t>
            </a:r>
          </a:p>
          <a:p>
            <a:pPr lvl="1">
              <a:lnSpc>
                <a:spcPct val="80000"/>
              </a:lnSpc>
              <a:spcAft>
                <a:spcPts val="600"/>
              </a:spcAft>
              <a:buClr>
                <a:srgbClr val="787978"/>
              </a:buClr>
            </a:pPr>
            <a:r>
              <a:rPr lang="en-US" sz="2000" dirty="0" smtClean="0">
                <a:latin typeface="Franklin Gothic Book"/>
                <a:cs typeface="Franklin Gothic Book"/>
              </a:rPr>
              <a:t>85 in comparison group</a:t>
            </a:r>
          </a:p>
          <a:p>
            <a:pPr>
              <a:lnSpc>
                <a:spcPct val="80000"/>
              </a:lnSpc>
              <a:spcAft>
                <a:spcPts val="600"/>
              </a:spcAft>
              <a:buClr>
                <a:srgbClr val="787978"/>
              </a:buClr>
            </a:pPr>
            <a:endParaRPr lang="en-US" sz="700" dirty="0">
              <a:latin typeface="Franklin Gothic Book"/>
              <a:cs typeface="Franklin Gothic Book"/>
            </a:endParaRPr>
          </a:p>
          <a:p>
            <a:pPr>
              <a:lnSpc>
                <a:spcPct val="80000"/>
              </a:lnSpc>
              <a:spcAft>
                <a:spcPts val="600"/>
              </a:spcAft>
              <a:buClr>
                <a:srgbClr val="787978"/>
              </a:buClr>
            </a:pPr>
            <a:r>
              <a:rPr lang="en-US" sz="2800" dirty="0" smtClean="0">
                <a:latin typeface="Franklin Gothic Book"/>
                <a:cs typeface="Franklin Gothic Book"/>
              </a:rPr>
              <a:t>Data collected on:</a:t>
            </a:r>
          </a:p>
          <a:p>
            <a:pPr lvl="1">
              <a:lnSpc>
                <a:spcPct val="80000"/>
              </a:lnSpc>
              <a:spcAft>
                <a:spcPts val="600"/>
              </a:spcAft>
              <a:buClr>
                <a:srgbClr val="787978"/>
              </a:buClr>
            </a:pPr>
            <a:r>
              <a:rPr lang="en-US" sz="2000" dirty="0" smtClean="0">
                <a:latin typeface="Franklin Gothic Book"/>
                <a:cs typeface="Franklin Gothic Book"/>
              </a:rPr>
              <a:t>Children’s learning levels</a:t>
            </a:r>
          </a:p>
          <a:p>
            <a:pPr lvl="1">
              <a:lnSpc>
                <a:spcPct val="80000"/>
              </a:lnSpc>
              <a:spcAft>
                <a:spcPts val="600"/>
              </a:spcAft>
              <a:buClr>
                <a:srgbClr val="787978"/>
              </a:buClr>
            </a:pPr>
            <a:r>
              <a:rPr lang="en-US" sz="2000" dirty="0" smtClean="0">
                <a:latin typeface="Franklin Gothic Book"/>
                <a:cs typeface="Franklin Gothic Book"/>
              </a:rPr>
              <a:t>Teacher absenteeism</a:t>
            </a:r>
          </a:p>
          <a:p>
            <a:pPr lvl="1">
              <a:lnSpc>
                <a:spcPct val="80000"/>
              </a:lnSpc>
              <a:spcAft>
                <a:spcPts val="600"/>
              </a:spcAft>
              <a:buClr>
                <a:srgbClr val="787978"/>
              </a:buClr>
            </a:pPr>
            <a:r>
              <a:rPr lang="en-US" sz="2000" dirty="0" smtClean="0">
                <a:latin typeface="Franklin Gothic Book"/>
                <a:cs typeface="Franklin Gothic Book"/>
              </a:rPr>
              <a:t>Parents preferences and actions in promoting education</a:t>
            </a:r>
          </a:p>
          <a:p>
            <a:pPr lvl="1">
              <a:lnSpc>
                <a:spcPct val="80000"/>
              </a:lnSpc>
              <a:spcAft>
                <a:spcPts val="600"/>
              </a:spcAft>
              <a:buClr>
                <a:srgbClr val="787978"/>
              </a:buClr>
            </a:pPr>
            <a:r>
              <a:rPr lang="en-US" sz="2000" dirty="0" smtClean="0">
                <a:latin typeface="Franklin Gothic Book"/>
                <a:cs typeface="Franklin Gothic Book"/>
              </a:rPr>
              <a:t>Village Education Committee members knowledge and actions</a:t>
            </a:r>
            <a:endParaRPr lang="en-US" sz="2400" dirty="0" smtClean="0">
              <a:latin typeface="Franklin Gothic Book"/>
              <a:cs typeface="Franklin Gothic Book"/>
            </a:endParaRPr>
          </a:p>
        </p:txBody>
      </p:sp>
      <p:sp>
        <p:nvSpPr>
          <p:cNvPr id="4" name="Rectangle 3"/>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089981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0782" y="76976"/>
            <a:ext cx="9144000" cy="128587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0" kern="1200">
                <a:solidFill>
                  <a:schemeClr val="tx1"/>
                </a:solidFill>
                <a:latin typeface="Gill Sans"/>
                <a:ea typeface="+mj-ea"/>
                <a:cs typeface="Gill Sans"/>
              </a:defRPr>
            </a:lvl1pPr>
          </a:lstStyle>
          <a:p>
            <a:r>
              <a:rPr lang="en-US" sz="3600" dirty="0" smtClean="0">
                <a:solidFill>
                  <a:srgbClr val="787978"/>
                </a:solidFill>
                <a:latin typeface="Franklin Gothic Medium"/>
                <a:cs typeface="Franklin Gothic Medium"/>
              </a:rPr>
              <a:t>	Who </a:t>
            </a:r>
            <a:r>
              <a:rPr lang="en-US" sz="3600" dirty="0" smtClean="0">
                <a:solidFill>
                  <a:srgbClr val="787978"/>
                </a:solidFill>
                <a:latin typeface="Franklin Gothic Medium"/>
                <a:cs typeface="Franklin Gothic Medium"/>
              </a:rPr>
              <a:t>is the subject of the research?</a:t>
            </a:r>
            <a:endParaRPr lang="en-US" sz="3600" dirty="0">
              <a:solidFill>
                <a:srgbClr val="787978"/>
              </a:solidFill>
              <a:latin typeface="Franklin Gothic Medium"/>
              <a:cs typeface="Franklin Gothic Medium"/>
            </a:endParaRPr>
          </a:p>
        </p:txBody>
      </p:sp>
      <p:sp>
        <p:nvSpPr>
          <p:cNvPr id="5" name="Content Placeholder 2"/>
          <p:cNvSpPr txBox="1">
            <a:spLocks/>
          </p:cNvSpPr>
          <p:nvPr/>
        </p:nvSpPr>
        <p:spPr>
          <a:xfrm>
            <a:off x="457199" y="1524001"/>
            <a:ext cx="8527144" cy="4114799"/>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buClr>
                <a:srgbClr val="787978"/>
              </a:buClr>
            </a:pPr>
            <a:r>
              <a:rPr lang="en-US" sz="2000" dirty="0" smtClean="0">
                <a:latin typeface="Franklin Gothic Book"/>
                <a:cs typeface="Franklin Gothic Book"/>
              </a:rPr>
              <a:t>All households? Children? Teachers</a:t>
            </a:r>
            <a:r>
              <a:rPr lang="en-US" sz="2000" dirty="0">
                <a:latin typeface="Franklin Gothic Book"/>
                <a:cs typeface="Franklin Gothic Book"/>
              </a:rPr>
              <a:t>?</a:t>
            </a:r>
            <a:r>
              <a:rPr lang="en-US" sz="2000" dirty="0" smtClean="0">
                <a:latin typeface="Franklin Gothic Book"/>
                <a:cs typeface="Franklin Gothic Book"/>
              </a:rPr>
              <a:t> Village leaders? Those interviewed?</a:t>
            </a:r>
          </a:p>
          <a:p>
            <a:pPr>
              <a:lnSpc>
                <a:spcPct val="80000"/>
              </a:lnSpc>
              <a:spcAft>
                <a:spcPts val="600"/>
              </a:spcAft>
              <a:buClr>
                <a:srgbClr val="787978"/>
              </a:buClr>
            </a:pPr>
            <a:endParaRPr lang="en-US" sz="2000" dirty="0" smtClean="0">
              <a:latin typeface="Franklin Gothic Book"/>
              <a:cs typeface="Franklin Gothic Book"/>
            </a:endParaRPr>
          </a:p>
          <a:p>
            <a:pPr>
              <a:lnSpc>
                <a:spcPct val="80000"/>
              </a:lnSpc>
              <a:spcAft>
                <a:spcPts val="600"/>
              </a:spcAft>
              <a:buClr>
                <a:srgbClr val="787978"/>
              </a:buClr>
            </a:pPr>
            <a:r>
              <a:rPr lang="en-US" sz="2000" dirty="0" smtClean="0">
                <a:latin typeface="Franklin Gothic Book"/>
                <a:cs typeface="Franklin Gothic Book"/>
              </a:rPr>
              <a:t>All impacted by the intervention, are they all impacted by research? </a:t>
            </a:r>
            <a:endParaRPr lang="en-US" sz="2000" dirty="0">
              <a:latin typeface="Franklin Gothic Book"/>
              <a:cs typeface="Franklin Gothic Book"/>
            </a:endParaRPr>
          </a:p>
          <a:p>
            <a:pPr lvl="1">
              <a:lnSpc>
                <a:spcPct val="80000"/>
              </a:lnSpc>
              <a:spcAft>
                <a:spcPts val="600"/>
              </a:spcAft>
              <a:buClr>
                <a:srgbClr val="787978"/>
              </a:buClr>
            </a:pPr>
            <a:r>
              <a:rPr lang="en-US" sz="2000" dirty="0" smtClean="0">
                <a:latin typeface="Franklin Gothic Book"/>
                <a:cs typeface="Franklin Gothic Book"/>
              </a:rPr>
              <a:t>If potentially “impacted” by intervention includes indirectly impacted, we would need consent from infeasible number of people </a:t>
            </a:r>
          </a:p>
          <a:p>
            <a:pPr lvl="1">
              <a:lnSpc>
                <a:spcPct val="80000"/>
              </a:lnSpc>
              <a:spcAft>
                <a:spcPts val="600"/>
              </a:spcAft>
              <a:buClr>
                <a:srgbClr val="787978"/>
              </a:buClr>
            </a:pPr>
            <a:r>
              <a:rPr lang="en-US" sz="2000" dirty="0" err="1" smtClean="0">
                <a:latin typeface="Franklin Gothic Book"/>
                <a:cs typeface="Franklin Gothic Book"/>
              </a:rPr>
              <a:t>Eg</a:t>
            </a:r>
            <a:r>
              <a:rPr lang="en-US" sz="2000" dirty="0" smtClean="0">
                <a:latin typeface="Franklin Gothic Book"/>
                <a:cs typeface="Franklin Gothic Book"/>
              </a:rPr>
              <a:t>, one child learns more and thus ends up getting a job which otherwise a boy in the next community would have got</a:t>
            </a:r>
          </a:p>
          <a:p>
            <a:pPr lvl="1">
              <a:lnSpc>
                <a:spcPct val="80000"/>
              </a:lnSpc>
              <a:spcAft>
                <a:spcPts val="600"/>
              </a:spcAft>
              <a:buClr>
                <a:srgbClr val="787978"/>
              </a:buClr>
            </a:pPr>
            <a:r>
              <a:rPr lang="en-US" sz="2000" dirty="0" smtClean="0">
                <a:latin typeface="Franklin Gothic Book"/>
                <a:cs typeface="Franklin Gothic Book"/>
              </a:rPr>
              <a:t>We need to judge reasonable risk of harm and focus there</a:t>
            </a:r>
          </a:p>
          <a:p>
            <a:pPr lvl="1">
              <a:lnSpc>
                <a:spcPct val="80000"/>
              </a:lnSpc>
              <a:spcAft>
                <a:spcPts val="600"/>
              </a:spcAft>
              <a:buClr>
                <a:srgbClr val="787978"/>
              </a:buClr>
            </a:pPr>
            <a:endParaRPr lang="en-US" sz="2000" dirty="0" smtClean="0">
              <a:latin typeface="Franklin Gothic Book"/>
              <a:cs typeface="Franklin Gothic Book"/>
            </a:endParaRPr>
          </a:p>
          <a:p>
            <a:pPr>
              <a:lnSpc>
                <a:spcPct val="80000"/>
              </a:lnSpc>
              <a:spcAft>
                <a:spcPts val="600"/>
              </a:spcAft>
              <a:buClr>
                <a:srgbClr val="787978"/>
              </a:buClr>
            </a:pPr>
            <a:r>
              <a:rPr lang="en-US" sz="2000" dirty="0" smtClean="0">
                <a:latin typeface="Franklin Gothic Book"/>
                <a:cs typeface="Franklin Gothic Book"/>
              </a:rPr>
              <a:t>Informed consent for what?</a:t>
            </a:r>
          </a:p>
          <a:p>
            <a:pPr lvl="1">
              <a:lnSpc>
                <a:spcPct val="80000"/>
              </a:lnSpc>
              <a:spcAft>
                <a:spcPts val="600"/>
              </a:spcAft>
              <a:buClr>
                <a:srgbClr val="787978"/>
              </a:buClr>
            </a:pPr>
            <a:r>
              <a:rPr lang="en-US" sz="2000" dirty="0" smtClean="0">
                <a:latin typeface="Franklin Gothic Book"/>
                <a:cs typeface="Franklin Gothic Book"/>
              </a:rPr>
              <a:t>To be interviewed?</a:t>
            </a:r>
          </a:p>
          <a:p>
            <a:pPr lvl="1">
              <a:lnSpc>
                <a:spcPct val="80000"/>
              </a:lnSpc>
              <a:spcAft>
                <a:spcPts val="600"/>
              </a:spcAft>
              <a:buClr>
                <a:srgbClr val="787978"/>
              </a:buClr>
            </a:pPr>
            <a:r>
              <a:rPr lang="en-US" sz="2000" dirty="0" smtClean="0">
                <a:latin typeface="Franklin Gothic Book"/>
                <a:cs typeface="Franklin Gothic Book"/>
              </a:rPr>
              <a:t>To have data collected on them? (</a:t>
            </a:r>
            <a:r>
              <a:rPr lang="en-US" sz="2000" dirty="0" err="1" smtClean="0">
                <a:latin typeface="Franklin Gothic Book"/>
                <a:cs typeface="Franklin Gothic Book"/>
              </a:rPr>
              <a:t>eg</a:t>
            </a:r>
            <a:r>
              <a:rPr lang="en-US" sz="2000" dirty="0" smtClean="0">
                <a:latin typeface="Franklin Gothic Book"/>
                <a:cs typeface="Franklin Gothic Book"/>
              </a:rPr>
              <a:t> teacher absenteeism)</a:t>
            </a:r>
          </a:p>
          <a:p>
            <a:pPr lvl="1">
              <a:lnSpc>
                <a:spcPct val="80000"/>
              </a:lnSpc>
              <a:spcAft>
                <a:spcPts val="600"/>
              </a:spcAft>
              <a:buClr>
                <a:srgbClr val="787978"/>
              </a:buClr>
            </a:pPr>
            <a:r>
              <a:rPr lang="en-US" sz="2000" dirty="0" smtClean="0">
                <a:latin typeface="Franklin Gothic Book"/>
                <a:cs typeface="Franklin Gothic Book"/>
              </a:rPr>
              <a:t>To allow intervention to go ahead? (everyone gets veto power?)</a:t>
            </a:r>
          </a:p>
          <a:p>
            <a:pPr marL="0" indent="0">
              <a:lnSpc>
                <a:spcPct val="80000"/>
              </a:lnSpc>
              <a:spcAft>
                <a:spcPts val="600"/>
              </a:spcAft>
              <a:buNone/>
            </a:pPr>
            <a:r>
              <a:rPr lang="en-US" sz="2000" dirty="0" smtClean="0">
                <a:latin typeface="Franklin Gothic Book"/>
                <a:cs typeface="Franklin Gothic Book"/>
              </a:rPr>
              <a:t>	</a:t>
            </a:r>
          </a:p>
          <a:p>
            <a:pPr>
              <a:lnSpc>
                <a:spcPct val="80000"/>
              </a:lnSpc>
              <a:spcAft>
                <a:spcPts val="600"/>
              </a:spcAft>
            </a:pPr>
            <a:endParaRPr lang="en-US" sz="800" dirty="0" smtClean="0"/>
          </a:p>
          <a:p>
            <a:pPr lvl="1">
              <a:lnSpc>
                <a:spcPct val="80000"/>
              </a:lnSpc>
              <a:spcAft>
                <a:spcPts val="600"/>
              </a:spcAft>
            </a:pPr>
            <a:endParaRPr lang="en-US" sz="2500" dirty="0"/>
          </a:p>
        </p:txBody>
      </p:sp>
      <p:sp>
        <p:nvSpPr>
          <p:cNvPr id="4" name="Rectangle 3"/>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120625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976"/>
            <a:ext cx="9144000" cy="128587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0" kern="1200">
                <a:solidFill>
                  <a:schemeClr val="tx1"/>
                </a:solidFill>
                <a:latin typeface="Gill Sans"/>
                <a:ea typeface="+mj-ea"/>
                <a:cs typeface="Gill Sans"/>
              </a:defRPr>
            </a:lvl1pPr>
          </a:lstStyle>
          <a:p>
            <a:r>
              <a:rPr lang="en-US" sz="3600" dirty="0" smtClean="0">
                <a:solidFill>
                  <a:srgbClr val="787978"/>
                </a:solidFill>
                <a:latin typeface="Franklin Gothic Medium"/>
                <a:cs typeface="Franklin Gothic Medium"/>
              </a:rPr>
              <a:t>	What </a:t>
            </a:r>
            <a:r>
              <a:rPr lang="en-US" sz="3600" dirty="0" smtClean="0">
                <a:solidFill>
                  <a:srgbClr val="787978"/>
                </a:solidFill>
                <a:latin typeface="Franklin Gothic Medium"/>
                <a:cs typeface="Franklin Gothic Medium"/>
              </a:rPr>
              <a:t>is research and what is practice?</a:t>
            </a:r>
            <a:endParaRPr lang="en-US" sz="3600" dirty="0">
              <a:solidFill>
                <a:srgbClr val="787978"/>
              </a:solidFill>
              <a:latin typeface="Franklin Gothic Medium"/>
              <a:cs typeface="Franklin Gothic Medium"/>
            </a:endParaRPr>
          </a:p>
        </p:txBody>
      </p:sp>
      <p:sp>
        <p:nvSpPr>
          <p:cNvPr id="5" name="Content Placeholder 2"/>
          <p:cNvSpPr txBox="1">
            <a:spLocks/>
          </p:cNvSpPr>
          <p:nvPr/>
        </p:nvSpPr>
        <p:spPr>
          <a:xfrm>
            <a:off x="228600" y="1113362"/>
            <a:ext cx="8527144" cy="501468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80000"/>
              </a:lnSpc>
              <a:spcAft>
                <a:spcPts val="600"/>
              </a:spcAft>
              <a:buClr>
                <a:srgbClr val="787978"/>
              </a:buClr>
              <a:buNone/>
            </a:pPr>
            <a:r>
              <a:rPr lang="en-US" sz="700" dirty="0" smtClean="0">
                <a:latin typeface="Franklin Gothic Book"/>
                <a:cs typeface="Franklin Gothic Book"/>
              </a:rPr>
              <a:t>	</a:t>
            </a:r>
            <a:endParaRPr lang="en-US" sz="700" dirty="0">
              <a:latin typeface="Franklin Gothic Book"/>
              <a:cs typeface="Franklin Gothic Book"/>
            </a:endParaRPr>
          </a:p>
          <a:p>
            <a:pPr>
              <a:lnSpc>
                <a:spcPct val="80000"/>
              </a:lnSpc>
              <a:spcAft>
                <a:spcPts val="600"/>
              </a:spcAft>
              <a:buClr>
                <a:srgbClr val="787978"/>
              </a:buClr>
            </a:pPr>
            <a:r>
              <a:rPr lang="en-US" sz="2400" dirty="0" smtClean="0">
                <a:latin typeface="Franklin Gothic Book"/>
                <a:cs typeface="Franklin Gothic Book"/>
              </a:rPr>
              <a:t>Practice: </a:t>
            </a:r>
            <a:r>
              <a:rPr lang="en-US" sz="2400" dirty="0" err="1" smtClean="0">
                <a:latin typeface="Franklin Gothic Book"/>
                <a:cs typeface="Franklin Gothic Book"/>
              </a:rPr>
              <a:t>Pratham</a:t>
            </a:r>
            <a:r>
              <a:rPr lang="en-US" sz="2400" dirty="0" smtClean="0">
                <a:latin typeface="Franklin Gothic Book"/>
                <a:cs typeface="Franklin Gothic Book"/>
              </a:rPr>
              <a:t> regulated as an NGO in India</a:t>
            </a:r>
          </a:p>
          <a:p>
            <a:pPr lvl="1">
              <a:lnSpc>
                <a:spcPct val="80000"/>
              </a:lnSpc>
              <a:spcAft>
                <a:spcPts val="600"/>
              </a:spcAft>
              <a:buClr>
                <a:srgbClr val="787978"/>
              </a:buClr>
            </a:pPr>
            <a:r>
              <a:rPr lang="en-US" sz="2000" dirty="0" smtClean="0">
                <a:latin typeface="Franklin Gothic Book"/>
                <a:cs typeface="Franklin Gothic Book"/>
              </a:rPr>
              <a:t>Right and ability to implement their program without informed consent of everyone in the village</a:t>
            </a:r>
          </a:p>
          <a:p>
            <a:pPr lvl="1">
              <a:lnSpc>
                <a:spcPct val="80000"/>
              </a:lnSpc>
              <a:spcAft>
                <a:spcPts val="600"/>
              </a:spcAft>
              <a:buClr>
                <a:srgbClr val="787978"/>
              </a:buClr>
            </a:pPr>
            <a:r>
              <a:rPr lang="en-US" sz="2000" dirty="0" err="1" smtClean="0">
                <a:latin typeface="Franklin Gothic Book"/>
                <a:cs typeface="Franklin Gothic Book"/>
              </a:rPr>
              <a:t>Eg</a:t>
            </a:r>
            <a:r>
              <a:rPr lang="en-US" sz="2000" dirty="0" smtClean="0">
                <a:latin typeface="Franklin Gothic Book"/>
                <a:cs typeface="Franklin Gothic Book"/>
              </a:rPr>
              <a:t> can provide information about villager rights without teacher or village leader giving their consent, though leader might be impacted</a:t>
            </a:r>
          </a:p>
          <a:p>
            <a:pPr lvl="1">
              <a:lnSpc>
                <a:spcPct val="80000"/>
              </a:lnSpc>
              <a:spcAft>
                <a:spcPts val="600"/>
              </a:spcAft>
              <a:buClr>
                <a:srgbClr val="787978"/>
              </a:buClr>
            </a:pPr>
            <a:r>
              <a:rPr lang="en-US" sz="2000" dirty="0" err="1" smtClean="0">
                <a:latin typeface="Franklin Gothic Book"/>
                <a:cs typeface="Franklin Gothic Book"/>
              </a:rPr>
              <a:t>Pratham</a:t>
            </a:r>
            <a:r>
              <a:rPr lang="en-US" sz="2000" dirty="0" smtClean="0">
                <a:latin typeface="Franklin Gothic Book"/>
                <a:cs typeface="Franklin Gothic Book"/>
              </a:rPr>
              <a:t> worked closely with researchers to design the program (drawing on their knowledge of what works), does that make it research?</a:t>
            </a:r>
          </a:p>
          <a:p>
            <a:pPr lvl="1">
              <a:lnSpc>
                <a:spcPct val="80000"/>
              </a:lnSpc>
              <a:spcAft>
                <a:spcPts val="600"/>
              </a:spcAft>
              <a:buClr>
                <a:srgbClr val="787978"/>
              </a:buClr>
            </a:pPr>
            <a:endParaRPr lang="en-US" sz="800" dirty="0" smtClean="0">
              <a:latin typeface="Franklin Gothic Book"/>
              <a:cs typeface="Franklin Gothic Book"/>
            </a:endParaRPr>
          </a:p>
          <a:p>
            <a:pPr>
              <a:lnSpc>
                <a:spcPct val="80000"/>
              </a:lnSpc>
              <a:spcAft>
                <a:spcPts val="600"/>
              </a:spcAft>
              <a:buClr>
                <a:srgbClr val="787978"/>
              </a:buClr>
            </a:pPr>
            <a:r>
              <a:rPr lang="en-US" sz="2400" dirty="0" smtClean="0">
                <a:latin typeface="Franklin Gothic Book"/>
                <a:cs typeface="Franklin Gothic Book"/>
              </a:rPr>
              <a:t>Research: Systematic study leading to general lessons</a:t>
            </a:r>
          </a:p>
          <a:p>
            <a:pPr lvl="1">
              <a:lnSpc>
                <a:spcPct val="80000"/>
              </a:lnSpc>
              <a:spcAft>
                <a:spcPts val="600"/>
              </a:spcAft>
              <a:buClr>
                <a:srgbClr val="787978"/>
              </a:buClr>
            </a:pPr>
            <a:r>
              <a:rPr lang="en-US" sz="2000" dirty="0" smtClean="0">
                <a:latin typeface="Franklin Gothic Book"/>
                <a:cs typeface="Franklin Gothic Book"/>
              </a:rPr>
              <a:t>This has the odd implication that studies which are poorly designed and thus don’t generate general lessons don’t count as research and thus are not subject to regulation (not a reason to do bad work)</a:t>
            </a:r>
          </a:p>
          <a:p>
            <a:pPr lvl="1">
              <a:lnSpc>
                <a:spcPct val="80000"/>
              </a:lnSpc>
              <a:spcAft>
                <a:spcPts val="600"/>
              </a:spcAft>
              <a:buClr>
                <a:srgbClr val="787978"/>
              </a:buClr>
            </a:pPr>
            <a:r>
              <a:rPr lang="en-US" sz="2000" dirty="0" smtClean="0">
                <a:latin typeface="Franklin Gothic Book"/>
                <a:cs typeface="Franklin Gothic Book"/>
              </a:rPr>
              <a:t>Changes </a:t>
            </a:r>
            <a:r>
              <a:rPr lang="en-US" sz="2000" dirty="0">
                <a:latin typeface="Franklin Gothic Book"/>
                <a:cs typeface="Franklin Gothic Book"/>
              </a:rPr>
              <a:t>made to implementation in order to </a:t>
            </a:r>
            <a:r>
              <a:rPr lang="en-US" sz="2000" dirty="0" smtClean="0">
                <a:latin typeface="Franklin Gothic Book"/>
                <a:cs typeface="Franklin Gothic Book"/>
              </a:rPr>
              <a:t>evaluate (none)</a:t>
            </a:r>
            <a:endParaRPr lang="en-US" sz="2000" dirty="0">
              <a:latin typeface="Franklin Gothic Book"/>
              <a:cs typeface="Franklin Gothic Book"/>
            </a:endParaRPr>
          </a:p>
          <a:p>
            <a:pPr lvl="1">
              <a:lnSpc>
                <a:spcPct val="80000"/>
              </a:lnSpc>
              <a:spcAft>
                <a:spcPts val="600"/>
              </a:spcAft>
              <a:buClr>
                <a:srgbClr val="787978"/>
              </a:buClr>
            </a:pPr>
            <a:r>
              <a:rPr lang="en-US" sz="2000" dirty="0">
                <a:latin typeface="Franklin Gothic Book"/>
                <a:cs typeface="Franklin Gothic Book"/>
              </a:rPr>
              <a:t>Data collection storage and </a:t>
            </a:r>
            <a:r>
              <a:rPr lang="en-US" sz="2000" dirty="0" smtClean="0">
                <a:latin typeface="Franklin Gothic Book"/>
                <a:cs typeface="Franklin Gothic Book"/>
              </a:rPr>
              <a:t>analysis (informed consent needed)</a:t>
            </a:r>
          </a:p>
          <a:p>
            <a:pPr lvl="1">
              <a:lnSpc>
                <a:spcPct val="80000"/>
              </a:lnSpc>
              <a:spcAft>
                <a:spcPts val="600"/>
              </a:spcAft>
            </a:pPr>
            <a:endParaRPr lang="en-US" sz="2000" dirty="0"/>
          </a:p>
          <a:p>
            <a:pPr lvl="1">
              <a:lnSpc>
                <a:spcPct val="80000"/>
              </a:lnSpc>
              <a:spcAft>
                <a:spcPts val="600"/>
              </a:spcAft>
            </a:pPr>
            <a:endParaRPr lang="en-US" sz="800" dirty="0" smtClean="0"/>
          </a:p>
          <a:p>
            <a:pPr>
              <a:lnSpc>
                <a:spcPct val="80000"/>
              </a:lnSpc>
              <a:spcAft>
                <a:spcPts val="600"/>
              </a:spcAft>
            </a:pPr>
            <a:endParaRPr lang="en-US" sz="800" dirty="0" smtClean="0"/>
          </a:p>
          <a:p>
            <a:pPr lvl="1">
              <a:lnSpc>
                <a:spcPct val="80000"/>
              </a:lnSpc>
              <a:spcAft>
                <a:spcPts val="600"/>
              </a:spcAft>
            </a:pPr>
            <a:endParaRPr lang="en-US" sz="2500" dirty="0"/>
          </a:p>
        </p:txBody>
      </p:sp>
      <p:sp>
        <p:nvSpPr>
          <p:cNvPr id="4" name="Rectangle 3"/>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833053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4636" y="90385"/>
            <a:ext cx="9144000" cy="128587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0" kern="1200">
                <a:solidFill>
                  <a:schemeClr val="tx1"/>
                </a:solidFill>
                <a:latin typeface="Gill Sans"/>
                <a:ea typeface="+mj-ea"/>
                <a:cs typeface="Gill Sans"/>
              </a:defRPr>
            </a:lvl1pPr>
          </a:lstStyle>
          <a:p>
            <a:r>
              <a:rPr lang="en-US" sz="3600" dirty="0" smtClean="0">
                <a:solidFill>
                  <a:srgbClr val="787978"/>
                </a:solidFill>
                <a:latin typeface="Franklin Gothic Medium"/>
                <a:cs typeface="Franklin Gothic Medium"/>
              </a:rPr>
              <a:t>	Possible </a:t>
            </a:r>
            <a:r>
              <a:rPr lang="en-US" sz="3600" dirty="0" smtClean="0">
                <a:solidFill>
                  <a:srgbClr val="787978"/>
                </a:solidFill>
                <a:latin typeface="Franklin Gothic Medium"/>
                <a:cs typeface="Franklin Gothic Medium"/>
              </a:rPr>
              <a:t>criteria for regulating CRTs</a:t>
            </a:r>
            <a:endParaRPr lang="en-US" sz="3600" dirty="0">
              <a:solidFill>
                <a:srgbClr val="787978"/>
              </a:solidFill>
              <a:latin typeface="Franklin Gothic Medium"/>
              <a:cs typeface="Franklin Gothic Medium"/>
            </a:endParaRPr>
          </a:p>
        </p:txBody>
      </p:sp>
      <p:sp>
        <p:nvSpPr>
          <p:cNvPr id="5" name="Content Placeholder 2"/>
          <p:cNvSpPr txBox="1">
            <a:spLocks/>
          </p:cNvSpPr>
          <p:nvPr/>
        </p:nvSpPr>
        <p:spPr>
          <a:xfrm>
            <a:off x="457199" y="1024447"/>
            <a:ext cx="8527144" cy="405311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Gill Sans"/>
                <a:ea typeface="+mn-ea"/>
                <a:cs typeface="Gill Sans"/>
              </a:defRPr>
            </a:lvl1pPr>
            <a:lvl2pPr marL="742950" indent="-285750" algn="l" defTabSz="457200" rtl="0" eaLnBrk="1" latinLnBrk="0" hangingPunct="1">
              <a:spcBef>
                <a:spcPct val="20000"/>
              </a:spcBef>
              <a:buClr>
                <a:schemeClr val="bg2">
                  <a:lumMod val="25000"/>
                </a:schemeClr>
              </a:buClr>
              <a:buFont typeface="Arial"/>
              <a:buChar char="–"/>
              <a:defRPr sz="2800" kern="1200">
                <a:solidFill>
                  <a:schemeClr val="tx1"/>
                </a:solidFill>
                <a:latin typeface="Gill Sans"/>
                <a:ea typeface="+mn-ea"/>
                <a:cs typeface="Gill Sans"/>
              </a:defRPr>
            </a:lvl2pPr>
            <a:lvl3pPr marL="1143000" indent="-228600" algn="l" defTabSz="457200" rtl="0" eaLnBrk="1" latinLnBrk="0" hangingPunct="1">
              <a:spcBef>
                <a:spcPct val="20000"/>
              </a:spcBef>
              <a:buClr>
                <a:schemeClr val="tx2">
                  <a:lumMod val="75000"/>
                </a:schemeClr>
              </a:buClr>
              <a:buFont typeface="Arial"/>
              <a:buChar char="•"/>
              <a:defRPr sz="2400" kern="1200">
                <a:solidFill>
                  <a:schemeClr val="tx1"/>
                </a:solidFill>
                <a:latin typeface="Gill Sans"/>
                <a:ea typeface="+mn-ea"/>
                <a:cs typeface="Gill Sans"/>
              </a:defRPr>
            </a:lvl3pPr>
            <a:lvl4pPr marL="16002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4pPr>
            <a:lvl5pPr marL="2057400" indent="-228600" algn="l" defTabSz="457200" rtl="0" eaLnBrk="1" latinLnBrk="0" hangingPunct="1">
              <a:spcBef>
                <a:spcPct val="20000"/>
              </a:spcBef>
              <a:buClr>
                <a:schemeClr val="tx2">
                  <a:lumMod val="75000"/>
                </a:schemeClr>
              </a:buClr>
              <a:buFont typeface="Arial"/>
              <a:buChar char="»"/>
              <a:defRPr sz="2000" kern="1200">
                <a:solidFill>
                  <a:schemeClr val="tx1"/>
                </a:solidFill>
                <a:latin typeface="Gill Sans"/>
                <a:ea typeface="+mn-ea"/>
                <a:cs typeface="Gil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ts val="600"/>
              </a:spcAft>
              <a:buClr>
                <a:srgbClr val="787978"/>
              </a:buClr>
            </a:pPr>
            <a:r>
              <a:rPr lang="en-US" sz="1800" dirty="0" smtClean="0">
                <a:latin typeface="Franklin Gothic Book"/>
                <a:cs typeface="Franklin Gothic Book"/>
              </a:rPr>
              <a:t>Regulations for answering these questions are surprisingly underdeveloped. The following are some suggested criteria</a:t>
            </a:r>
          </a:p>
          <a:p>
            <a:pPr>
              <a:lnSpc>
                <a:spcPct val="80000"/>
              </a:lnSpc>
              <a:spcAft>
                <a:spcPts val="600"/>
              </a:spcAft>
              <a:buClr>
                <a:srgbClr val="787978"/>
              </a:buClr>
            </a:pPr>
            <a:endParaRPr lang="en-US" sz="1800" dirty="0" smtClean="0">
              <a:latin typeface="Franklin Gothic Book"/>
              <a:cs typeface="Franklin Gothic Book"/>
            </a:endParaRPr>
          </a:p>
          <a:p>
            <a:pPr>
              <a:lnSpc>
                <a:spcPct val="80000"/>
              </a:lnSpc>
              <a:spcAft>
                <a:spcPts val="600"/>
              </a:spcAft>
              <a:buClr>
                <a:srgbClr val="787978"/>
              </a:buClr>
            </a:pPr>
            <a:r>
              <a:rPr lang="en-US" sz="1800" dirty="0" smtClean="0">
                <a:latin typeface="Franklin Gothic Book"/>
                <a:cs typeface="Franklin Gothic Book"/>
              </a:rPr>
              <a:t>Would the intervention have happened anyway? What change is due to the evaluation? </a:t>
            </a:r>
          </a:p>
          <a:p>
            <a:pPr lvl="1">
              <a:lnSpc>
                <a:spcPct val="80000"/>
              </a:lnSpc>
              <a:spcAft>
                <a:spcPts val="600"/>
              </a:spcAft>
              <a:buClr>
                <a:srgbClr val="787978"/>
              </a:buClr>
            </a:pPr>
            <a:r>
              <a:rPr lang="en-US" sz="1800" dirty="0" smtClean="0">
                <a:latin typeface="Franklin Gothic Book"/>
                <a:cs typeface="Franklin Gothic Book"/>
              </a:rPr>
              <a:t>Subjects are those impacted by changes due to evaluation</a:t>
            </a:r>
          </a:p>
          <a:p>
            <a:pPr>
              <a:lnSpc>
                <a:spcPct val="80000"/>
              </a:lnSpc>
              <a:spcAft>
                <a:spcPts val="600"/>
              </a:spcAft>
              <a:buClr>
                <a:srgbClr val="787978"/>
              </a:buClr>
            </a:pPr>
            <a:endParaRPr lang="en-US" sz="1800" dirty="0" smtClean="0">
              <a:latin typeface="Franklin Gothic Book"/>
              <a:cs typeface="Franklin Gothic Book"/>
            </a:endParaRPr>
          </a:p>
          <a:p>
            <a:pPr>
              <a:lnSpc>
                <a:spcPct val="80000"/>
              </a:lnSpc>
              <a:spcAft>
                <a:spcPts val="600"/>
              </a:spcAft>
              <a:buClr>
                <a:srgbClr val="787978"/>
              </a:buClr>
            </a:pPr>
            <a:r>
              <a:rPr lang="en-US" sz="1800" dirty="0" smtClean="0">
                <a:latin typeface="Franklin Gothic Book"/>
                <a:cs typeface="Franklin Gothic Book"/>
              </a:rPr>
              <a:t>Is participation in the intervention voluntary?</a:t>
            </a:r>
          </a:p>
          <a:p>
            <a:pPr lvl="1">
              <a:lnSpc>
                <a:spcPct val="80000"/>
              </a:lnSpc>
              <a:spcAft>
                <a:spcPts val="600"/>
              </a:spcAft>
              <a:buClr>
                <a:srgbClr val="787978"/>
              </a:buClr>
            </a:pPr>
            <a:r>
              <a:rPr lang="en-US" sz="1800" dirty="0" smtClean="0">
                <a:latin typeface="Franklin Gothic Book"/>
                <a:cs typeface="Franklin Gothic Book"/>
              </a:rPr>
              <a:t>More careful assessment and consent rules for involuntary programs</a:t>
            </a:r>
          </a:p>
          <a:p>
            <a:pPr lvl="1">
              <a:lnSpc>
                <a:spcPct val="80000"/>
              </a:lnSpc>
              <a:spcAft>
                <a:spcPts val="600"/>
              </a:spcAft>
              <a:buClr>
                <a:srgbClr val="787978"/>
              </a:buClr>
            </a:pPr>
            <a:endParaRPr lang="en-US" sz="1800" dirty="0" smtClean="0">
              <a:latin typeface="Franklin Gothic Book"/>
              <a:cs typeface="Franklin Gothic Book"/>
            </a:endParaRPr>
          </a:p>
          <a:p>
            <a:pPr>
              <a:lnSpc>
                <a:spcPct val="80000"/>
              </a:lnSpc>
              <a:spcAft>
                <a:spcPts val="600"/>
              </a:spcAft>
              <a:buClr>
                <a:srgbClr val="787978"/>
              </a:buClr>
            </a:pPr>
            <a:r>
              <a:rPr lang="en-US" sz="1800" dirty="0" smtClean="0">
                <a:latin typeface="Franklin Gothic Book"/>
                <a:cs typeface="Franklin Gothic Book"/>
              </a:rPr>
              <a:t>Some deference to local standards and regulations</a:t>
            </a:r>
          </a:p>
          <a:p>
            <a:pPr lvl="1">
              <a:lnSpc>
                <a:spcPct val="80000"/>
              </a:lnSpc>
              <a:spcAft>
                <a:spcPts val="600"/>
              </a:spcAft>
              <a:buClr>
                <a:srgbClr val="787978"/>
              </a:buClr>
            </a:pPr>
            <a:r>
              <a:rPr lang="en-US" sz="1800" dirty="0" err="1" smtClean="0">
                <a:latin typeface="Franklin Gothic Book"/>
                <a:cs typeface="Franklin Gothic Book"/>
              </a:rPr>
              <a:t>Eg</a:t>
            </a:r>
            <a:r>
              <a:rPr lang="en-US" sz="1800" dirty="0" smtClean="0">
                <a:latin typeface="Franklin Gothic Book"/>
                <a:cs typeface="Franklin Gothic Book"/>
              </a:rPr>
              <a:t> right of community to collect information on absent </a:t>
            </a:r>
            <a:r>
              <a:rPr lang="en-US" sz="1800" dirty="0" smtClean="0">
                <a:latin typeface="Franklin Gothic Book"/>
                <a:cs typeface="Franklin Gothic Book"/>
              </a:rPr>
              <a:t>teachers</a:t>
            </a:r>
          </a:p>
          <a:p>
            <a:pPr lvl="1">
              <a:lnSpc>
                <a:spcPct val="80000"/>
              </a:lnSpc>
              <a:spcAft>
                <a:spcPts val="600"/>
              </a:spcAft>
              <a:buClr>
                <a:srgbClr val="787978"/>
              </a:buClr>
            </a:pPr>
            <a:endParaRPr lang="en-US" sz="1800" dirty="0" smtClean="0">
              <a:latin typeface="Franklin Gothic Book"/>
              <a:cs typeface="Franklin Gothic Book"/>
            </a:endParaRPr>
          </a:p>
          <a:p>
            <a:pPr>
              <a:lnSpc>
                <a:spcPct val="80000"/>
              </a:lnSpc>
              <a:spcAft>
                <a:spcPts val="600"/>
              </a:spcAft>
              <a:buClr>
                <a:srgbClr val="787978"/>
              </a:buClr>
            </a:pPr>
            <a:r>
              <a:rPr lang="en-US" sz="1800" dirty="0" smtClean="0">
                <a:latin typeface="Franklin Gothic Book"/>
                <a:cs typeface="Franklin Gothic Book"/>
              </a:rPr>
              <a:t>Level of risk and benefit</a:t>
            </a:r>
          </a:p>
          <a:p>
            <a:pPr lvl="1">
              <a:lnSpc>
                <a:spcPct val="80000"/>
              </a:lnSpc>
              <a:spcAft>
                <a:spcPts val="600"/>
              </a:spcAft>
              <a:buClr>
                <a:srgbClr val="787978"/>
              </a:buClr>
            </a:pPr>
            <a:r>
              <a:rPr lang="en-US" sz="1800" dirty="0" smtClean="0">
                <a:latin typeface="Franklin Gothic Book"/>
                <a:cs typeface="Franklin Gothic Book"/>
              </a:rPr>
              <a:t>Parent may punish their child if they find out they are performing badly</a:t>
            </a:r>
          </a:p>
          <a:p>
            <a:pPr lvl="1">
              <a:lnSpc>
                <a:spcPct val="80000"/>
              </a:lnSpc>
              <a:spcAft>
                <a:spcPts val="600"/>
              </a:spcAft>
              <a:buClr>
                <a:srgbClr val="787978"/>
              </a:buClr>
            </a:pPr>
            <a:r>
              <a:rPr lang="en-US" sz="1800" dirty="0" smtClean="0">
                <a:latin typeface="Franklin Gothic Book"/>
                <a:cs typeface="Franklin Gothic Book"/>
              </a:rPr>
              <a:t>But benefit from study in improving education</a:t>
            </a:r>
          </a:p>
        </p:txBody>
      </p:sp>
      <p:sp>
        <p:nvSpPr>
          <p:cNvPr id="4" name="Rectangle 3"/>
          <p:cNvSpPr/>
          <p:nvPr/>
        </p:nvSpPr>
        <p:spPr>
          <a:xfrm>
            <a:off x="-34636" y="-117186"/>
            <a:ext cx="9178636" cy="388323"/>
          </a:xfrm>
          <a:prstGeom prst="rect">
            <a:avLst/>
          </a:prstGeom>
          <a:solidFill>
            <a:srgbClr val="D4B7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681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  Definition </a:t>
            </a:r>
            <a:r>
              <a:rPr lang="en-US" dirty="0" smtClean="0"/>
              <a:t>of research</a:t>
            </a:r>
            <a:endParaRPr lang="en-US" dirty="0"/>
          </a:p>
        </p:txBody>
      </p:sp>
      <p:sp>
        <p:nvSpPr>
          <p:cNvPr id="3" name="Content Placeholder 2"/>
          <p:cNvSpPr>
            <a:spLocks noGrp="1"/>
          </p:cNvSpPr>
          <p:nvPr>
            <p:ph idx="1"/>
          </p:nvPr>
        </p:nvSpPr>
        <p:spPr>
          <a:xfrm>
            <a:off x="457200" y="1600200"/>
            <a:ext cx="8305800" cy="4876800"/>
          </a:xfrm>
        </p:spPr>
        <p:txBody>
          <a:bodyPr>
            <a:normAutofit/>
          </a:bodyPr>
          <a:lstStyle/>
          <a:p>
            <a:pPr>
              <a:buClr>
                <a:srgbClr val="787978"/>
              </a:buClr>
            </a:pPr>
            <a:r>
              <a:rPr lang="en-US" dirty="0"/>
              <a:t>D</a:t>
            </a:r>
            <a:r>
              <a:rPr lang="en-US" dirty="0" smtClean="0"/>
              <a:t>efinition of research is often vague:</a:t>
            </a:r>
          </a:p>
          <a:p>
            <a:pPr lvl="1">
              <a:buClr>
                <a:srgbClr val="787978"/>
              </a:buClr>
            </a:pPr>
            <a:r>
              <a:rPr lang="en-US" dirty="0"/>
              <a:t>Canada: “an undertaking intended to extend knowledge through a disciplined inquiry or systematic investigation.”</a:t>
            </a:r>
          </a:p>
          <a:p>
            <a:pPr lvl="1">
              <a:buClr>
                <a:srgbClr val="787978"/>
              </a:buClr>
            </a:pPr>
            <a:r>
              <a:rPr lang="en-US" dirty="0"/>
              <a:t>US: “systematic study”. But Belmont report explicitly says line between practice and research is different in social science and does not attempt to define it.</a:t>
            </a:r>
          </a:p>
          <a:p>
            <a:pPr lvl="1">
              <a:buClr>
                <a:srgbClr val="787978"/>
              </a:buClr>
            </a:pPr>
            <a:endParaRPr lang="en-US" sz="1000" dirty="0" smtClean="0"/>
          </a:p>
          <a:p>
            <a:pPr>
              <a:buClr>
                <a:srgbClr val="787978"/>
              </a:buClr>
            </a:pPr>
            <a:r>
              <a:rPr lang="en-US" dirty="0" smtClean="0"/>
              <a:t>Best to assume your study counts as research</a:t>
            </a:r>
          </a:p>
          <a:p>
            <a:pPr>
              <a:buClr>
                <a:srgbClr val="787978"/>
              </a:buClr>
            </a:pPr>
            <a:endParaRPr lang="en-US" sz="1000" dirty="0" smtClean="0"/>
          </a:p>
          <a:p>
            <a:pPr>
              <a:buClr>
                <a:srgbClr val="787978"/>
              </a:buClr>
            </a:pPr>
            <a:r>
              <a:rPr lang="en-US" dirty="0" smtClean="0"/>
              <a:t>Q: do the ethical “research” rules cover the evaluation or also the program being evaluated?</a:t>
            </a:r>
          </a:p>
          <a:p>
            <a:endParaRPr lang="en-US" dirty="0" smtClean="0"/>
          </a:p>
          <a:p>
            <a:endParaRPr lang="en-US" sz="1100" dirty="0" smtClean="0"/>
          </a:p>
          <a:p>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813893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  Practice </a:t>
            </a:r>
            <a:r>
              <a:rPr lang="en-US" dirty="0" smtClean="0"/>
              <a:t>vs research</a:t>
            </a:r>
            <a:endParaRPr lang="en-US" dirty="0"/>
          </a:p>
        </p:txBody>
      </p:sp>
      <p:sp>
        <p:nvSpPr>
          <p:cNvPr id="3" name="Content Placeholder 2"/>
          <p:cNvSpPr>
            <a:spLocks noGrp="1"/>
          </p:cNvSpPr>
          <p:nvPr>
            <p:ph idx="1"/>
          </p:nvPr>
        </p:nvSpPr>
        <p:spPr>
          <a:xfrm>
            <a:off x="457200" y="1600200"/>
            <a:ext cx="8305800" cy="4876800"/>
          </a:xfrm>
        </p:spPr>
        <p:txBody>
          <a:bodyPr>
            <a:normAutofit/>
          </a:bodyPr>
          <a:lstStyle/>
          <a:p>
            <a:pPr>
              <a:buClr>
                <a:srgbClr val="787978"/>
              </a:buClr>
            </a:pPr>
            <a:r>
              <a:rPr lang="en-US" dirty="0" smtClean="0"/>
              <a:t>When researchers studied the impact of the Vietnam war by comparing winners and losers in the draft lottery </a:t>
            </a:r>
            <a:r>
              <a:rPr lang="en-US" dirty="0"/>
              <a:t>(</a:t>
            </a:r>
            <a:r>
              <a:rPr lang="en-US" dirty="0" err="1" smtClean="0"/>
              <a:t>Angrist</a:t>
            </a:r>
            <a:r>
              <a:rPr lang="en-US" dirty="0" smtClean="0"/>
              <a:t>, 1990), there was no question of  the draft being subject to ethical approval</a:t>
            </a:r>
          </a:p>
          <a:p>
            <a:pPr lvl="1">
              <a:buClr>
                <a:srgbClr val="787978"/>
              </a:buClr>
            </a:pPr>
            <a:endParaRPr lang="en-US" sz="1000" dirty="0" smtClean="0"/>
          </a:p>
          <a:p>
            <a:pPr>
              <a:buClr>
                <a:srgbClr val="787978"/>
              </a:buClr>
            </a:pPr>
            <a:r>
              <a:rPr lang="en-US" dirty="0" smtClean="0"/>
              <a:t>When researcher invents new vaccine and tests it on humans the risk of the program (vaccine) is part of the risk/benefit calculation</a:t>
            </a:r>
          </a:p>
          <a:p>
            <a:endParaRPr lang="en-US" sz="1000" dirty="0" smtClean="0"/>
          </a:p>
          <a:p>
            <a:endParaRPr lang="en-US" dirty="0" smtClean="0"/>
          </a:p>
          <a:p>
            <a:endParaRPr lang="en-US" sz="1100" dirty="0" smtClean="0"/>
          </a:p>
          <a:p>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613447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73162"/>
          </a:xfrm>
        </p:spPr>
        <p:txBody>
          <a:bodyPr>
            <a:noAutofit/>
          </a:bodyPr>
          <a:lstStyle/>
          <a:p>
            <a:r>
              <a:rPr lang="en-US" sz="3700" dirty="0" smtClean="0"/>
              <a:t> Potential </a:t>
            </a:r>
            <a:r>
              <a:rPr lang="en-US" sz="3700" dirty="0" smtClean="0"/>
              <a:t>criteria for IRB coverage of program</a:t>
            </a:r>
            <a:endParaRPr lang="en-US" sz="3700" dirty="0"/>
          </a:p>
        </p:txBody>
      </p:sp>
      <p:sp>
        <p:nvSpPr>
          <p:cNvPr id="3" name="Content Placeholder 2"/>
          <p:cNvSpPr>
            <a:spLocks noGrp="1"/>
          </p:cNvSpPr>
          <p:nvPr>
            <p:ph idx="1"/>
          </p:nvPr>
        </p:nvSpPr>
        <p:spPr>
          <a:xfrm>
            <a:off x="457200" y="1600200"/>
            <a:ext cx="8305800" cy="4419600"/>
          </a:xfrm>
        </p:spPr>
        <p:txBody>
          <a:bodyPr>
            <a:normAutofit lnSpcReduction="10000"/>
          </a:bodyPr>
          <a:lstStyle/>
          <a:p>
            <a:endParaRPr lang="en-US" sz="1000" dirty="0" smtClean="0"/>
          </a:p>
          <a:p>
            <a:pPr>
              <a:buClr>
                <a:srgbClr val="787978"/>
              </a:buClr>
            </a:pPr>
            <a:r>
              <a:rPr lang="en-US" dirty="0" smtClean="0"/>
              <a:t>Is </a:t>
            </a:r>
            <a:r>
              <a:rPr lang="en-US" dirty="0"/>
              <a:t>the researcher undertaking the program or is a third </a:t>
            </a:r>
            <a:r>
              <a:rPr lang="en-US" dirty="0" smtClean="0"/>
              <a:t>party?</a:t>
            </a:r>
          </a:p>
          <a:p>
            <a:pPr>
              <a:buClr>
                <a:srgbClr val="787978"/>
              </a:buClr>
            </a:pPr>
            <a:endParaRPr lang="en-US" sz="800" dirty="0" smtClean="0"/>
          </a:p>
          <a:p>
            <a:pPr>
              <a:buClr>
                <a:srgbClr val="787978"/>
              </a:buClr>
            </a:pPr>
            <a:endParaRPr lang="en-US" sz="700" dirty="0" smtClean="0"/>
          </a:p>
          <a:p>
            <a:pPr>
              <a:buClr>
                <a:srgbClr val="787978"/>
              </a:buClr>
            </a:pPr>
            <a:r>
              <a:rPr lang="en-US" dirty="0" smtClean="0"/>
              <a:t>Would </a:t>
            </a:r>
            <a:r>
              <a:rPr lang="en-US" dirty="0"/>
              <a:t>the program have gone ahead without the </a:t>
            </a:r>
            <a:r>
              <a:rPr lang="en-US" dirty="0" smtClean="0"/>
              <a:t>evaluation?</a:t>
            </a:r>
          </a:p>
          <a:p>
            <a:pPr>
              <a:buClr>
                <a:srgbClr val="787978"/>
              </a:buClr>
            </a:pPr>
            <a:endParaRPr lang="en-US" sz="900" dirty="0" smtClean="0"/>
          </a:p>
          <a:p>
            <a:pPr>
              <a:buClr>
                <a:srgbClr val="787978"/>
              </a:buClr>
            </a:pPr>
            <a:endParaRPr lang="en-US" sz="700" dirty="0" smtClean="0"/>
          </a:p>
          <a:p>
            <a:pPr>
              <a:buClr>
                <a:srgbClr val="787978"/>
              </a:buClr>
            </a:pPr>
            <a:r>
              <a:rPr lang="en-US" dirty="0" smtClean="0"/>
              <a:t>To </a:t>
            </a:r>
            <a:r>
              <a:rPr lang="en-US" dirty="0"/>
              <a:t>what extend is the design of the program influenced by the evaluation and/or the evaluator? </a:t>
            </a:r>
            <a:endParaRPr lang="en-US" dirty="0" smtClean="0"/>
          </a:p>
          <a:p>
            <a:pPr>
              <a:buClr>
                <a:srgbClr val="787978"/>
              </a:buClr>
            </a:pPr>
            <a:endParaRPr lang="en-US" sz="900" dirty="0" smtClean="0"/>
          </a:p>
          <a:p>
            <a:pPr>
              <a:buClr>
                <a:srgbClr val="787978"/>
              </a:buClr>
            </a:pPr>
            <a:endParaRPr lang="en-US" sz="700" dirty="0" smtClean="0"/>
          </a:p>
          <a:p>
            <a:pPr>
              <a:buClr>
                <a:srgbClr val="787978"/>
              </a:buClr>
            </a:pPr>
            <a:r>
              <a:rPr lang="en-US" dirty="0" smtClean="0"/>
              <a:t>Is </a:t>
            </a:r>
            <a:r>
              <a:rPr lang="en-US" dirty="0"/>
              <a:t>the program novel or of the type in common usage</a:t>
            </a:r>
            <a:r>
              <a:rPr lang="en-US" dirty="0" smtClean="0"/>
              <a:t>?</a:t>
            </a:r>
          </a:p>
          <a:p>
            <a:pPr>
              <a:buClr>
                <a:srgbClr val="787978"/>
              </a:buClr>
            </a:pPr>
            <a:endParaRPr lang="en-US" sz="900" dirty="0"/>
          </a:p>
          <a:p>
            <a:pPr>
              <a:buClr>
                <a:srgbClr val="787978"/>
              </a:buClr>
            </a:pPr>
            <a:endParaRPr lang="en-US" sz="1100" dirty="0" smtClean="0"/>
          </a:p>
          <a:p>
            <a:pPr>
              <a:buClr>
                <a:srgbClr val="787978"/>
              </a:buClr>
            </a:pPr>
            <a:r>
              <a:rPr lang="en-US" dirty="0" smtClean="0"/>
              <a:t>Note: be clear about where the study falls on these criteria in the IRB request, so IRB has the information to decide if they should influence program or just evaluation </a:t>
            </a:r>
          </a:p>
          <a:p>
            <a:endParaRPr lang="en-US" dirty="0" smtClean="0"/>
          </a:p>
          <a:p>
            <a:endParaRPr lang="en-US" sz="1100" dirty="0" smtClean="0"/>
          </a:p>
          <a:p>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424706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Respect for persons: implications</a:t>
            </a:r>
            <a:endParaRPr lang="en-US" dirty="0"/>
          </a:p>
        </p:txBody>
      </p:sp>
      <p:sp>
        <p:nvSpPr>
          <p:cNvPr id="3" name="Content Placeholder 2"/>
          <p:cNvSpPr>
            <a:spLocks noGrp="1"/>
          </p:cNvSpPr>
          <p:nvPr>
            <p:ph idx="1"/>
          </p:nvPr>
        </p:nvSpPr>
        <p:spPr>
          <a:xfrm>
            <a:off x="457200" y="1447800"/>
            <a:ext cx="8534400" cy="5410200"/>
          </a:xfrm>
        </p:spPr>
        <p:txBody>
          <a:bodyPr>
            <a:normAutofit fontScale="55000" lnSpcReduction="20000"/>
          </a:bodyPr>
          <a:lstStyle/>
          <a:p>
            <a:pPr>
              <a:buClr>
                <a:srgbClr val="787978"/>
              </a:buClr>
            </a:pPr>
            <a:endParaRPr lang="en-US" sz="800" dirty="0" smtClean="0"/>
          </a:p>
          <a:p>
            <a:pPr>
              <a:buClr>
                <a:srgbClr val="787978"/>
              </a:buClr>
            </a:pPr>
            <a:r>
              <a:rPr lang="en-US" sz="4500" dirty="0" smtClean="0"/>
              <a:t>Informed consent must be gained from participants in the study</a:t>
            </a:r>
          </a:p>
          <a:p>
            <a:pPr lvl="1">
              <a:buClr>
                <a:srgbClr val="787978"/>
              </a:buClr>
            </a:pPr>
            <a:r>
              <a:rPr lang="en-US" sz="3800" dirty="0" smtClean="0"/>
              <a:t>Waivers given if minimal risk and cost of collecting consent is high, </a:t>
            </a:r>
            <a:endParaRPr lang="en-US" sz="3800" dirty="0"/>
          </a:p>
          <a:p>
            <a:pPr lvl="1">
              <a:buClr>
                <a:srgbClr val="787978"/>
              </a:buClr>
            </a:pPr>
            <a:r>
              <a:rPr lang="en-US" sz="3800" dirty="0" smtClean="0"/>
              <a:t>Costs include when knowing you are part of study changes behavior</a:t>
            </a:r>
          </a:p>
          <a:p>
            <a:pPr lvl="1">
              <a:buClr>
                <a:srgbClr val="787978"/>
              </a:buClr>
            </a:pPr>
            <a:endParaRPr lang="en-US" sz="1100" dirty="0" smtClean="0"/>
          </a:p>
          <a:p>
            <a:pPr marL="457200" lvl="1" indent="0">
              <a:buClr>
                <a:srgbClr val="787978"/>
              </a:buClr>
              <a:buNone/>
            </a:pPr>
            <a:endParaRPr lang="en-US" sz="1100" dirty="0" smtClean="0"/>
          </a:p>
          <a:p>
            <a:pPr>
              <a:buClr>
                <a:srgbClr val="787978"/>
              </a:buClr>
            </a:pPr>
            <a:r>
              <a:rPr lang="en-US" sz="4500" dirty="0" smtClean="0"/>
              <a:t>Particular care needed for those who might not be able to judge risks well or find it hard to say no (e.g. children and prisoners)</a:t>
            </a:r>
          </a:p>
          <a:p>
            <a:pPr>
              <a:buClr>
                <a:srgbClr val="787978"/>
              </a:buClr>
            </a:pPr>
            <a:endParaRPr lang="en-US" sz="1400" dirty="0" smtClean="0"/>
          </a:p>
          <a:p>
            <a:pPr lvl="1">
              <a:buClr>
                <a:srgbClr val="787978"/>
              </a:buClr>
            </a:pPr>
            <a:endParaRPr lang="en-US" sz="1400" dirty="0" smtClean="0"/>
          </a:p>
          <a:p>
            <a:pPr>
              <a:buClr>
                <a:srgbClr val="787978"/>
              </a:buClr>
            </a:pPr>
            <a:r>
              <a:rPr lang="en-US" sz="4500" dirty="0" smtClean="0"/>
              <a:t>Data that could identify an individual must be kept confidential</a:t>
            </a:r>
          </a:p>
          <a:p>
            <a:pPr lvl="1">
              <a:buClr>
                <a:srgbClr val="787978"/>
              </a:buClr>
            </a:pPr>
            <a:r>
              <a:rPr lang="en-US" sz="3800" dirty="0" smtClean="0"/>
              <a:t>As early as possible take out information that could identify individuals</a:t>
            </a:r>
          </a:p>
          <a:p>
            <a:pPr lvl="1">
              <a:buClr>
                <a:srgbClr val="787978"/>
              </a:buClr>
            </a:pPr>
            <a:r>
              <a:rPr lang="en-US" sz="3800" dirty="0" smtClean="0"/>
              <a:t>Use de-identified data for analysis and publication</a:t>
            </a:r>
          </a:p>
          <a:p>
            <a:pPr marL="457200" lvl="1" indent="0">
              <a:buNone/>
            </a:pPr>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5978016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73162"/>
          </a:xfrm>
        </p:spPr>
        <p:txBody>
          <a:bodyPr>
            <a:normAutofit/>
          </a:bodyPr>
          <a:lstStyle/>
          <a:p>
            <a:r>
              <a:rPr lang="en-US" dirty="0" smtClean="0"/>
              <a:t>Oral vs written consent?</a:t>
            </a:r>
            <a:endParaRPr lang="en-US" dirty="0"/>
          </a:p>
        </p:txBody>
      </p:sp>
      <p:sp>
        <p:nvSpPr>
          <p:cNvPr id="3" name="Content Placeholder 2"/>
          <p:cNvSpPr>
            <a:spLocks noGrp="1"/>
          </p:cNvSpPr>
          <p:nvPr>
            <p:ph idx="1"/>
          </p:nvPr>
        </p:nvSpPr>
        <p:spPr>
          <a:xfrm>
            <a:off x="457200" y="1371600"/>
            <a:ext cx="8382000" cy="4495800"/>
          </a:xfrm>
        </p:spPr>
        <p:txBody>
          <a:bodyPr>
            <a:normAutofit fontScale="47500" lnSpcReduction="20000"/>
          </a:bodyPr>
          <a:lstStyle/>
          <a:p>
            <a:pPr>
              <a:buClr>
                <a:srgbClr val="787978"/>
              </a:buClr>
            </a:pPr>
            <a:endParaRPr lang="en-US" sz="800" dirty="0" smtClean="0"/>
          </a:p>
          <a:p>
            <a:pPr>
              <a:buClr>
                <a:srgbClr val="787978"/>
              </a:buClr>
            </a:pPr>
            <a:endParaRPr lang="en-US" sz="1400" dirty="0" smtClean="0"/>
          </a:p>
          <a:p>
            <a:pPr>
              <a:buClr>
                <a:srgbClr val="787978"/>
              </a:buClr>
            </a:pPr>
            <a:r>
              <a:rPr lang="en-US" sz="4800" dirty="0" smtClean="0"/>
              <a:t>Q: when is written vs oral consent needed? What is the appropriate way to work with illiterate populations?</a:t>
            </a:r>
          </a:p>
          <a:p>
            <a:pPr lvl="1">
              <a:buClr>
                <a:srgbClr val="787978"/>
              </a:buClr>
            </a:pPr>
            <a:r>
              <a:rPr lang="en-US" sz="4400" dirty="0" smtClean="0"/>
              <a:t>Relative costs of gaining oral vs written consent must be weighed against the risks of the study. Oral consent is easier for enumerators to fake and written consent makes people focus more on what they are agreeing to</a:t>
            </a:r>
          </a:p>
          <a:p>
            <a:pPr lvl="1">
              <a:buClr>
                <a:srgbClr val="787978"/>
              </a:buClr>
            </a:pPr>
            <a:r>
              <a:rPr lang="en-US" sz="4400" dirty="0" smtClean="0"/>
              <a:t>Asking participants to sign when they cannot read what they are signing can create concern and confusion, </a:t>
            </a:r>
            <a:r>
              <a:rPr lang="en-US" sz="4400" dirty="0" err="1" smtClean="0"/>
              <a:t>ie</a:t>
            </a:r>
            <a:r>
              <a:rPr lang="en-US" sz="4400" dirty="0" smtClean="0"/>
              <a:t> can impose harm</a:t>
            </a:r>
          </a:p>
          <a:p>
            <a:pPr lvl="1">
              <a:buClr>
                <a:srgbClr val="787978"/>
              </a:buClr>
            </a:pPr>
            <a:r>
              <a:rPr lang="en-US" sz="4400" dirty="0" smtClean="0"/>
              <a:t>If risks are high may be appropriate to have a literate person they trust explain what they are agreeing to (with mark or finger print for signature), but this is very expensive</a:t>
            </a:r>
          </a:p>
          <a:p>
            <a:pPr lvl="1">
              <a:buClr>
                <a:srgbClr val="787978"/>
              </a:buClr>
            </a:pPr>
            <a:r>
              <a:rPr lang="en-US" sz="4400" dirty="0" smtClean="0"/>
              <a:t>If risks are not high, oral consent is usually sufficient. Form of consent must be explicitly approved by IRB. Enumerator must explicitly record that consent was given even if oral.</a:t>
            </a:r>
          </a:p>
          <a:p>
            <a:pPr lvl="1"/>
            <a:endParaRPr lang="en-US" sz="4100" dirty="0" smtClean="0"/>
          </a:p>
          <a:p>
            <a:pPr marL="457200" lvl="1" indent="0">
              <a:buNone/>
            </a:pPr>
            <a:endParaRPr lang="en-US" sz="800"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64240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Presentation1.pot</Template>
  <TotalTime>779</TotalTime>
  <Words>3223</Words>
  <Application>Microsoft Macintosh PowerPoint</Application>
  <PresentationFormat>On-screen Show (4:3)</PresentationFormat>
  <Paragraphs>489</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Presentation1</vt:lpstr>
      <vt:lpstr>Ethics of randomized evaluations</vt:lpstr>
      <vt:lpstr>Overview</vt:lpstr>
      <vt:lpstr>Ethical considerations: background</vt:lpstr>
      <vt:lpstr>  Implications: approval for study</vt:lpstr>
      <vt:lpstr>  Definition of research</vt:lpstr>
      <vt:lpstr>  Practice vs research</vt:lpstr>
      <vt:lpstr> Potential criteria for IRB coverage of program</vt:lpstr>
      <vt:lpstr>Respect for persons: implications</vt:lpstr>
      <vt:lpstr>Oral vs written consent?</vt:lpstr>
      <vt:lpstr>Consent in clustered RCTs</vt:lpstr>
      <vt:lpstr>Consent in clustered RCTs II</vt:lpstr>
      <vt:lpstr>Justice provision: implications</vt:lpstr>
      <vt:lpstr>Benefice principle: implications</vt:lpstr>
      <vt:lpstr>Benefice principle: implications II</vt:lpstr>
      <vt:lpstr>Risk of harm from evaluating</vt:lpstr>
      <vt:lpstr>What are the benefits?</vt:lpstr>
      <vt:lpstr>PowerPoint Presentation</vt:lpstr>
      <vt:lpstr>Simple treatment lottery</vt:lpstr>
      <vt:lpstr>Simple lottery and benefice</vt:lpstr>
      <vt:lpstr>Example: ethical costs and targeting</vt:lpstr>
      <vt:lpstr>Lottery around the cutoff</vt:lpstr>
      <vt:lpstr>Example: credit scoring in Philippines </vt:lpstr>
      <vt:lpstr>Ethics of lottery around the cutoff</vt:lpstr>
      <vt:lpstr>Randomized phase-in</vt:lpstr>
      <vt:lpstr>Ethics of randomized phase-in</vt:lpstr>
      <vt:lpstr>Randomized rotation</vt:lpstr>
      <vt:lpstr>PowerPoint Presentation</vt:lpstr>
      <vt:lpstr>PowerPoint Presentation</vt:lpstr>
      <vt:lpstr>Ethics of rotation design</vt:lpstr>
      <vt:lpstr>Encouragement design</vt:lpstr>
      <vt:lpstr>Ethics of encouragement design</vt:lpstr>
      <vt:lpstr>PowerPoint Presentation</vt:lpstr>
      <vt:lpstr>Basic requirements for IRB </vt:lpstr>
      <vt:lpstr>Basic requirements for IRB II </vt:lpstr>
      <vt:lpstr>Personally identified information </vt:lpstr>
      <vt:lpstr>Personally identified information </vt:lpstr>
      <vt:lpstr>Data management plans </vt:lpstr>
      <vt:lpstr>Timing of approval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JPAL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Horgan</dc:creator>
  <cp:lastModifiedBy>Alison</cp:lastModifiedBy>
  <cp:revision>50</cp:revision>
  <dcterms:created xsi:type="dcterms:W3CDTF">2013-10-21T21:09:02Z</dcterms:created>
  <dcterms:modified xsi:type="dcterms:W3CDTF">2014-04-14T16:00:11Z</dcterms:modified>
</cp:coreProperties>
</file>