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46"/>
  </p:notesMasterIdLst>
  <p:sldIdLst>
    <p:sldId id="257" r:id="rId2"/>
    <p:sldId id="265" r:id="rId3"/>
    <p:sldId id="266" r:id="rId4"/>
    <p:sldId id="267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05" r:id="rId42"/>
    <p:sldId id="306" r:id="rId43"/>
    <p:sldId id="307" r:id="rId44"/>
    <p:sldId id="308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D035"/>
    <a:srgbClr val="85D52B"/>
    <a:srgbClr val="445878"/>
    <a:srgbClr val="141313"/>
    <a:srgbClr val="787978"/>
    <a:srgbClr val="2F9E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6" d="100"/>
          <a:sy n="96" d="100"/>
        </p:scale>
        <p:origin x="-1016" y="6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46875"/>
          <c:y val="0.0645161290322581"/>
          <c:w val="0.942708333333334"/>
          <c:h val="0.8060750571501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latin typeface="Garamond"/>
                    <a:cs typeface="Garamond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Treatment</c:v>
                </c:pt>
                <c:pt idx="1">
                  <c:v>Comparison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 formatCode="0%">
                  <c:v>0.07</c:v>
                </c:pt>
                <c:pt idx="1">
                  <c:v>0.053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2602904"/>
        <c:axId val="-2132599864"/>
      </c:barChart>
      <c:catAx>
        <c:axId val="-2132602904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txPr>
          <a:bodyPr/>
          <a:lstStyle/>
          <a:p>
            <a:pPr>
              <a:defRPr>
                <a:latin typeface="Garamond"/>
                <a:cs typeface="Garamond"/>
              </a:defRPr>
            </a:pPr>
            <a:endParaRPr lang="en-US"/>
          </a:p>
        </c:txPr>
        <c:crossAx val="-2132599864"/>
        <c:crosses val="autoZero"/>
        <c:auto val="1"/>
        <c:lblAlgn val="ctr"/>
        <c:lblOffset val="100"/>
        <c:noMultiLvlLbl val="0"/>
      </c:catAx>
      <c:valAx>
        <c:axId val="-213259986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-2132602904"/>
        <c:crossesAt val="0.0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17E8F3-6B15-40A2-BBEC-446F8A061998}" type="doc">
      <dgm:prSet loTypeId="urn:microsoft.com/office/officeart/2005/8/layout/chevron1" loCatId="process" qsTypeId="urn:microsoft.com/office/officeart/2005/8/quickstyle/simple3" qsCatId="simple" csTypeId="urn:microsoft.com/office/officeart/2005/8/colors/accent1_2" csCatId="accent1" phldr="1"/>
      <dgm:spPr/>
    </dgm:pt>
    <dgm:pt modelId="{F8C11224-3DE7-4D77-BE7F-F053C73C2BC2}">
      <dgm:prSet phldrT="[Text]" custT="1"/>
      <dgm:spPr/>
      <dgm:t>
        <a:bodyPr/>
        <a:lstStyle/>
        <a:p>
          <a:r>
            <a:rPr lang="en-US" sz="2000" dirty="0" smtClean="0">
              <a:latin typeface="Garamond"/>
              <a:cs typeface="Garamond"/>
            </a:rPr>
            <a:t>Baseline Survey</a:t>
          </a:r>
          <a:endParaRPr lang="en-US" sz="2000" dirty="0">
            <a:latin typeface="Garamond"/>
            <a:cs typeface="Garamond"/>
          </a:endParaRPr>
        </a:p>
      </dgm:t>
    </dgm:pt>
    <dgm:pt modelId="{9FC5B563-4EDB-458F-97DB-1434C9D807DE}" type="parTrans" cxnId="{E245D456-D8C7-4B7A-BB3D-B65EB559E8DD}">
      <dgm:prSet/>
      <dgm:spPr/>
      <dgm:t>
        <a:bodyPr/>
        <a:lstStyle/>
        <a:p>
          <a:endParaRPr lang="en-US"/>
        </a:p>
      </dgm:t>
    </dgm:pt>
    <dgm:pt modelId="{1B4173C2-2E09-42CC-8D41-21DCAE5890F9}" type="sibTrans" cxnId="{E245D456-D8C7-4B7A-BB3D-B65EB559E8DD}">
      <dgm:prSet/>
      <dgm:spPr/>
      <dgm:t>
        <a:bodyPr/>
        <a:lstStyle/>
        <a:p>
          <a:endParaRPr lang="en-US"/>
        </a:p>
      </dgm:t>
    </dgm:pt>
    <dgm:pt modelId="{5612C148-8E23-4ED0-B182-B9010356282A}">
      <dgm:prSet phldrT="[Text]"/>
      <dgm:spPr/>
      <dgm:t>
        <a:bodyPr/>
        <a:lstStyle/>
        <a:p>
          <a:r>
            <a:rPr lang="en-US" dirty="0" err="1" smtClean="0">
              <a:latin typeface="Garamond"/>
              <a:cs typeface="Garamond"/>
            </a:rPr>
            <a:t>Endline</a:t>
          </a:r>
          <a:r>
            <a:rPr lang="en-US" dirty="0" smtClean="0">
              <a:latin typeface="Garamond"/>
              <a:cs typeface="Garamond"/>
            </a:rPr>
            <a:t> Survey</a:t>
          </a:r>
          <a:endParaRPr lang="en-US" dirty="0">
            <a:latin typeface="Garamond"/>
            <a:cs typeface="Garamond"/>
          </a:endParaRPr>
        </a:p>
      </dgm:t>
    </dgm:pt>
    <dgm:pt modelId="{7D8EE7DB-890C-4C39-9C80-01E7BF9DCD73}" type="parTrans" cxnId="{2123F283-5F06-46F0-9D8F-BA95BE77AC50}">
      <dgm:prSet/>
      <dgm:spPr/>
      <dgm:t>
        <a:bodyPr/>
        <a:lstStyle/>
        <a:p>
          <a:endParaRPr lang="en-US"/>
        </a:p>
      </dgm:t>
    </dgm:pt>
    <dgm:pt modelId="{E3972D0C-BD1F-48E7-A9E2-3B04E9474C06}" type="sibTrans" cxnId="{2123F283-5F06-46F0-9D8F-BA95BE77AC50}">
      <dgm:prSet/>
      <dgm:spPr/>
      <dgm:t>
        <a:bodyPr/>
        <a:lstStyle/>
        <a:p>
          <a:endParaRPr lang="en-US"/>
        </a:p>
      </dgm:t>
    </dgm:pt>
    <dgm:pt modelId="{ED5C516F-BB19-423B-8661-FC561808C714}">
      <dgm:prSet phldrT="[Text]" custT="1"/>
      <dgm:spPr/>
      <dgm:t>
        <a:bodyPr/>
        <a:lstStyle/>
        <a:p>
          <a:r>
            <a:rPr lang="en-US" sz="2000" dirty="0" smtClean="0">
              <a:latin typeface="Garamond"/>
              <a:cs typeface="Garamond"/>
            </a:rPr>
            <a:t>R</a:t>
          </a:r>
          <a:endParaRPr lang="en-US" sz="2000" dirty="0">
            <a:latin typeface="Garamond"/>
            <a:cs typeface="Garamond"/>
          </a:endParaRPr>
        </a:p>
      </dgm:t>
    </dgm:pt>
    <dgm:pt modelId="{32CC4FEB-006A-4981-BCBB-0F1128A3DFAD}" type="parTrans" cxnId="{BB42C288-A6E7-4EFB-8186-DF85455FE712}">
      <dgm:prSet/>
      <dgm:spPr/>
      <dgm:t>
        <a:bodyPr/>
        <a:lstStyle/>
        <a:p>
          <a:endParaRPr lang="en-US"/>
        </a:p>
      </dgm:t>
    </dgm:pt>
    <dgm:pt modelId="{3638C006-B07F-4277-907B-262015A1CF69}" type="sibTrans" cxnId="{BB42C288-A6E7-4EFB-8186-DF85455FE712}">
      <dgm:prSet/>
      <dgm:spPr/>
      <dgm:t>
        <a:bodyPr/>
        <a:lstStyle/>
        <a:p>
          <a:endParaRPr lang="en-US"/>
        </a:p>
      </dgm:t>
    </dgm:pt>
    <dgm:pt modelId="{C689BE4E-D012-4E7A-B246-A83E60206B6A}">
      <dgm:prSet phldrT="[Text]" custT="1"/>
      <dgm:spPr/>
      <dgm:t>
        <a:bodyPr/>
        <a:lstStyle/>
        <a:p>
          <a:r>
            <a:rPr lang="en-US" sz="2000" dirty="0" smtClean="0">
              <a:latin typeface="Garamond"/>
              <a:cs typeface="Garamond"/>
            </a:rPr>
            <a:t>Monitoring of Intervention</a:t>
          </a:r>
          <a:endParaRPr lang="en-US" sz="2000" dirty="0">
            <a:latin typeface="Garamond"/>
            <a:cs typeface="Garamond"/>
          </a:endParaRPr>
        </a:p>
      </dgm:t>
    </dgm:pt>
    <dgm:pt modelId="{FD61A349-D192-44A3-B59E-10F978F3FC17}" type="sibTrans" cxnId="{A09EC528-4CCA-461E-B47D-01B96386B20C}">
      <dgm:prSet/>
      <dgm:spPr/>
      <dgm:t>
        <a:bodyPr/>
        <a:lstStyle/>
        <a:p>
          <a:endParaRPr lang="en-US"/>
        </a:p>
      </dgm:t>
    </dgm:pt>
    <dgm:pt modelId="{CCB874FE-8503-411D-B95F-DBFD12A6BCED}" type="parTrans" cxnId="{A09EC528-4CCA-461E-B47D-01B96386B20C}">
      <dgm:prSet/>
      <dgm:spPr/>
      <dgm:t>
        <a:bodyPr/>
        <a:lstStyle/>
        <a:p>
          <a:endParaRPr lang="en-US"/>
        </a:p>
      </dgm:t>
    </dgm:pt>
    <dgm:pt modelId="{11E45B12-E3AD-4ABD-A586-32F513421F37}" type="pres">
      <dgm:prSet presAssocID="{F717E8F3-6B15-40A2-BBEC-446F8A061998}" presName="Name0" presStyleCnt="0">
        <dgm:presLayoutVars>
          <dgm:dir/>
          <dgm:animLvl val="lvl"/>
          <dgm:resizeHandles val="exact"/>
        </dgm:presLayoutVars>
      </dgm:prSet>
      <dgm:spPr/>
    </dgm:pt>
    <dgm:pt modelId="{DD6B2B89-9EB7-47A3-A2F8-B60C45F4A6B2}" type="pres">
      <dgm:prSet presAssocID="{F8C11224-3DE7-4D77-BE7F-F053C73C2BC2}" presName="parTxOnly" presStyleLbl="node1" presStyleIdx="0" presStyleCnt="4" custScaleX="1166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E9EB80-98A0-4FF0-8404-10253951FF10}" type="pres">
      <dgm:prSet presAssocID="{1B4173C2-2E09-42CC-8D41-21DCAE5890F9}" presName="parTxOnlySpace" presStyleCnt="0"/>
      <dgm:spPr/>
    </dgm:pt>
    <dgm:pt modelId="{2C164CA8-0031-4202-B782-79C85FF7A7C4}" type="pres">
      <dgm:prSet presAssocID="{ED5C516F-BB19-423B-8661-FC561808C714}" presName="parTxOnly" presStyleLbl="node1" presStyleIdx="1" presStyleCnt="4" custScaleX="489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DAC4CA-3EB5-445E-A03C-AD923B5DD39B}" type="pres">
      <dgm:prSet presAssocID="{3638C006-B07F-4277-907B-262015A1CF69}" presName="parTxOnlySpace" presStyleCnt="0"/>
      <dgm:spPr/>
    </dgm:pt>
    <dgm:pt modelId="{572817C2-2103-4F3A-AF34-A8C5F71C3529}" type="pres">
      <dgm:prSet presAssocID="{C689BE4E-D012-4E7A-B246-A83E60206B6A}" presName="parTxOnly" presStyleLbl="node1" presStyleIdx="2" presStyleCnt="4" custScaleX="2467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4390F9-299A-4B48-A748-F62DDA7C02DF}" type="pres">
      <dgm:prSet presAssocID="{FD61A349-D192-44A3-B59E-10F978F3FC17}" presName="parTxOnlySpace" presStyleCnt="0"/>
      <dgm:spPr/>
    </dgm:pt>
    <dgm:pt modelId="{7BB35AB6-C08C-4805-A40C-B7833C785C0A}" type="pres">
      <dgm:prSet presAssocID="{5612C148-8E23-4ED0-B182-B9010356282A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557243-E3B2-024B-A22B-535459AF8A4C}" type="presOf" srcId="{F717E8F3-6B15-40A2-BBEC-446F8A061998}" destId="{11E45B12-E3AD-4ABD-A586-32F513421F37}" srcOrd="0" destOrd="0" presId="urn:microsoft.com/office/officeart/2005/8/layout/chevron1"/>
    <dgm:cxn modelId="{6A8AE770-2C51-CA43-B1CC-24B5849B37CF}" type="presOf" srcId="{ED5C516F-BB19-423B-8661-FC561808C714}" destId="{2C164CA8-0031-4202-B782-79C85FF7A7C4}" srcOrd="0" destOrd="0" presId="urn:microsoft.com/office/officeart/2005/8/layout/chevron1"/>
    <dgm:cxn modelId="{82E11180-AB74-2041-B060-72A6C9AFCE84}" type="presOf" srcId="{C689BE4E-D012-4E7A-B246-A83E60206B6A}" destId="{572817C2-2103-4F3A-AF34-A8C5F71C3529}" srcOrd="0" destOrd="0" presId="urn:microsoft.com/office/officeart/2005/8/layout/chevron1"/>
    <dgm:cxn modelId="{BB42C288-A6E7-4EFB-8186-DF85455FE712}" srcId="{F717E8F3-6B15-40A2-BBEC-446F8A061998}" destId="{ED5C516F-BB19-423B-8661-FC561808C714}" srcOrd="1" destOrd="0" parTransId="{32CC4FEB-006A-4981-BCBB-0F1128A3DFAD}" sibTransId="{3638C006-B07F-4277-907B-262015A1CF69}"/>
    <dgm:cxn modelId="{B2C4DB49-948C-5944-B228-40288883E703}" type="presOf" srcId="{F8C11224-3DE7-4D77-BE7F-F053C73C2BC2}" destId="{DD6B2B89-9EB7-47A3-A2F8-B60C45F4A6B2}" srcOrd="0" destOrd="0" presId="urn:microsoft.com/office/officeart/2005/8/layout/chevron1"/>
    <dgm:cxn modelId="{2123F283-5F06-46F0-9D8F-BA95BE77AC50}" srcId="{F717E8F3-6B15-40A2-BBEC-446F8A061998}" destId="{5612C148-8E23-4ED0-B182-B9010356282A}" srcOrd="3" destOrd="0" parTransId="{7D8EE7DB-890C-4C39-9C80-01E7BF9DCD73}" sibTransId="{E3972D0C-BD1F-48E7-A9E2-3B04E9474C06}"/>
    <dgm:cxn modelId="{E245D456-D8C7-4B7A-BB3D-B65EB559E8DD}" srcId="{F717E8F3-6B15-40A2-BBEC-446F8A061998}" destId="{F8C11224-3DE7-4D77-BE7F-F053C73C2BC2}" srcOrd="0" destOrd="0" parTransId="{9FC5B563-4EDB-458F-97DB-1434C9D807DE}" sibTransId="{1B4173C2-2E09-42CC-8D41-21DCAE5890F9}"/>
    <dgm:cxn modelId="{D5D770AB-2A66-6F42-A212-C433DE824C20}" type="presOf" srcId="{5612C148-8E23-4ED0-B182-B9010356282A}" destId="{7BB35AB6-C08C-4805-A40C-B7833C785C0A}" srcOrd="0" destOrd="0" presId="urn:microsoft.com/office/officeart/2005/8/layout/chevron1"/>
    <dgm:cxn modelId="{A09EC528-4CCA-461E-B47D-01B96386B20C}" srcId="{F717E8F3-6B15-40A2-BBEC-446F8A061998}" destId="{C689BE4E-D012-4E7A-B246-A83E60206B6A}" srcOrd="2" destOrd="0" parTransId="{CCB874FE-8503-411D-B95F-DBFD12A6BCED}" sibTransId="{FD61A349-D192-44A3-B59E-10F978F3FC17}"/>
    <dgm:cxn modelId="{301EA4ED-E9B8-E04D-8BD0-1A72E13F0FA5}" type="presParOf" srcId="{11E45B12-E3AD-4ABD-A586-32F513421F37}" destId="{DD6B2B89-9EB7-47A3-A2F8-B60C45F4A6B2}" srcOrd="0" destOrd="0" presId="urn:microsoft.com/office/officeart/2005/8/layout/chevron1"/>
    <dgm:cxn modelId="{B87E0C13-08F9-3644-8190-2EF97463DD4D}" type="presParOf" srcId="{11E45B12-E3AD-4ABD-A586-32F513421F37}" destId="{40E9EB80-98A0-4FF0-8404-10253951FF10}" srcOrd="1" destOrd="0" presId="urn:microsoft.com/office/officeart/2005/8/layout/chevron1"/>
    <dgm:cxn modelId="{DBDD53C4-998F-2D4A-98C4-E689F1E3609D}" type="presParOf" srcId="{11E45B12-E3AD-4ABD-A586-32F513421F37}" destId="{2C164CA8-0031-4202-B782-79C85FF7A7C4}" srcOrd="2" destOrd="0" presId="urn:microsoft.com/office/officeart/2005/8/layout/chevron1"/>
    <dgm:cxn modelId="{D9203E7A-67DF-6440-A240-61B51F46B6CD}" type="presParOf" srcId="{11E45B12-E3AD-4ABD-A586-32F513421F37}" destId="{B4DAC4CA-3EB5-445E-A03C-AD923B5DD39B}" srcOrd="3" destOrd="0" presId="urn:microsoft.com/office/officeart/2005/8/layout/chevron1"/>
    <dgm:cxn modelId="{851E68DA-EEE4-094C-B22A-18B6F86764FD}" type="presParOf" srcId="{11E45B12-E3AD-4ABD-A586-32F513421F37}" destId="{572817C2-2103-4F3A-AF34-A8C5F71C3529}" srcOrd="4" destOrd="0" presId="urn:microsoft.com/office/officeart/2005/8/layout/chevron1"/>
    <dgm:cxn modelId="{33695178-33E7-604C-B1F2-8DA5522B7232}" type="presParOf" srcId="{11E45B12-E3AD-4ABD-A586-32F513421F37}" destId="{AF4390F9-299A-4B48-A748-F62DDA7C02DF}" srcOrd="5" destOrd="0" presId="urn:microsoft.com/office/officeart/2005/8/layout/chevron1"/>
    <dgm:cxn modelId="{6027F8B4-9B3D-5040-8967-71A63EDCB7A4}" type="presParOf" srcId="{11E45B12-E3AD-4ABD-A586-32F513421F37}" destId="{7BB35AB6-C08C-4805-A40C-B7833C785C0A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22C1D9-23C1-4FD8-945A-C4F541DE23F1}" type="doc">
      <dgm:prSet loTypeId="urn:microsoft.com/office/officeart/2005/8/layout/hierarchy2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3DF151-CB87-4F95-B081-9BAFA7451EEB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Higher Income</a:t>
          </a:r>
          <a:endParaRPr lang="en-US" dirty="0"/>
        </a:p>
      </dgm:t>
    </dgm:pt>
    <dgm:pt modelId="{603A1679-9411-446C-BD1D-44D8052AA831}" type="parTrans" cxnId="{541256EC-0E4E-4416-8B66-D8F833CBB187}">
      <dgm:prSet/>
      <dgm:spPr/>
      <dgm:t>
        <a:bodyPr/>
        <a:lstStyle/>
        <a:p>
          <a:endParaRPr lang="en-US"/>
        </a:p>
      </dgm:t>
    </dgm:pt>
    <dgm:pt modelId="{EB885217-9070-4F63-A048-18DE1D6DB7CF}" type="sibTrans" cxnId="{541256EC-0E4E-4416-8B66-D8F833CBB187}">
      <dgm:prSet/>
      <dgm:spPr/>
      <dgm:t>
        <a:bodyPr/>
        <a:lstStyle/>
        <a:p>
          <a:endParaRPr lang="en-US"/>
        </a:p>
      </dgm:t>
    </dgm:pt>
    <dgm:pt modelId="{0194DB66-70C0-4CFA-A69C-6FF46EAD7EE7}" type="asst">
      <dgm:prSet phldrT="[Text]"/>
      <dgm:spPr/>
      <dgm:t>
        <a:bodyPr/>
        <a:lstStyle/>
        <a:p>
          <a:r>
            <a:rPr lang="en-US" dirty="0" smtClean="0"/>
            <a:t>Have entrepreneurial skills</a:t>
          </a:r>
          <a:endParaRPr lang="en-US" dirty="0"/>
        </a:p>
      </dgm:t>
    </dgm:pt>
    <dgm:pt modelId="{6CBE3955-1311-433E-A3D9-26FF3A20925D}" type="parTrans" cxnId="{D0B0930F-79A3-4B9A-9E70-1842C10770AC}">
      <dgm:prSet/>
      <dgm:spPr/>
      <dgm:t>
        <a:bodyPr/>
        <a:lstStyle/>
        <a:p>
          <a:endParaRPr lang="en-US"/>
        </a:p>
      </dgm:t>
    </dgm:pt>
    <dgm:pt modelId="{00667E46-E789-469A-86E9-DC17CD76287F}" type="sibTrans" cxnId="{D0B0930F-79A3-4B9A-9E70-1842C10770AC}">
      <dgm:prSet/>
      <dgm:spPr/>
      <dgm:t>
        <a:bodyPr/>
        <a:lstStyle/>
        <a:p>
          <a:endParaRPr lang="en-US"/>
        </a:p>
      </dgm:t>
    </dgm:pt>
    <dgm:pt modelId="{26763BCA-89F8-4BD7-89DE-63AA798C9542}" type="asst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Investment (in a business, or not?)</a:t>
          </a:r>
          <a:endParaRPr lang="en-US" dirty="0"/>
        </a:p>
      </dgm:t>
    </dgm:pt>
    <dgm:pt modelId="{9564FEE2-B453-4696-AE41-92CC783CADAD}" type="parTrans" cxnId="{CB8A1172-CA98-4655-A224-DB24365ECC99}">
      <dgm:prSet/>
      <dgm:spPr/>
      <dgm:t>
        <a:bodyPr/>
        <a:lstStyle/>
        <a:p>
          <a:endParaRPr lang="en-US" dirty="0"/>
        </a:p>
      </dgm:t>
    </dgm:pt>
    <dgm:pt modelId="{EBE8F9DC-9788-4B54-986B-E9547C5BCCC9}" type="sibTrans" cxnId="{CB8A1172-CA98-4655-A224-DB24365ECC99}">
      <dgm:prSet/>
      <dgm:spPr/>
      <dgm:t>
        <a:bodyPr/>
        <a:lstStyle/>
        <a:p>
          <a:endParaRPr lang="en-US"/>
        </a:p>
      </dgm:t>
    </dgm:pt>
    <dgm:pt modelId="{E2C9A9A0-80D9-480E-8421-A4728CB0EDA9}" type="asst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Get a microloan</a:t>
          </a:r>
          <a:endParaRPr lang="en-US" dirty="0"/>
        </a:p>
      </dgm:t>
    </dgm:pt>
    <dgm:pt modelId="{A8F092F1-3F72-4241-9EAA-2D1F119B29A5}" type="parTrans" cxnId="{7DBFAB38-33C1-423E-9A0D-7C6A4CDCCDC9}">
      <dgm:prSet/>
      <dgm:spPr/>
      <dgm:t>
        <a:bodyPr/>
        <a:lstStyle/>
        <a:p>
          <a:endParaRPr lang="en-US" dirty="0"/>
        </a:p>
      </dgm:t>
    </dgm:pt>
    <dgm:pt modelId="{B7138E60-91AC-4C88-86B9-4B4A6B46012E}" type="sibTrans" cxnId="{7DBFAB38-33C1-423E-9A0D-7C6A4CDCCDC9}">
      <dgm:prSet/>
      <dgm:spPr/>
      <dgm:t>
        <a:bodyPr/>
        <a:lstStyle/>
        <a:p>
          <a:endParaRPr lang="en-US"/>
        </a:p>
      </dgm:t>
    </dgm:pt>
    <dgm:pt modelId="{2D6C6447-F62E-412F-8F10-A2D42A57ADC2}" type="asst">
      <dgm:prSet phldrT="[Text]"/>
      <dgm:spPr/>
      <dgm:t>
        <a:bodyPr/>
        <a:lstStyle/>
        <a:p>
          <a:r>
            <a:rPr lang="en-US" dirty="0" smtClean="0"/>
            <a:t>Main constraint on business investment: lack of credit</a:t>
          </a:r>
          <a:endParaRPr lang="en-US" dirty="0"/>
        </a:p>
      </dgm:t>
    </dgm:pt>
    <dgm:pt modelId="{DED4C394-6591-464D-873E-68847DD51D84}" type="parTrans" cxnId="{91D74F01-2E89-4505-A0AF-9E0021A7255C}">
      <dgm:prSet/>
      <dgm:spPr/>
      <dgm:t>
        <a:bodyPr/>
        <a:lstStyle/>
        <a:p>
          <a:endParaRPr lang="en-US" dirty="0"/>
        </a:p>
      </dgm:t>
    </dgm:pt>
    <dgm:pt modelId="{C3734A68-5CAE-4E3C-88C8-F6C0E2982066}" type="sibTrans" cxnId="{91D74F01-2E89-4505-A0AF-9E0021A7255C}">
      <dgm:prSet/>
      <dgm:spPr/>
      <dgm:t>
        <a:bodyPr/>
        <a:lstStyle/>
        <a:p>
          <a:endParaRPr lang="en-US"/>
        </a:p>
      </dgm:t>
    </dgm:pt>
    <dgm:pt modelId="{C480FFA6-ED2F-4FE2-982B-5BD96C611C80}" type="asst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Nearby </a:t>
          </a:r>
          <a:r>
            <a:rPr lang="en-US" dirty="0" err="1" smtClean="0"/>
            <a:t>Spandana</a:t>
          </a:r>
          <a:r>
            <a:rPr lang="en-US" dirty="0" smtClean="0"/>
            <a:t> branch</a:t>
          </a:r>
          <a:endParaRPr lang="en-US" dirty="0"/>
        </a:p>
      </dgm:t>
    </dgm:pt>
    <dgm:pt modelId="{A6396CE8-EF4F-4221-B5ED-5D6F421761C1}" type="parTrans" cxnId="{F10D82DE-056E-4DFC-B050-A9CBAD0B44E3}">
      <dgm:prSet/>
      <dgm:spPr/>
      <dgm:t>
        <a:bodyPr/>
        <a:lstStyle/>
        <a:p>
          <a:endParaRPr lang="en-US" dirty="0"/>
        </a:p>
      </dgm:t>
    </dgm:pt>
    <dgm:pt modelId="{B5E9C7EB-3E7C-4028-8F06-0786C0CCA5DF}" type="sibTrans" cxnId="{F10D82DE-056E-4DFC-B050-A9CBAD0B44E3}">
      <dgm:prSet/>
      <dgm:spPr/>
      <dgm:t>
        <a:bodyPr/>
        <a:lstStyle/>
        <a:p>
          <a:endParaRPr lang="en-US"/>
        </a:p>
      </dgm:t>
    </dgm:pt>
    <dgm:pt modelId="{DDD809E9-5B1A-DE41-AC01-7559FD1546F1}" type="asst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Eligible for a loan</a:t>
          </a:r>
          <a:endParaRPr lang="en-US" dirty="0"/>
        </a:p>
      </dgm:t>
    </dgm:pt>
    <dgm:pt modelId="{49AA9334-3F9D-7E4C-A080-D14968579FAE}" type="parTrans" cxnId="{9D9F104A-D028-EB4A-BCA6-930126C8A987}">
      <dgm:prSet/>
      <dgm:spPr/>
      <dgm:t>
        <a:bodyPr/>
        <a:lstStyle/>
        <a:p>
          <a:endParaRPr lang="en-US"/>
        </a:p>
      </dgm:t>
    </dgm:pt>
    <dgm:pt modelId="{8844FB87-7E44-6D4B-8C18-330B3B5F1A7B}" type="sibTrans" cxnId="{9D9F104A-D028-EB4A-BCA6-930126C8A987}">
      <dgm:prSet/>
      <dgm:spPr/>
      <dgm:t>
        <a:bodyPr/>
        <a:lstStyle/>
        <a:p>
          <a:endParaRPr lang="en-US"/>
        </a:p>
      </dgm:t>
    </dgm:pt>
    <dgm:pt modelId="{969F2FCF-427B-FA43-8341-7B24BBDA2D20}" type="asst">
      <dgm:prSet/>
      <dgm:spPr/>
      <dgm:t>
        <a:bodyPr/>
        <a:lstStyle/>
        <a:p>
          <a:r>
            <a:rPr lang="en-US" dirty="0" smtClean="0"/>
            <a:t>Apply for a loan</a:t>
          </a:r>
          <a:endParaRPr lang="en-US" dirty="0"/>
        </a:p>
      </dgm:t>
    </dgm:pt>
    <dgm:pt modelId="{180B00E8-1AD8-344B-B774-05EB3E0FA4DE}" type="parTrans" cxnId="{4DA06D4C-18DA-6C40-A5D1-CEBDF8502B5B}">
      <dgm:prSet/>
      <dgm:spPr/>
      <dgm:t>
        <a:bodyPr/>
        <a:lstStyle/>
        <a:p>
          <a:endParaRPr lang="en-US"/>
        </a:p>
      </dgm:t>
    </dgm:pt>
    <dgm:pt modelId="{6A3BEB22-00F6-294A-8F49-06F3CD517696}" type="sibTrans" cxnId="{4DA06D4C-18DA-6C40-A5D1-CEBDF8502B5B}">
      <dgm:prSet/>
      <dgm:spPr/>
      <dgm:t>
        <a:bodyPr/>
        <a:lstStyle/>
        <a:p>
          <a:endParaRPr lang="en-US"/>
        </a:p>
      </dgm:t>
    </dgm:pt>
    <dgm:pt modelId="{E27AC2C3-0453-8B4F-B623-69DFB7C3BFE1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mtClean="0"/>
            <a:t>Women’s empowerment</a:t>
          </a:r>
          <a:endParaRPr lang="en-US"/>
        </a:p>
      </dgm:t>
    </dgm:pt>
    <dgm:pt modelId="{5A2069C2-5C56-234D-989E-BCACD0ADE841}" type="parTrans" cxnId="{92B98E02-2439-D74E-8D6C-86AC065A3C7D}">
      <dgm:prSet/>
      <dgm:spPr/>
      <dgm:t>
        <a:bodyPr/>
        <a:lstStyle/>
        <a:p>
          <a:endParaRPr lang="en-US"/>
        </a:p>
      </dgm:t>
    </dgm:pt>
    <dgm:pt modelId="{73843ECE-E435-B647-8F4A-1C767F1501C5}" type="sibTrans" cxnId="{92B98E02-2439-D74E-8D6C-86AC065A3C7D}">
      <dgm:prSet/>
      <dgm:spPr/>
      <dgm:t>
        <a:bodyPr/>
        <a:lstStyle/>
        <a:p>
          <a:endParaRPr lang="en-US"/>
        </a:p>
      </dgm:t>
    </dgm:pt>
    <dgm:pt modelId="{123DE569-A461-2645-9F6D-9FEE463B36DD}" type="asst">
      <dgm:prSet/>
      <dgm:spPr/>
      <dgm:t>
        <a:bodyPr/>
        <a:lstStyle/>
        <a:p>
          <a:r>
            <a:rPr lang="en-US" dirty="0" smtClean="0"/>
            <a:t>Women are financially dependent</a:t>
          </a:r>
          <a:endParaRPr lang="en-US" dirty="0"/>
        </a:p>
      </dgm:t>
    </dgm:pt>
    <dgm:pt modelId="{7EE5C074-5216-DB42-BFED-8C7E71F14827}" type="parTrans" cxnId="{10BC6F92-5FE7-A041-AB5C-1E294F4B934A}">
      <dgm:prSet/>
      <dgm:spPr/>
      <dgm:t>
        <a:bodyPr/>
        <a:lstStyle/>
        <a:p>
          <a:endParaRPr lang="en-US"/>
        </a:p>
      </dgm:t>
    </dgm:pt>
    <dgm:pt modelId="{637974A4-C71F-C542-B5F9-A24A901E384F}" type="sibTrans" cxnId="{10BC6F92-5FE7-A041-AB5C-1E294F4B934A}">
      <dgm:prSet/>
      <dgm:spPr/>
      <dgm:t>
        <a:bodyPr/>
        <a:lstStyle/>
        <a:p>
          <a:endParaRPr lang="en-US"/>
        </a:p>
      </dgm:t>
    </dgm:pt>
    <dgm:pt modelId="{928C692F-FE02-3347-AB74-984635C1177A}" type="asst">
      <dgm:prSet/>
      <dgm:spPr/>
      <dgm:t>
        <a:bodyPr/>
        <a:lstStyle/>
        <a:p>
          <a:r>
            <a:rPr lang="en-US" dirty="0" smtClean="0"/>
            <a:t>Women use the loan</a:t>
          </a:r>
          <a:endParaRPr lang="en-US" dirty="0"/>
        </a:p>
      </dgm:t>
    </dgm:pt>
    <dgm:pt modelId="{D2021757-752A-D04B-8497-E22EFC10DB83}" type="parTrans" cxnId="{50B13FA6-7030-6645-9279-34A2DC14A2EA}">
      <dgm:prSet/>
      <dgm:spPr/>
      <dgm:t>
        <a:bodyPr/>
        <a:lstStyle/>
        <a:p>
          <a:endParaRPr lang="en-US" dirty="0"/>
        </a:p>
      </dgm:t>
    </dgm:pt>
    <dgm:pt modelId="{B46BD760-6D65-C440-9D06-084F1066C45B}" type="sibTrans" cxnId="{50B13FA6-7030-6645-9279-34A2DC14A2EA}">
      <dgm:prSet/>
      <dgm:spPr/>
      <dgm:t>
        <a:bodyPr/>
        <a:lstStyle/>
        <a:p>
          <a:endParaRPr lang="en-US"/>
        </a:p>
      </dgm:t>
    </dgm:pt>
    <dgm:pt modelId="{86F2EE26-71AD-974B-B811-72C1D96D341D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Increased competition for existing businesses</a:t>
          </a:r>
          <a:endParaRPr lang="en-US" dirty="0"/>
        </a:p>
      </dgm:t>
    </dgm:pt>
    <dgm:pt modelId="{C9E40472-B676-474A-8DA7-F8E20B5D4892}" type="parTrans" cxnId="{F861B651-2022-7348-BC89-031FD66B3310}">
      <dgm:prSet/>
      <dgm:spPr/>
      <dgm:t>
        <a:bodyPr/>
        <a:lstStyle/>
        <a:p>
          <a:endParaRPr lang="en-US"/>
        </a:p>
      </dgm:t>
    </dgm:pt>
    <dgm:pt modelId="{30B53416-6283-734F-B3E9-A870701AD9D8}" type="sibTrans" cxnId="{F861B651-2022-7348-BC89-031FD66B3310}">
      <dgm:prSet/>
      <dgm:spPr/>
      <dgm:t>
        <a:bodyPr/>
        <a:lstStyle/>
        <a:p>
          <a:endParaRPr lang="en-US"/>
        </a:p>
      </dgm:t>
    </dgm:pt>
    <dgm:pt modelId="{F968EB84-C47A-924D-AB8C-B5B60A0624A3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Increased local employment</a:t>
          </a:r>
          <a:endParaRPr lang="en-US" dirty="0"/>
        </a:p>
      </dgm:t>
    </dgm:pt>
    <dgm:pt modelId="{2CA29EA4-F992-3C47-B817-2104C7631391}" type="parTrans" cxnId="{0903BC61-BD02-564E-97FF-94AD861A3C6C}">
      <dgm:prSet/>
      <dgm:spPr/>
      <dgm:t>
        <a:bodyPr/>
        <a:lstStyle/>
        <a:p>
          <a:endParaRPr lang="en-US"/>
        </a:p>
      </dgm:t>
    </dgm:pt>
    <dgm:pt modelId="{E72817B9-DFA2-B14A-8D01-B8B707B91221}" type="sibTrans" cxnId="{0903BC61-BD02-564E-97FF-94AD861A3C6C}">
      <dgm:prSet/>
      <dgm:spPr/>
      <dgm:t>
        <a:bodyPr/>
        <a:lstStyle/>
        <a:p>
          <a:endParaRPr lang="en-US"/>
        </a:p>
      </dgm:t>
    </dgm:pt>
    <dgm:pt modelId="{A34C4D17-ED89-DD49-A1F8-F0CCC9CD987E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Health and education spending</a:t>
          </a:r>
          <a:endParaRPr lang="en-US" dirty="0"/>
        </a:p>
      </dgm:t>
    </dgm:pt>
    <dgm:pt modelId="{9D2749A8-F8DB-E748-AB1A-1A7A8AEF1578}" type="parTrans" cxnId="{39AA9EB2-C7D6-9C41-B8F4-A3790FF85952}">
      <dgm:prSet/>
      <dgm:spPr/>
      <dgm:t>
        <a:bodyPr/>
        <a:lstStyle/>
        <a:p>
          <a:endParaRPr lang="en-US"/>
        </a:p>
      </dgm:t>
    </dgm:pt>
    <dgm:pt modelId="{1F012B86-1C33-624F-884E-273653112376}" type="sibTrans" cxnId="{39AA9EB2-C7D6-9C41-B8F4-A3790FF85952}">
      <dgm:prSet/>
      <dgm:spPr/>
      <dgm:t>
        <a:bodyPr/>
        <a:lstStyle/>
        <a:p>
          <a:endParaRPr lang="en-US"/>
        </a:p>
      </dgm:t>
    </dgm:pt>
    <dgm:pt modelId="{1D3ABCC8-87C9-E44E-9C36-7B9B96DFA716}" type="asst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Start a new business</a:t>
          </a:r>
          <a:endParaRPr lang="en-US" dirty="0"/>
        </a:p>
      </dgm:t>
    </dgm:pt>
    <dgm:pt modelId="{3ACC3891-DA98-6A45-B752-2B4DA1A65069}" type="parTrans" cxnId="{57ECA681-5755-6A44-8519-E689F24B0249}">
      <dgm:prSet/>
      <dgm:spPr/>
      <dgm:t>
        <a:bodyPr/>
        <a:lstStyle/>
        <a:p>
          <a:endParaRPr lang="en-US" dirty="0"/>
        </a:p>
      </dgm:t>
    </dgm:pt>
    <dgm:pt modelId="{A05CC700-3C1B-3346-8458-439710A6B424}" type="sibTrans" cxnId="{57ECA681-5755-6A44-8519-E689F24B0249}">
      <dgm:prSet/>
      <dgm:spPr/>
      <dgm:t>
        <a:bodyPr/>
        <a:lstStyle/>
        <a:p>
          <a:endParaRPr lang="en-US"/>
        </a:p>
      </dgm:t>
    </dgm:pt>
    <dgm:pt modelId="{167604A5-29CD-4A57-AE01-4F3E6A88FCC6}" type="pres">
      <dgm:prSet presAssocID="{DE22C1D9-23C1-4FD8-945A-C4F541DE23F1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0CDDA744-E0A5-FF4C-8984-F67A1B3B5E5D}" type="pres">
      <dgm:prSet presAssocID="{F968EB84-C47A-924D-AB8C-B5B60A0624A3}" presName="root1" presStyleCnt="0"/>
      <dgm:spPr/>
    </dgm:pt>
    <dgm:pt modelId="{C89271BA-7085-4D43-84E1-8D5730483CD8}" type="pres">
      <dgm:prSet presAssocID="{F968EB84-C47A-924D-AB8C-B5B60A0624A3}" presName="LevelOneTextNode" presStyleLbl="node0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D92881-CBED-F144-8B14-FCD2950A8BA6}" type="pres">
      <dgm:prSet presAssocID="{F968EB84-C47A-924D-AB8C-B5B60A0624A3}" presName="level2hierChild" presStyleCnt="0"/>
      <dgm:spPr/>
    </dgm:pt>
    <dgm:pt modelId="{DE999D7C-353B-924C-A27E-407BD2D39E5B}" type="pres">
      <dgm:prSet presAssocID="{86F2EE26-71AD-974B-B811-72C1D96D341D}" presName="root1" presStyleCnt="0"/>
      <dgm:spPr/>
    </dgm:pt>
    <dgm:pt modelId="{25B515AF-B290-344E-86F9-DAE0963F6F04}" type="pres">
      <dgm:prSet presAssocID="{86F2EE26-71AD-974B-B811-72C1D96D341D}" presName="LevelOneTextNode" presStyleLbl="node0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0BAAD50-ECCE-A641-A31F-D950F12A4DFC}" type="pres">
      <dgm:prSet presAssocID="{86F2EE26-71AD-974B-B811-72C1D96D341D}" presName="level2hierChild" presStyleCnt="0"/>
      <dgm:spPr/>
    </dgm:pt>
    <dgm:pt modelId="{72B932ED-0967-479B-891E-7779E717E206}" type="pres">
      <dgm:prSet presAssocID="{703DF151-CB87-4F95-B081-9BAFA7451EEB}" presName="root1" presStyleCnt="0"/>
      <dgm:spPr/>
      <dgm:t>
        <a:bodyPr/>
        <a:lstStyle/>
        <a:p>
          <a:endParaRPr lang="en-IN"/>
        </a:p>
      </dgm:t>
    </dgm:pt>
    <dgm:pt modelId="{19622F00-174A-41D8-AB3B-CFB580531B1E}" type="pres">
      <dgm:prSet presAssocID="{703DF151-CB87-4F95-B081-9BAFA7451EEB}" presName="LevelOneTextNode" presStyleLbl="node0" presStyleIdx="2" presStyleCnt="5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F74AE147-E56D-431D-9015-7BE8A30A9858}" type="pres">
      <dgm:prSet presAssocID="{703DF151-CB87-4F95-B081-9BAFA7451EEB}" presName="level2hierChild" presStyleCnt="0"/>
      <dgm:spPr/>
      <dgm:t>
        <a:bodyPr/>
        <a:lstStyle/>
        <a:p>
          <a:endParaRPr lang="en-IN"/>
        </a:p>
      </dgm:t>
    </dgm:pt>
    <dgm:pt modelId="{A94BF51A-94DA-4F65-8127-3755820604AC}" type="pres">
      <dgm:prSet presAssocID="{9564FEE2-B453-4696-AE41-92CC783CADAD}" presName="conn2-1" presStyleLbl="parChTrans1D2" presStyleIdx="0" presStyleCnt="4"/>
      <dgm:spPr/>
      <dgm:t>
        <a:bodyPr/>
        <a:lstStyle/>
        <a:p>
          <a:endParaRPr lang="en-IN"/>
        </a:p>
      </dgm:t>
    </dgm:pt>
    <dgm:pt modelId="{8ACAAD90-B50C-47F9-8980-F1F60991DFAC}" type="pres">
      <dgm:prSet presAssocID="{9564FEE2-B453-4696-AE41-92CC783CADAD}" presName="connTx" presStyleLbl="parChTrans1D2" presStyleIdx="0" presStyleCnt="4"/>
      <dgm:spPr/>
      <dgm:t>
        <a:bodyPr/>
        <a:lstStyle/>
        <a:p>
          <a:endParaRPr lang="en-IN"/>
        </a:p>
      </dgm:t>
    </dgm:pt>
    <dgm:pt modelId="{C735F4BF-E7D7-454D-82F1-A0B5B7AEDF5B}" type="pres">
      <dgm:prSet presAssocID="{26763BCA-89F8-4BD7-89DE-63AA798C9542}" presName="root2" presStyleCnt="0"/>
      <dgm:spPr/>
      <dgm:t>
        <a:bodyPr/>
        <a:lstStyle/>
        <a:p>
          <a:endParaRPr lang="en-IN"/>
        </a:p>
      </dgm:t>
    </dgm:pt>
    <dgm:pt modelId="{B45955AA-4501-45A2-BE1D-DDA1DEB1195C}" type="pres">
      <dgm:prSet presAssocID="{26763BCA-89F8-4BD7-89DE-63AA798C9542}" presName="LevelTwoTextNode" presStyleLbl="asst1" presStyleIdx="0" presStyleCnt="10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F4E8253C-15CB-472B-901B-5795C194D99B}" type="pres">
      <dgm:prSet presAssocID="{26763BCA-89F8-4BD7-89DE-63AA798C9542}" presName="level3hierChild" presStyleCnt="0"/>
      <dgm:spPr/>
      <dgm:t>
        <a:bodyPr/>
        <a:lstStyle/>
        <a:p>
          <a:endParaRPr lang="en-IN"/>
        </a:p>
      </dgm:t>
    </dgm:pt>
    <dgm:pt modelId="{BBD07D63-73F2-074C-B1BC-BD1EF28E93D6}" type="pres">
      <dgm:prSet presAssocID="{3ACC3891-DA98-6A45-B752-2B4DA1A65069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4522A50A-25B2-D749-877E-AC97964DC996}" type="pres">
      <dgm:prSet presAssocID="{3ACC3891-DA98-6A45-B752-2B4DA1A65069}" presName="connTx" presStyleLbl="parChTrans1D2" presStyleIdx="1" presStyleCnt="4"/>
      <dgm:spPr/>
      <dgm:t>
        <a:bodyPr/>
        <a:lstStyle/>
        <a:p>
          <a:endParaRPr lang="en-US"/>
        </a:p>
      </dgm:t>
    </dgm:pt>
    <dgm:pt modelId="{F0F94E48-6F71-FB4C-94FC-95AF42E9071E}" type="pres">
      <dgm:prSet presAssocID="{1D3ABCC8-87C9-E44E-9C36-7B9B96DFA716}" presName="root2" presStyleCnt="0"/>
      <dgm:spPr/>
    </dgm:pt>
    <dgm:pt modelId="{3DE99AB3-BBB8-9B4F-8FDE-C80F9EAC72C7}" type="pres">
      <dgm:prSet presAssocID="{1D3ABCC8-87C9-E44E-9C36-7B9B96DFA716}" presName="LevelTwoTextNode" presStyleLbl="asst1" presStyleIdx="1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0DE955-2CBE-9C46-BC27-A84E8E54D38A}" type="pres">
      <dgm:prSet presAssocID="{1D3ABCC8-87C9-E44E-9C36-7B9B96DFA716}" presName="level3hierChild" presStyleCnt="0"/>
      <dgm:spPr/>
    </dgm:pt>
    <dgm:pt modelId="{11C96F9D-B821-1944-93CA-41EF31388B9F}" type="pres">
      <dgm:prSet presAssocID="{D2021757-752A-D04B-8497-E22EFC10DB83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D0CD00D9-A131-F349-8B1C-F27381488BF2}" type="pres">
      <dgm:prSet presAssocID="{D2021757-752A-D04B-8497-E22EFC10DB83}" presName="connTx" presStyleLbl="parChTrans1D2" presStyleIdx="2" presStyleCnt="4"/>
      <dgm:spPr/>
      <dgm:t>
        <a:bodyPr/>
        <a:lstStyle/>
        <a:p>
          <a:endParaRPr lang="en-US"/>
        </a:p>
      </dgm:t>
    </dgm:pt>
    <dgm:pt modelId="{1995B3D2-C16E-6E41-925A-6DD1491C66A5}" type="pres">
      <dgm:prSet presAssocID="{928C692F-FE02-3347-AB74-984635C1177A}" presName="root2" presStyleCnt="0"/>
      <dgm:spPr/>
    </dgm:pt>
    <dgm:pt modelId="{991E3D8E-B7A5-9C45-B41D-6D00512073D0}" type="pres">
      <dgm:prSet presAssocID="{928C692F-FE02-3347-AB74-984635C1177A}" presName="LevelTwoTextNode" presStyleLbl="asst1" presStyleIdx="2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E4BBF37-C390-5B49-8C66-27E2F918BDC6}" type="pres">
      <dgm:prSet presAssocID="{928C692F-FE02-3347-AB74-984635C1177A}" presName="level3hierChild" presStyleCnt="0"/>
      <dgm:spPr/>
    </dgm:pt>
    <dgm:pt modelId="{172F972C-851E-4E2A-B061-646FF7FC8B44}" type="pres">
      <dgm:prSet presAssocID="{A8F092F1-3F72-4241-9EAA-2D1F119B29A5}" presName="conn2-1" presStyleLbl="parChTrans1D3" presStyleIdx="0" presStyleCnt="1"/>
      <dgm:spPr/>
      <dgm:t>
        <a:bodyPr/>
        <a:lstStyle/>
        <a:p>
          <a:endParaRPr lang="en-IN"/>
        </a:p>
      </dgm:t>
    </dgm:pt>
    <dgm:pt modelId="{DFEDE6D3-AF2D-4ADF-A0AE-CFE7AFDCDA44}" type="pres">
      <dgm:prSet presAssocID="{A8F092F1-3F72-4241-9EAA-2D1F119B29A5}" presName="connTx" presStyleLbl="parChTrans1D3" presStyleIdx="0" presStyleCnt="1"/>
      <dgm:spPr/>
      <dgm:t>
        <a:bodyPr/>
        <a:lstStyle/>
        <a:p>
          <a:endParaRPr lang="en-IN"/>
        </a:p>
      </dgm:t>
    </dgm:pt>
    <dgm:pt modelId="{ED1BE81F-B4F8-4905-AE31-15288612A1A5}" type="pres">
      <dgm:prSet presAssocID="{E2C9A9A0-80D9-480E-8421-A4728CB0EDA9}" presName="root2" presStyleCnt="0"/>
      <dgm:spPr/>
      <dgm:t>
        <a:bodyPr/>
        <a:lstStyle/>
        <a:p>
          <a:endParaRPr lang="en-IN"/>
        </a:p>
      </dgm:t>
    </dgm:pt>
    <dgm:pt modelId="{FAC34199-5E88-4C87-8001-E411EC58D08A}" type="pres">
      <dgm:prSet presAssocID="{E2C9A9A0-80D9-480E-8421-A4728CB0EDA9}" presName="LevelTwoTextNode" presStyleLbl="asst1" presStyleIdx="3" presStyleCnt="10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D17E03AA-1E67-4FA9-82F0-8C99E500EBEC}" type="pres">
      <dgm:prSet presAssocID="{E2C9A9A0-80D9-480E-8421-A4728CB0EDA9}" presName="level3hierChild" presStyleCnt="0"/>
      <dgm:spPr/>
      <dgm:t>
        <a:bodyPr/>
        <a:lstStyle/>
        <a:p>
          <a:endParaRPr lang="en-IN"/>
        </a:p>
      </dgm:t>
    </dgm:pt>
    <dgm:pt modelId="{D9CCFE4E-1DB9-4AF6-9185-7B6495F498E5}" type="pres">
      <dgm:prSet presAssocID="{DED4C394-6591-464D-873E-68847DD51D84}" presName="conn2-1" presStyleLbl="parChTrans1D4" presStyleIdx="0" presStyleCnt="5"/>
      <dgm:spPr/>
      <dgm:t>
        <a:bodyPr/>
        <a:lstStyle/>
        <a:p>
          <a:endParaRPr lang="en-IN"/>
        </a:p>
      </dgm:t>
    </dgm:pt>
    <dgm:pt modelId="{8F5FACD3-D5AE-4E51-A666-F7DDE64143CB}" type="pres">
      <dgm:prSet presAssocID="{DED4C394-6591-464D-873E-68847DD51D84}" presName="connTx" presStyleLbl="parChTrans1D4" presStyleIdx="0" presStyleCnt="5"/>
      <dgm:spPr/>
      <dgm:t>
        <a:bodyPr/>
        <a:lstStyle/>
        <a:p>
          <a:endParaRPr lang="en-IN"/>
        </a:p>
      </dgm:t>
    </dgm:pt>
    <dgm:pt modelId="{022E5D57-5AE6-4E2C-8A44-5F4CE77D9C22}" type="pres">
      <dgm:prSet presAssocID="{2D6C6447-F62E-412F-8F10-A2D42A57ADC2}" presName="root2" presStyleCnt="0"/>
      <dgm:spPr/>
      <dgm:t>
        <a:bodyPr/>
        <a:lstStyle/>
        <a:p>
          <a:endParaRPr lang="en-IN"/>
        </a:p>
      </dgm:t>
    </dgm:pt>
    <dgm:pt modelId="{5460EB43-9649-41C0-8E75-FC970BA45B4A}" type="pres">
      <dgm:prSet presAssocID="{2D6C6447-F62E-412F-8F10-A2D42A57ADC2}" presName="LevelTwoTextNode" presStyleLbl="asst1" presStyleIdx="4" presStyleCnt="10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A228B564-5CFE-46B2-A82E-7B31EEA42076}" type="pres">
      <dgm:prSet presAssocID="{2D6C6447-F62E-412F-8F10-A2D42A57ADC2}" presName="level3hierChild" presStyleCnt="0"/>
      <dgm:spPr/>
      <dgm:t>
        <a:bodyPr/>
        <a:lstStyle/>
        <a:p>
          <a:endParaRPr lang="en-IN"/>
        </a:p>
      </dgm:t>
    </dgm:pt>
    <dgm:pt modelId="{AACAD914-AAF0-43AD-A9A3-C945704B37A7}" type="pres">
      <dgm:prSet presAssocID="{A6396CE8-EF4F-4221-B5ED-5D6F421761C1}" presName="conn2-1" presStyleLbl="parChTrans1D4" presStyleIdx="1" presStyleCnt="5"/>
      <dgm:spPr/>
      <dgm:t>
        <a:bodyPr/>
        <a:lstStyle/>
        <a:p>
          <a:endParaRPr lang="en-IN"/>
        </a:p>
      </dgm:t>
    </dgm:pt>
    <dgm:pt modelId="{0B4945DD-6034-4153-828F-D257642B30D6}" type="pres">
      <dgm:prSet presAssocID="{A6396CE8-EF4F-4221-B5ED-5D6F421761C1}" presName="connTx" presStyleLbl="parChTrans1D4" presStyleIdx="1" presStyleCnt="5"/>
      <dgm:spPr/>
      <dgm:t>
        <a:bodyPr/>
        <a:lstStyle/>
        <a:p>
          <a:endParaRPr lang="en-IN"/>
        </a:p>
      </dgm:t>
    </dgm:pt>
    <dgm:pt modelId="{627437DC-43B7-4852-B46F-7C45491D147A}" type="pres">
      <dgm:prSet presAssocID="{C480FFA6-ED2F-4FE2-982B-5BD96C611C80}" presName="root2" presStyleCnt="0"/>
      <dgm:spPr/>
      <dgm:t>
        <a:bodyPr/>
        <a:lstStyle/>
        <a:p>
          <a:endParaRPr lang="en-IN"/>
        </a:p>
      </dgm:t>
    </dgm:pt>
    <dgm:pt modelId="{6CB1B29B-77C7-4242-97A5-E52A96A59FA9}" type="pres">
      <dgm:prSet presAssocID="{C480FFA6-ED2F-4FE2-982B-5BD96C611C80}" presName="LevelTwoTextNode" presStyleLbl="asst1" presStyleIdx="5" presStyleCnt="10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866F0994-9194-48EF-B2DE-116DA9AC9F1D}" type="pres">
      <dgm:prSet presAssocID="{C480FFA6-ED2F-4FE2-982B-5BD96C611C80}" presName="level3hierChild" presStyleCnt="0"/>
      <dgm:spPr/>
      <dgm:t>
        <a:bodyPr/>
        <a:lstStyle/>
        <a:p>
          <a:endParaRPr lang="en-IN"/>
        </a:p>
      </dgm:t>
    </dgm:pt>
    <dgm:pt modelId="{E85E9410-D0F3-0947-9FFC-3229DB8955AF}" type="pres">
      <dgm:prSet presAssocID="{49AA9334-3F9D-7E4C-A080-D14968579FAE}" presName="conn2-1" presStyleLbl="parChTrans1D4" presStyleIdx="2" presStyleCnt="5"/>
      <dgm:spPr/>
      <dgm:t>
        <a:bodyPr/>
        <a:lstStyle/>
        <a:p>
          <a:endParaRPr lang="en-US"/>
        </a:p>
      </dgm:t>
    </dgm:pt>
    <dgm:pt modelId="{01B846E3-8FDD-0841-9343-10F15E985FBB}" type="pres">
      <dgm:prSet presAssocID="{49AA9334-3F9D-7E4C-A080-D14968579FAE}" presName="connTx" presStyleLbl="parChTrans1D4" presStyleIdx="2" presStyleCnt="5"/>
      <dgm:spPr/>
      <dgm:t>
        <a:bodyPr/>
        <a:lstStyle/>
        <a:p>
          <a:endParaRPr lang="en-US"/>
        </a:p>
      </dgm:t>
    </dgm:pt>
    <dgm:pt modelId="{2E6447C2-D2B8-4944-8103-0A3389DF9C03}" type="pres">
      <dgm:prSet presAssocID="{DDD809E9-5B1A-DE41-AC01-7559FD1546F1}" presName="root2" presStyleCnt="0"/>
      <dgm:spPr/>
      <dgm:t>
        <a:bodyPr/>
        <a:lstStyle/>
        <a:p>
          <a:endParaRPr lang="en-US"/>
        </a:p>
      </dgm:t>
    </dgm:pt>
    <dgm:pt modelId="{6BF5FA54-2347-9A4B-8DCB-613DF9BEFE84}" type="pres">
      <dgm:prSet presAssocID="{DDD809E9-5B1A-DE41-AC01-7559FD1546F1}" presName="LevelTwoTextNode" presStyleLbl="asst1" presStyleIdx="6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3E229E-D0A5-2F44-B947-4951EE123176}" type="pres">
      <dgm:prSet presAssocID="{DDD809E9-5B1A-DE41-AC01-7559FD1546F1}" presName="level3hierChild" presStyleCnt="0"/>
      <dgm:spPr/>
      <dgm:t>
        <a:bodyPr/>
        <a:lstStyle/>
        <a:p>
          <a:endParaRPr lang="en-US"/>
        </a:p>
      </dgm:t>
    </dgm:pt>
    <dgm:pt modelId="{5018D3E7-D0ED-CE4A-9774-E77FA98CB1DF}" type="pres">
      <dgm:prSet presAssocID="{180B00E8-1AD8-344B-B774-05EB3E0FA4DE}" presName="conn2-1" presStyleLbl="parChTrans1D4" presStyleIdx="3" presStyleCnt="5"/>
      <dgm:spPr/>
      <dgm:t>
        <a:bodyPr/>
        <a:lstStyle/>
        <a:p>
          <a:endParaRPr lang="en-US"/>
        </a:p>
      </dgm:t>
    </dgm:pt>
    <dgm:pt modelId="{B32DED0E-F1F5-E942-A400-DDB8281EA97F}" type="pres">
      <dgm:prSet presAssocID="{180B00E8-1AD8-344B-B774-05EB3E0FA4DE}" presName="connTx" presStyleLbl="parChTrans1D4" presStyleIdx="3" presStyleCnt="5"/>
      <dgm:spPr/>
      <dgm:t>
        <a:bodyPr/>
        <a:lstStyle/>
        <a:p>
          <a:endParaRPr lang="en-US"/>
        </a:p>
      </dgm:t>
    </dgm:pt>
    <dgm:pt modelId="{189EFB23-9794-9E42-BF4F-8B8C7D2D01B4}" type="pres">
      <dgm:prSet presAssocID="{969F2FCF-427B-FA43-8341-7B24BBDA2D20}" presName="root2" presStyleCnt="0"/>
      <dgm:spPr/>
      <dgm:t>
        <a:bodyPr/>
        <a:lstStyle/>
        <a:p>
          <a:endParaRPr lang="en-US"/>
        </a:p>
      </dgm:t>
    </dgm:pt>
    <dgm:pt modelId="{390353A7-64F6-A54F-A62A-1EB7CCE0A9B1}" type="pres">
      <dgm:prSet presAssocID="{969F2FCF-427B-FA43-8341-7B24BBDA2D20}" presName="LevelTwoTextNode" presStyleLbl="asst1" presStyleIdx="7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08B12D-A9D6-6E42-B7BE-3E674478837B}" type="pres">
      <dgm:prSet presAssocID="{969F2FCF-427B-FA43-8341-7B24BBDA2D20}" presName="level3hierChild" presStyleCnt="0"/>
      <dgm:spPr/>
      <dgm:t>
        <a:bodyPr/>
        <a:lstStyle/>
        <a:p>
          <a:endParaRPr lang="en-US"/>
        </a:p>
      </dgm:t>
    </dgm:pt>
    <dgm:pt modelId="{D101D643-390C-C140-94DC-07BD0310E35D}" type="pres">
      <dgm:prSet presAssocID="{7EE5C074-5216-DB42-BFED-8C7E71F14827}" presName="conn2-1" presStyleLbl="parChTrans1D4" presStyleIdx="4" presStyleCnt="5"/>
      <dgm:spPr/>
      <dgm:t>
        <a:bodyPr/>
        <a:lstStyle/>
        <a:p>
          <a:endParaRPr lang="en-US"/>
        </a:p>
      </dgm:t>
    </dgm:pt>
    <dgm:pt modelId="{6B038D18-2F6E-9341-A664-05C82145385E}" type="pres">
      <dgm:prSet presAssocID="{7EE5C074-5216-DB42-BFED-8C7E71F14827}" presName="connTx" presStyleLbl="parChTrans1D4" presStyleIdx="4" presStyleCnt="5"/>
      <dgm:spPr/>
      <dgm:t>
        <a:bodyPr/>
        <a:lstStyle/>
        <a:p>
          <a:endParaRPr lang="en-US"/>
        </a:p>
      </dgm:t>
    </dgm:pt>
    <dgm:pt modelId="{5AA2F294-C282-AD43-B9EF-C04CD4AF4BC6}" type="pres">
      <dgm:prSet presAssocID="{123DE569-A461-2645-9F6D-9FEE463B36DD}" presName="root2" presStyleCnt="0"/>
      <dgm:spPr/>
    </dgm:pt>
    <dgm:pt modelId="{B2983967-4C3B-D84D-A2D9-A836DEBDAA47}" type="pres">
      <dgm:prSet presAssocID="{123DE569-A461-2645-9F6D-9FEE463B36DD}" presName="LevelTwoTextNode" presStyleLbl="asst1" presStyleIdx="8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B3E16A6-E21C-4445-BC8F-BA40DF847CD0}" type="pres">
      <dgm:prSet presAssocID="{123DE569-A461-2645-9F6D-9FEE463B36DD}" presName="level3hierChild" presStyleCnt="0"/>
      <dgm:spPr/>
    </dgm:pt>
    <dgm:pt modelId="{3937A261-7FDC-46BE-AD59-DC9E7A542FCF}" type="pres">
      <dgm:prSet presAssocID="{6CBE3955-1311-433E-A3D9-26FF3A20925D}" presName="conn2-1" presStyleLbl="parChTrans1D2" presStyleIdx="3" presStyleCnt="4"/>
      <dgm:spPr/>
      <dgm:t>
        <a:bodyPr/>
        <a:lstStyle/>
        <a:p>
          <a:endParaRPr lang="en-IN"/>
        </a:p>
      </dgm:t>
    </dgm:pt>
    <dgm:pt modelId="{E7841CF4-82B2-4C3A-AAC6-B3AC27DB94A8}" type="pres">
      <dgm:prSet presAssocID="{6CBE3955-1311-433E-A3D9-26FF3A20925D}" presName="connTx" presStyleLbl="parChTrans1D2" presStyleIdx="3" presStyleCnt="4"/>
      <dgm:spPr/>
      <dgm:t>
        <a:bodyPr/>
        <a:lstStyle/>
        <a:p>
          <a:endParaRPr lang="en-IN"/>
        </a:p>
      </dgm:t>
    </dgm:pt>
    <dgm:pt modelId="{A23168D7-2A16-404E-9D0E-6F16F0976AA6}" type="pres">
      <dgm:prSet presAssocID="{0194DB66-70C0-4CFA-A69C-6FF46EAD7EE7}" presName="root2" presStyleCnt="0"/>
      <dgm:spPr/>
      <dgm:t>
        <a:bodyPr/>
        <a:lstStyle/>
        <a:p>
          <a:endParaRPr lang="en-IN"/>
        </a:p>
      </dgm:t>
    </dgm:pt>
    <dgm:pt modelId="{1026F4DA-F620-40DE-8DBD-F81BD69CB220}" type="pres">
      <dgm:prSet presAssocID="{0194DB66-70C0-4CFA-A69C-6FF46EAD7EE7}" presName="LevelTwoTextNode" presStyleLbl="asst1" presStyleIdx="9" presStyleCnt="10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A6E9FDAC-62EE-47FF-9856-2005D0799ED6}" type="pres">
      <dgm:prSet presAssocID="{0194DB66-70C0-4CFA-A69C-6FF46EAD7EE7}" presName="level3hierChild" presStyleCnt="0"/>
      <dgm:spPr/>
      <dgm:t>
        <a:bodyPr/>
        <a:lstStyle/>
        <a:p>
          <a:endParaRPr lang="en-IN"/>
        </a:p>
      </dgm:t>
    </dgm:pt>
    <dgm:pt modelId="{304D34DA-5798-D54E-8EC5-CC743D0A9211}" type="pres">
      <dgm:prSet presAssocID="{E27AC2C3-0453-8B4F-B623-69DFB7C3BFE1}" presName="root1" presStyleCnt="0"/>
      <dgm:spPr/>
    </dgm:pt>
    <dgm:pt modelId="{3E4C34BB-8307-BF40-BCBB-B11C72E385D8}" type="pres">
      <dgm:prSet presAssocID="{E27AC2C3-0453-8B4F-B623-69DFB7C3BFE1}" presName="LevelOneTextNode" presStyleLbl="node0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9C3D3B-BAF2-1742-9F60-9FBAACB88C58}" type="pres">
      <dgm:prSet presAssocID="{E27AC2C3-0453-8B4F-B623-69DFB7C3BFE1}" presName="level2hierChild" presStyleCnt="0"/>
      <dgm:spPr/>
    </dgm:pt>
    <dgm:pt modelId="{46FA129F-3D72-A645-B5BF-1BE2DE14B42F}" type="pres">
      <dgm:prSet presAssocID="{A34C4D17-ED89-DD49-A1F8-F0CCC9CD987E}" presName="root1" presStyleCnt="0"/>
      <dgm:spPr/>
    </dgm:pt>
    <dgm:pt modelId="{38DC96A5-99AC-C64E-B589-F54E7B907148}" type="pres">
      <dgm:prSet presAssocID="{A34C4D17-ED89-DD49-A1F8-F0CCC9CD987E}" presName="LevelOneTextNode" presStyleLbl="node0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466EDCD-05B7-7B43-A360-9DE3CC722BF6}" type="pres">
      <dgm:prSet presAssocID="{A34C4D17-ED89-DD49-A1F8-F0CCC9CD987E}" presName="level2hierChild" presStyleCnt="0"/>
      <dgm:spPr/>
    </dgm:pt>
  </dgm:ptLst>
  <dgm:cxnLst>
    <dgm:cxn modelId="{14B5122D-B7FA-2E4A-A831-5315BA33042C}" type="presOf" srcId="{A6396CE8-EF4F-4221-B5ED-5D6F421761C1}" destId="{0B4945DD-6034-4153-828F-D257642B30D6}" srcOrd="1" destOrd="0" presId="urn:microsoft.com/office/officeart/2005/8/layout/hierarchy2"/>
    <dgm:cxn modelId="{9D9F104A-D028-EB4A-BCA6-930126C8A987}" srcId="{E2C9A9A0-80D9-480E-8421-A4728CB0EDA9}" destId="{DDD809E9-5B1A-DE41-AC01-7559FD1546F1}" srcOrd="2" destOrd="0" parTransId="{49AA9334-3F9D-7E4C-A080-D14968579FAE}" sibTransId="{8844FB87-7E44-6D4B-8C18-330B3B5F1A7B}"/>
    <dgm:cxn modelId="{5EC6D00E-148B-DA43-B5F4-AF696C966CB4}" type="presOf" srcId="{6CBE3955-1311-433E-A3D9-26FF3A20925D}" destId="{E7841CF4-82B2-4C3A-AAC6-B3AC27DB94A8}" srcOrd="1" destOrd="0" presId="urn:microsoft.com/office/officeart/2005/8/layout/hierarchy2"/>
    <dgm:cxn modelId="{758B7C2F-09AD-304E-AB46-D99BEC615DC6}" type="presOf" srcId="{DED4C394-6591-464D-873E-68847DD51D84}" destId="{D9CCFE4E-1DB9-4AF6-9185-7B6495F498E5}" srcOrd="0" destOrd="0" presId="urn:microsoft.com/office/officeart/2005/8/layout/hierarchy2"/>
    <dgm:cxn modelId="{786ECB5C-B525-6649-8ED4-9194B50C6D54}" type="presOf" srcId="{3ACC3891-DA98-6A45-B752-2B4DA1A65069}" destId="{BBD07D63-73F2-074C-B1BC-BD1EF28E93D6}" srcOrd="0" destOrd="0" presId="urn:microsoft.com/office/officeart/2005/8/layout/hierarchy2"/>
    <dgm:cxn modelId="{AFDD7F4D-2B05-5641-B66D-79A70B7F7014}" type="presOf" srcId="{E2C9A9A0-80D9-480E-8421-A4728CB0EDA9}" destId="{FAC34199-5E88-4C87-8001-E411EC58D08A}" srcOrd="0" destOrd="0" presId="urn:microsoft.com/office/officeart/2005/8/layout/hierarchy2"/>
    <dgm:cxn modelId="{D5E83596-8612-4442-B07A-AB441433B98A}" type="presOf" srcId="{A8F092F1-3F72-4241-9EAA-2D1F119B29A5}" destId="{172F972C-851E-4E2A-B061-646FF7FC8B44}" srcOrd="0" destOrd="0" presId="urn:microsoft.com/office/officeart/2005/8/layout/hierarchy2"/>
    <dgm:cxn modelId="{F10D82DE-056E-4DFC-B050-A9CBAD0B44E3}" srcId="{E2C9A9A0-80D9-480E-8421-A4728CB0EDA9}" destId="{C480FFA6-ED2F-4FE2-982B-5BD96C611C80}" srcOrd="1" destOrd="0" parTransId="{A6396CE8-EF4F-4221-B5ED-5D6F421761C1}" sibTransId="{B5E9C7EB-3E7C-4028-8F06-0786C0CCA5DF}"/>
    <dgm:cxn modelId="{68E955D2-4DE3-2043-AC00-C01966042703}" type="presOf" srcId="{49AA9334-3F9D-7E4C-A080-D14968579FAE}" destId="{E85E9410-D0F3-0947-9FFC-3229DB8955AF}" srcOrd="0" destOrd="0" presId="urn:microsoft.com/office/officeart/2005/8/layout/hierarchy2"/>
    <dgm:cxn modelId="{1925F97D-D945-F845-9F31-FCA7CC46380A}" type="presOf" srcId="{7EE5C074-5216-DB42-BFED-8C7E71F14827}" destId="{6B038D18-2F6E-9341-A664-05C82145385E}" srcOrd="1" destOrd="0" presId="urn:microsoft.com/office/officeart/2005/8/layout/hierarchy2"/>
    <dgm:cxn modelId="{DB768F66-9AFC-4443-9AD1-A0D67DBB1EA9}" type="presOf" srcId="{703DF151-CB87-4F95-B081-9BAFA7451EEB}" destId="{19622F00-174A-41D8-AB3B-CFB580531B1E}" srcOrd="0" destOrd="0" presId="urn:microsoft.com/office/officeart/2005/8/layout/hierarchy2"/>
    <dgm:cxn modelId="{67F876FC-7CD1-2943-BA22-B02592EA2C52}" type="presOf" srcId="{1D3ABCC8-87C9-E44E-9C36-7B9B96DFA716}" destId="{3DE99AB3-BBB8-9B4F-8FDE-C80F9EAC72C7}" srcOrd="0" destOrd="0" presId="urn:microsoft.com/office/officeart/2005/8/layout/hierarchy2"/>
    <dgm:cxn modelId="{92B98E02-2439-D74E-8D6C-86AC065A3C7D}" srcId="{DE22C1D9-23C1-4FD8-945A-C4F541DE23F1}" destId="{E27AC2C3-0453-8B4F-B623-69DFB7C3BFE1}" srcOrd="3" destOrd="0" parTransId="{5A2069C2-5C56-234D-989E-BCACD0ADE841}" sibTransId="{73843ECE-E435-B647-8F4A-1C767F1501C5}"/>
    <dgm:cxn modelId="{F943A6F9-A7D5-AC49-8DC6-CEBCB017E80C}" type="presOf" srcId="{49AA9334-3F9D-7E4C-A080-D14968579FAE}" destId="{01B846E3-8FDD-0841-9343-10F15E985FBB}" srcOrd="1" destOrd="0" presId="urn:microsoft.com/office/officeart/2005/8/layout/hierarchy2"/>
    <dgm:cxn modelId="{2CF37E23-0A5F-ED45-8EFA-D99F46CEAF19}" type="presOf" srcId="{9564FEE2-B453-4696-AE41-92CC783CADAD}" destId="{A94BF51A-94DA-4F65-8127-3755820604AC}" srcOrd="0" destOrd="0" presId="urn:microsoft.com/office/officeart/2005/8/layout/hierarchy2"/>
    <dgm:cxn modelId="{5E5AC6FC-19A5-154E-8564-D8491CBE5A70}" type="presOf" srcId="{3ACC3891-DA98-6A45-B752-2B4DA1A65069}" destId="{4522A50A-25B2-D749-877E-AC97964DC996}" srcOrd="1" destOrd="0" presId="urn:microsoft.com/office/officeart/2005/8/layout/hierarchy2"/>
    <dgm:cxn modelId="{F861B651-2022-7348-BC89-031FD66B3310}" srcId="{DE22C1D9-23C1-4FD8-945A-C4F541DE23F1}" destId="{86F2EE26-71AD-974B-B811-72C1D96D341D}" srcOrd="1" destOrd="0" parTransId="{C9E40472-B676-474A-8DA7-F8E20B5D4892}" sibTransId="{30B53416-6283-734F-B3E9-A870701AD9D8}"/>
    <dgm:cxn modelId="{BE34FD40-80F0-4043-8B9B-D0F3B6628814}" type="presOf" srcId="{6CBE3955-1311-433E-A3D9-26FF3A20925D}" destId="{3937A261-7FDC-46BE-AD59-DC9E7A542FCF}" srcOrd="0" destOrd="0" presId="urn:microsoft.com/office/officeart/2005/8/layout/hierarchy2"/>
    <dgm:cxn modelId="{8A08268B-B9E7-A247-9C9F-6BBDAC01B79C}" type="presOf" srcId="{969F2FCF-427B-FA43-8341-7B24BBDA2D20}" destId="{390353A7-64F6-A54F-A62A-1EB7CCE0A9B1}" srcOrd="0" destOrd="0" presId="urn:microsoft.com/office/officeart/2005/8/layout/hierarchy2"/>
    <dgm:cxn modelId="{E8A3AC92-4A58-9F43-8E64-CE7992711417}" type="presOf" srcId="{DED4C394-6591-464D-873E-68847DD51D84}" destId="{8F5FACD3-D5AE-4E51-A666-F7DDE64143CB}" srcOrd="1" destOrd="0" presId="urn:microsoft.com/office/officeart/2005/8/layout/hierarchy2"/>
    <dgm:cxn modelId="{57ECA681-5755-6A44-8519-E689F24B0249}" srcId="{703DF151-CB87-4F95-B081-9BAFA7451EEB}" destId="{1D3ABCC8-87C9-E44E-9C36-7B9B96DFA716}" srcOrd="1" destOrd="0" parTransId="{3ACC3891-DA98-6A45-B752-2B4DA1A65069}" sibTransId="{A05CC700-3C1B-3346-8458-439710A6B424}"/>
    <dgm:cxn modelId="{58F66C66-EC47-714F-A49D-A6A48F127AC0}" type="presOf" srcId="{0194DB66-70C0-4CFA-A69C-6FF46EAD7EE7}" destId="{1026F4DA-F620-40DE-8DBD-F81BD69CB220}" srcOrd="0" destOrd="0" presId="urn:microsoft.com/office/officeart/2005/8/layout/hierarchy2"/>
    <dgm:cxn modelId="{541256EC-0E4E-4416-8B66-D8F833CBB187}" srcId="{DE22C1D9-23C1-4FD8-945A-C4F541DE23F1}" destId="{703DF151-CB87-4F95-B081-9BAFA7451EEB}" srcOrd="2" destOrd="0" parTransId="{603A1679-9411-446C-BD1D-44D8052AA831}" sibTransId="{EB885217-9070-4F63-A048-18DE1D6DB7CF}"/>
    <dgm:cxn modelId="{91D74F01-2E89-4505-A0AF-9E0021A7255C}" srcId="{E2C9A9A0-80D9-480E-8421-A4728CB0EDA9}" destId="{2D6C6447-F62E-412F-8F10-A2D42A57ADC2}" srcOrd="0" destOrd="0" parTransId="{DED4C394-6591-464D-873E-68847DD51D84}" sibTransId="{C3734A68-5CAE-4E3C-88C8-F6C0E2982066}"/>
    <dgm:cxn modelId="{141A8A31-6E69-3D49-B3CE-5A230BD6A540}" type="presOf" srcId="{180B00E8-1AD8-344B-B774-05EB3E0FA4DE}" destId="{5018D3E7-D0ED-CE4A-9774-E77FA98CB1DF}" srcOrd="0" destOrd="0" presId="urn:microsoft.com/office/officeart/2005/8/layout/hierarchy2"/>
    <dgm:cxn modelId="{D8DA6CA4-45AD-2C45-B198-486999D917BE}" type="presOf" srcId="{A34C4D17-ED89-DD49-A1F8-F0CCC9CD987E}" destId="{38DC96A5-99AC-C64E-B589-F54E7B907148}" srcOrd="0" destOrd="0" presId="urn:microsoft.com/office/officeart/2005/8/layout/hierarchy2"/>
    <dgm:cxn modelId="{EDCCCDF6-2D37-7841-8C4D-36C57A4185B7}" type="presOf" srcId="{DDD809E9-5B1A-DE41-AC01-7559FD1546F1}" destId="{6BF5FA54-2347-9A4B-8DCB-613DF9BEFE84}" srcOrd="0" destOrd="0" presId="urn:microsoft.com/office/officeart/2005/8/layout/hierarchy2"/>
    <dgm:cxn modelId="{4DA06D4C-18DA-6C40-A5D1-CEBDF8502B5B}" srcId="{E2C9A9A0-80D9-480E-8421-A4728CB0EDA9}" destId="{969F2FCF-427B-FA43-8341-7B24BBDA2D20}" srcOrd="3" destOrd="0" parTransId="{180B00E8-1AD8-344B-B774-05EB3E0FA4DE}" sibTransId="{6A3BEB22-00F6-294A-8F49-06F3CD517696}"/>
    <dgm:cxn modelId="{50B13FA6-7030-6645-9279-34A2DC14A2EA}" srcId="{703DF151-CB87-4F95-B081-9BAFA7451EEB}" destId="{928C692F-FE02-3347-AB74-984635C1177A}" srcOrd="2" destOrd="0" parTransId="{D2021757-752A-D04B-8497-E22EFC10DB83}" sibTransId="{B46BD760-6D65-C440-9D06-084F1066C45B}"/>
    <dgm:cxn modelId="{39AA9EB2-C7D6-9C41-B8F4-A3790FF85952}" srcId="{DE22C1D9-23C1-4FD8-945A-C4F541DE23F1}" destId="{A34C4D17-ED89-DD49-A1F8-F0CCC9CD987E}" srcOrd="4" destOrd="0" parTransId="{9D2749A8-F8DB-E748-AB1A-1A7A8AEF1578}" sibTransId="{1F012B86-1C33-624F-884E-273653112376}"/>
    <dgm:cxn modelId="{C6D69610-EDE1-7C49-A1F4-E2819661B41D}" type="presOf" srcId="{123DE569-A461-2645-9F6D-9FEE463B36DD}" destId="{B2983967-4C3B-D84D-A2D9-A836DEBDAA47}" srcOrd="0" destOrd="0" presId="urn:microsoft.com/office/officeart/2005/8/layout/hierarchy2"/>
    <dgm:cxn modelId="{7DBFAB38-33C1-423E-9A0D-7C6A4CDCCDC9}" srcId="{928C692F-FE02-3347-AB74-984635C1177A}" destId="{E2C9A9A0-80D9-480E-8421-A4728CB0EDA9}" srcOrd="0" destOrd="0" parTransId="{A8F092F1-3F72-4241-9EAA-2D1F119B29A5}" sibTransId="{B7138E60-91AC-4C88-86B9-4B4A6B46012E}"/>
    <dgm:cxn modelId="{FECC5B45-3499-1842-9C44-9D27D2770044}" type="presOf" srcId="{928C692F-FE02-3347-AB74-984635C1177A}" destId="{991E3D8E-B7A5-9C45-B41D-6D00512073D0}" srcOrd="0" destOrd="0" presId="urn:microsoft.com/office/officeart/2005/8/layout/hierarchy2"/>
    <dgm:cxn modelId="{5FBB71E7-25C2-384F-9119-53404E180753}" type="presOf" srcId="{C480FFA6-ED2F-4FE2-982B-5BD96C611C80}" destId="{6CB1B29B-77C7-4242-97A5-E52A96A59FA9}" srcOrd="0" destOrd="0" presId="urn:microsoft.com/office/officeart/2005/8/layout/hierarchy2"/>
    <dgm:cxn modelId="{7602398E-38F5-2045-9F34-194391C8DF61}" type="presOf" srcId="{D2021757-752A-D04B-8497-E22EFC10DB83}" destId="{11C96F9D-B821-1944-93CA-41EF31388B9F}" srcOrd="0" destOrd="0" presId="urn:microsoft.com/office/officeart/2005/8/layout/hierarchy2"/>
    <dgm:cxn modelId="{CB8A1172-CA98-4655-A224-DB24365ECC99}" srcId="{703DF151-CB87-4F95-B081-9BAFA7451EEB}" destId="{26763BCA-89F8-4BD7-89DE-63AA798C9542}" srcOrd="0" destOrd="0" parTransId="{9564FEE2-B453-4696-AE41-92CC783CADAD}" sibTransId="{EBE8F9DC-9788-4B54-986B-E9547C5BCCC9}"/>
    <dgm:cxn modelId="{01DC8CA2-CC91-C049-824A-6AAF341CD22A}" type="presOf" srcId="{E27AC2C3-0453-8B4F-B623-69DFB7C3BFE1}" destId="{3E4C34BB-8307-BF40-BCBB-B11C72E385D8}" srcOrd="0" destOrd="0" presId="urn:microsoft.com/office/officeart/2005/8/layout/hierarchy2"/>
    <dgm:cxn modelId="{57585092-8A14-B340-B5D5-30297DD78653}" type="presOf" srcId="{7EE5C074-5216-DB42-BFED-8C7E71F14827}" destId="{D101D643-390C-C140-94DC-07BD0310E35D}" srcOrd="0" destOrd="0" presId="urn:microsoft.com/office/officeart/2005/8/layout/hierarchy2"/>
    <dgm:cxn modelId="{A95E412C-3C50-8346-A117-BF59642CA391}" type="presOf" srcId="{D2021757-752A-D04B-8497-E22EFC10DB83}" destId="{D0CD00D9-A131-F349-8B1C-F27381488BF2}" srcOrd="1" destOrd="0" presId="urn:microsoft.com/office/officeart/2005/8/layout/hierarchy2"/>
    <dgm:cxn modelId="{2CCC96EE-97BA-9B4D-A4D6-916E92493727}" type="presOf" srcId="{A8F092F1-3F72-4241-9EAA-2D1F119B29A5}" destId="{DFEDE6D3-AF2D-4ADF-A0AE-CFE7AFDCDA44}" srcOrd="1" destOrd="0" presId="urn:microsoft.com/office/officeart/2005/8/layout/hierarchy2"/>
    <dgm:cxn modelId="{C68F6662-115C-E04E-AD70-A3AD5F079B74}" type="presOf" srcId="{180B00E8-1AD8-344B-B774-05EB3E0FA4DE}" destId="{B32DED0E-F1F5-E942-A400-DDB8281EA97F}" srcOrd="1" destOrd="0" presId="urn:microsoft.com/office/officeart/2005/8/layout/hierarchy2"/>
    <dgm:cxn modelId="{CA696CD8-3C2F-B642-AB09-511591AD7DA8}" type="presOf" srcId="{F968EB84-C47A-924D-AB8C-B5B60A0624A3}" destId="{C89271BA-7085-4D43-84E1-8D5730483CD8}" srcOrd="0" destOrd="0" presId="urn:microsoft.com/office/officeart/2005/8/layout/hierarchy2"/>
    <dgm:cxn modelId="{A27511B2-44FC-FF49-9C0A-76B2FB949D7D}" type="presOf" srcId="{86F2EE26-71AD-974B-B811-72C1D96D341D}" destId="{25B515AF-B290-344E-86F9-DAE0963F6F04}" srcOrd="0" destOrd="0" presId="urn:microsoft.com/office/officeart/2005/8/layout/hierarchy2"/>
    <dgm:cxn modelId="{4C69C1EE-4F2D-AF48-9CC2-AC2AB802B5FF}" type="presOf" srcId="{26763BCA-89F8-4BD7-89DE-63AA798C9542}" destId="{B45955AA-4501-45A2-BE1D-DDA1DEB1195C}" srcOrd="0" destOrd="0" presId="urn:microsoft.com/office/officeart/2005/8/layout/hierarchy2"/>
    <dgm:cxn modelId="{AF1D1FEA-F244-3148-8D61-AEE955A8F2A4}" type="presOf" srcId="{9564FEE2-B453-4696-AE41-92CC783CADAD}" destId="{8ACAAD90-B50C-47F9-8980-F1F60991DFAC}" srcOrd="1" destOrd="0" presId="urn:microsoft.com/office/officeart/2005/8/layout/hierarchy2"/>
    <dgm:cxn modelId="{10BC6F92-5FE7-A041-AB5C-1E294F4B934A}" srcId="{E2C9A9A0-80D9-480E-8421-A4728CB0EDA9}" destId="{123DE569-A461-2645-9F6D-9FEE463B36DD}" srcOrd="4" destOrd="0" parTransId="{7EE5C074-5216-DB42-BFED-8C7E71F14827}" sibTransId="{637974A4-C71F-C542-B5F9-A24A901E384F}"/>
    <dgm:cxn modelId="{99D4890A-29AF-C34C-8F3B-80B1C75D762C}" type="presOf" srcId="{A6396CE8-EF4F-4221-B5ED-5D6F421761C1}" destId="{AACAD914-AAF0-43AD-A9A3-C945704B37A7}" srcOrd="0" destOrd="0" presId="urn:microsoft.com/office/officeart/2005/8/layout/hierarchy2"/>
    <dgm:cxn modelId="{D0B0930F-79A3-4B9A-9E70-1842C10770AC}" srcId="{703DF151-CB87-4F95-B081-9BAFA7451EEB}" destId="{0194DB66-70C0-4CFA-A69C-6FF46EAD7EE7}" srcOrd="3" destOrd="0" parTransId="{6CBE3955-1311-433E-A3D9-26FF3A20925D}" sibTransId="{00667E46-E789-469A-86E9-DC17CD76287F}"/>
    <dgm:cxn modelId="{0903BC61-BD02-564E-97FF-94AD861A3C6C}" srcId="{DE22C1D9-23C1-4FD8-945A-C4F541DE23F1}" destId="{F968EB84-C47A-924D-AB8C-B5B60A0624A3}" srcOrd="0" destOrd="0" parTransId="{2CA29EA4-F992-3C47-B817-2104C7631391}" sibTransId="{E72817B9-DFA2-B14A-8D01-B8B707B91221}"/>
    <dgm:cxn modelId="{B30E5860-CD60-E144-BC20-9904008662F7}" type="presOf" srcId="{DE22C1D9-23C1-4FD8-945A-C4F541DE23F1}" destId="{167604A5-29CD-4A57-AE01-4F3E6A88FCC6}" srcOrd="0" destOrd="0" presId="urn:microsoft.com/office/officeart/2005/8/layout/hierarchy2"/>
    <dgm:cxn modelId="{91E4729C-7D39-284F-8149-131BAB106F5D}" type="presOf" srcId="{2D6C6447-F62E-412F-8F10-A2D42A57ADC2}" destId="{5460EB43-9649-41C0-8E75-FC970BA45B4A}" srcOrd="0" destOrd="0" presId="urn:microsoft.com/office/officeart/2005/8/layout/hierarchy2"/>
    <dgm:cxn modelId="{11986508-AB5B-994F-AD54-0CF5E06F5C65}" type="presParOf" srcId="{167604A5-29CD-4A57-AE01-4F3E6A88FCC6}" destId="{0CDDA744-E0A5-FF4C-8984-F67A1B3B5E5D}" srcOrd="0" destOrd="0" presId="urn:microsoft.com/office/officeart/2005/8/layout/hierarchy2"/>
    <dgm:cxn modelId="{D7B07BCA-3F9D-214E-8B0B-7B9E19AF975D}" type="presParOf" srcId="{0CDDA744-E0A5-FF4C-8984-F67A1B3B5E5D}" destId="{C89271BA-7085-4D43-84E1-8D5730483CD8}" srcOrd="0" destOrd="0" presId="urn:microsoft.com/office/officeart/2005/8/layout/hierarchy2"/>
    <dgm:cxn modelId="{2A80A876-B79E-224F-92C7-1F903F6E602C}" type="presParOf" srcId="{0CDDA744-E0A5-FF4C-8984-F67A1B3B5E5D}" destId="{39D92881-CBED-F144-8B14-FCD2950A8BA6}" srcOrd="1" destOrd="0" presId="urn:microsoft.com/office/officeart/2005/8/layout/hierarchy2"/>
    <dgm:cxn modelId="{178F90C0-3F47-C949-ADF3-FA1E9BE0D504}" type="presParOf" srcId="{167604A5-29CD-4A57-AE01-4F3E6A88FCC6}" destId="{DE999D7C-353B-924C-A27E-407BD2D39E5B}" srcOrd="1" destOrd="0" presId="urn:microsoft.com/office/officeart/2005/8/layout/hierarchy2"/>
    <dgm:cxn modelId="{0FAEB809-1938-E241-8D72-7F0073E6153B}" type="presParOf" srcId="{DE999D7C-353B-924C-A27E-407BD2D39E5B}" destId="{25B515AF-B290-344E-86F9-DAE0963F6F04}" srcOrd="0" destOrd="0" presId="urn:microsoft.com/office/officeart/2005/8/layout/hierarchy2"/>
    <dgm:cxn modelId="{A60263E8-EFC2-DB4D-A1AB-6EB47E7EDCA8}" type="presParOf" srcId="{DE999D7C-353B-924C-A27E-407BD2D39E5B}" destId="{70BAAD50-ECCE-A641-A31F-D950F12A4DFC}" srcOrd="1" destOrd="0" presId="urn:microsoft.com/office/officeart/2005/8/layout/hierarchy2"/>
    <dgm:cxn modelId="{98934A1F-C806-5F47-9619-E4E2F8342642}" type="presParOf" srcId="{167604A5-29CD-4A57-AE01-4F3E6A88FCC6}" destId="{72B932ED-0967-479B-891E-7779E717E206}" srcOrd="2" destOrd="0" presId="urn:microsoft.com/office/officeart/2005/8/layout/hierarchy2"/>
    <dgm:cxn modelId="{60B62AE4-A0A3-EC40-8B6A-30BE3C0BAEDC}" type="presParOf" srcId="{72B932ED-0967-479B-891E-7779E717E206}" destId="{19622F00-174A-41D8-AB3B-CFB580531B1E}" srcOrd="0" destOrd="0" presId="urn:microsoft.com/office/officeart/2005/8/layout/hierarchy2"/>
    <dgm:cxn modelId="{19BAB2C9-8487-1A4B-96C4-BBA4D949FAB6}" type="presParOf" srcId="{72B932ED-0967-479B-891E-7779E717E206}" destId="{F74AE147-E56D-431D-9015-7BE8A30A9858}" srcOrd="1" destOrd="0" presId="urn:microsoft.com/office/officeart/2005/8/layout/hierarchy2"/>
    <dgm:cxn modelId="{50F5DC55-F142-6147-A1E3-BABB0734B04D}" type="presParOf" srcId="{F74AE147-E56D-431D-9015-7BE8A30A9858}" destId="{A94BF51A-94DA-4F65-8127-3755820604AC}" srcOrd="0" destOrd="0" presId="urn:microsoft.com/office/officeart/2005/8/layout/hierarchy2"/>
    <dgm:cxn modelId="{542FFB7B-2B9F-584D-9ECE-8B02AFA2BEB6}" type="presParOf" srcId="{A94BF51A-94DA-4F65-8127-3755820604AC}" destId="{8ACAAD90-B50C-47F9-8980-F1F60991DFAC}" srcOrd="0" destOrd="0" presId="urn:microsoft.com/office/officeart/2005/8/layout/hierarchy2"/>
    <dgm:cxn modelId="{2BC9C233-877C-454E-86DD-1E74140E35BF}" type="presParOf" srcId="{F74AE147-E56D-431D-9015-7BE8A30A9858}" destId="{C735F4BF-E7D7-454D-82F1-A0B5B7AEDF5B}" srcOrd="1" destOrd="0" presId="urn:microsoft.com/office/officeart/2005/8/layout/hierarchy2"/>
    <dgm:cxn modelId="{9BA80A55-E9EF-2447-B629-C894C0A8BDFA}" type="presParOf" srcId="{C735F4BF-E7D7-454D-82F1-A0B5B7AEDF5B}" destId="{B45955AA-4501-45A2-BE1D-DDA1DEB1195C}" srcOrd="0" destOrd="0" presId="urn:microsoft.com/office/officeart/2005/8/layout/hierarchy2"/>
    <dgm:cxn modelId="{26820E33-A144-D54B-9EED-737EF6C3EE8B}" type="presParOf" srcId="{C735F4BF-E7D7-454D-82F1-A0B5B7AEDF5B}" destId="{F4E8253C-15CB-472B-901B-5795C194D99B}" srcOrd="1" destOrd="0" presId="urn:microsoft.com/office/officeart/2005/8/layout/hierarchy2"/>
    <dgm:cxn modelId="{C2D153B8-3B3F-AB4F-94C9-4E36D9170169}" type="presParOf" srcId="{F74AE147-E56D-431D-9015-7BE8A30A9858}" destId="{BBD07D63-73F2-074C-B1BC-BD1EF28E93D6}" srcOrd="2" destOrd="0" presId="urn:microsoft.com/office/officeart/2005/8/layout/hierarchy2"/>
    <dgm:cxn modelId="{1E354569-FB05-E54E-95A7-7DB75B918C64}" type="presParOf" srcId="{BBD07D63-73F2-074C-B1BC-BD1EF28E93D6}" destId="{4522A50A-25B2-D749-877E-AC97964DC996}" srcOrd="0" destOrd="0" presId="urn:microsoft.com/office/officeart/2005/8/layout/hierarchy2"/>
    <dgm:cxn modelId="{82D6B510-19AD-C542-8C94-B4580761DD05}" type="presParOf" srcId="{F74AE147-E56D-431D-9015-7BE8A30A9858}" destId="{F0F94E48-6F71-FB4C-94FC-95AF42E9071E}" srcOrd="3" destOrd="0" presId="urn:microsoft.com/office/officeart/2005/8/layout/hierarchy2"/>
    <dgm:cxn modelId="{64E3A4DE-9C61-3047-A3D0-D31DA86DF0BF}" type="presParOf" srcId="{F0F94E48-6F71-FB4C-94FC-95AF42E9071E}" destId="{3DE99AB3-BBB8-9B4F-8FDE-C80F9EAC72C7}" srcOrd="0" destOrd="0" presId="urn:microsoft.com/office/officeart/2005/8/layout/hierarchy2"/>
    <dgm:cxn modelId="{5A06195C-6061-494F-90ED-9CDF9F2019D7}" type="presParOf" srcId="{F0F94E48-6F71-FB4C-94FC-95AF42E9071E}" destId="{F70DE955-2CBE-9C46-BC27-A84E8E54D38A}" srcOrd="1" destOrd="0" presId="urn:microsoft.com/office/officeart/2005/8/layout/hierarchy2"/>
    <dgm:cxn modelId="{784CE8BF-015D-C647-A07F-BB050D4A9081}" type="presParOf" srcId="{F74AE147-E56D-431D-9015-7BE8A30A9858}" destId="{11C96F9D-B821-1944-93CA-41EF31388B9F}" srcOrd="4" destOrd="0" presId="urn:microsoft.com/office/officeart/2005/8/layout/hierarchy2"/>
    <dgm:cxn modelId="{86FD7E90-465D-684D-A807-E6E366D51995}" type="presParOf" srcId="{11C96F9D-B821-1944-93CA-41EF31388B9F}" destId="{D0CD00D9-A131-F349-8B1C-F27381488BF2}" srcOrd="0" destOrd="0" presId="urn:microsoft.com/office/officeart/2005/8/layout/hierarchy2"/>
    <dgm:cxn modelId="{77794AEA-7245-EC4A-9062-E9C1F959FD0B}" type="presParOf" srcId="{F74AE147-E56D-431D-9015-7BE8A30A9858}" destId="{1995B3D2-C16E-6E41-925A-6DD1491C66A5}" srcOrd="5" destOrd="0" presId="urn:microsoft.com/office/officeart/2005/8/layout/hierarchy2"/>
    <dgm:cxn modelId="{D74C44F7-1D06-0D42-91B9-122470859477}" type="presParOf" srcId="{1995B3D2-C16E-6E41-925A-6DD1491C66A5}" destId="{991E3D8E-B7A5-9C45-B41D-6D00512073D0}" srcOrd="0" destOrd="0" presId="urn:microsoft.com/office/officeart/2005/8/layout/hierarchy2"/>
    <dgm:cxn modelId="{50BCC3FE-73B9-5045-9B4C-91E6E7AEB184}" type="presParOf" srcId="{1995B3D2-C16E-6E41-925A-6DD1491C66A5}" destId="{8E4BBF37-C390-5B49-8C66-27E2F918BDC6}" srcOrd="1" destOrd="0" presId="urn:microsoft.com/office/officeart/2005/8/layout/hierarchy2"/>
    <dgm:cxn modelId="{A871BACE-77AE-DE4B-BAA3-0D53FEDEE5F9}" type="presParOf" srcId="{8E4BBF37-C390-5B49-8C66-27E2F918BDC6}" destId="{172F972C-851E-4E2A-B061-646FF7FC8B44}" srcOrd="0" destOrd="0" presId="urn:microsoft.com/office/officeart/2005/8/layout/hierarchy2"/>
    <dgm:cxn modelId="{3F1417A1-4BA3-664D-82E4-0801D91DAEDF}" type="presParOf" srcId="{172F972C-851E-4E2A-B061-646FF7FC8B44}" destId="{DFEDE6D3-AF2D-4ADF-A0AE-CFE7AFDCDA44}" srcOrd="0" destOrd="0" presId="urn:microsoft.com/office/officeart/2005/8/layout/hierarchy2"/>
    <dgm:cxn modelId="{81B5D4F2-8CCF-1944-B19E-F70737CE88A8}" type="presParOf" srcId="{8E4BBF37-C390-5B49-8C66-27E2F918BDC6}" destId="{ED1BE81F-B4F8-4905-AE31-15288612A1A5}" srcOrd="1" destOrd="0" presId="urn:microsoft.com/office/officeart/2005/8/layout/hierarchy2"/>
    <dgm:cxn modelId="{32E59136-ADB3-1643-B0AF-C01E47E968D6}" type="presParOf" srcId="{ED1BE81F-B4F8-4905-AE31-15288612A1A5}" destId="{FAC34199-5E88-4C87-8001-E411EC58D08A}" srcOrd="0" destOrd="0" presId="urn:microsoft.com/office/officeart/2005/8/layout/hierarchy2"/>
    <dgm:cxn modelId="{79D3C4F0-8166-2A45-9641-C5E50244A0D2}" type="presParOf" srcId="{ED1BE81F-B4F8-4905-AE31-15288612A1A5}" destId="{D17E03AA-1E67-4FA9-82F0-8C99E500EBEC}" srcOrd="1" destOrd="0" presId="urn:microsoft.com/office/officeart/2005/8/layout/hierarchy2"/>
    <dgm:cxn modelId="{8CFA14C0-B588-4B49-B911-11D7E19D4AA0}" type="presParOf" srcId="{D17E03AA-1E67-4FA9-82F0-8C99E500EBEC}" destId="{D9CCFE4E-1DB9-4AF6-9185-7B6495F498E5}" srcOrd="0" destOrd="0" presId="urn:microsoft.com/office/officeart/2005/8/layout/hierarchy2"/>
    <dgm:cxn modelId="{3D764FBB-2E1A-BE45-983F-810F94D60EEE}" type="presParOf" srcId="{D9CCFE4E-1DB9-4AF6-9185-7B6495F498E5}" destId="{8F5FACD3-D5AE-4E51-A666-F7DDE64143CB}" srcOrd="0" destOrd="0" presId="urn:microsoft.com/office/officeart/2005/8/layout/hierarchy2"/>
    <dgm:cxn modelId="{170BD5FA-A3D9-6041-A7E7-84AE0AA2DBD6}" type="presParOf" srcId="{D17E03AA-1E67-4FA9-82F0-8C99E500EBEC}" destId="{022E5D57-5AE6-4E2C-8A44-5F4CE77D9C22}" srcOrd="1" destOrd="0" presId="urn:microsoft.com/office/officeart/2005/8/layout/hierarchy2"/>
    <dgm:cxn modelId="{1D047F4C-7599-8048-A61E-079CDE795284}" type="presParOf" srcId="{022E5D57-5AE6-4E2C-8A44-5F4CE77D9C22}" destId="{5460EB43-9649-41C0-8E75-FC970BA45B4A}" srcOrd="0" destOrd="0" presId="urn:microsoft.com/office/officeart/2005/8/layout/hierarchy2"/>
    <dgm:cxn modelId="{5411555D-278A-714F-92D5-DAC2524C33EC}" type="presParOf" srcId="{022E5D57-5AE6-4E2C-8A44-5F4CE77D9C22}" destId="{A228B564-5CFE-46B2-A82E-7B31EEA42076}" srcOrd="1" destOrd="0" presId="urn:microsoft.com/office/officeart/2005/8/layout/hierarchy2"/>
    <dgm:cxn modelId="{8946C802-2F00-2A4E-A645-7A244289153F}" type="presParOf" srcId="{D17E03AA-1E67-4FA9-82F0-8C99E500EBEC}" destId="{AACAD914-AAF0-43AD-A9A3-C945704B37A7}" srcOrd="2" destOrd="0" presId="urn:microsoft.com/office/officeart/2005/8/layout/hierarchy2"/>
    <dgm:cxn modelId="{3CA1E42C-E90C-4E43-AADD-A5E4265AE3F4}" type="presParOf" srcId="{AACAD914-AAF0-43AD-A9A3-C945704B37A7}" destId="{0B4945DD-6034-4153-828F-D257642B30D6}" srcOrd="0" destOrd="0" presId="urn:microsoft.com/office/officeart/2005/8/layout/hierarchy2"/>
    <dgm:cxn modelId="{6ED3D082-F2AB-9145-8F9B-E8B985FFC53F}" type="presParOf" srcId="{D17E03AA-1E67-4FA9-82F0-8C99E500EBEC}" destId="{627437DC-43B7-4852-B46F-7C45491D147A}" srcOrd="3" destOrd="0" presId="urn:microsoft.com/office/officeart/2005/8/layout/hierarchy2"/>
    <dgm:cxn modelId="{4FBE4A82-017D-7A4D-8743-9B6D1CCE83E8}" type="presParOf" srcId="{627437DC-43B7-4852-B46F-7C45491D147A}" destId="{6CB1B29B-77C7-4242-97A5-E52A96A59FA9}" srcOrd="0" destOrd="0" presId="urn:microsoft.com/office/officeart/2005/8/layout/hierarchy2"/>
    <dgm:cxn modelId="{F4EDBF4F-675D-8D4C-B39B-D6B96072FA5E}" type="presParOf" srcId="{627437DC-43B7-4852-B46F-7C45491D147A}" destId="{866F0994-9194-48EF-B2DE-116DA9AC9F1D}" srcOrd="1" destOrd="0" presId="urn:microsoft.com/office/officeart/2005/8/layout/hierarchy2"/>
    <dgm:cxn modelId="{CF121BB4-9570-CC4F-A014-A867CB7FCE71}" type="presParOf" srcId="{D17E03AA-1E67-4FA9-82F0-8C99E500EBEC}" destId="{E85E9410-D0F3-0947-9FFC-3229DB8955AF}" srcOrd="4" destOrd="0" presId="urn:microsoft.com/office/officeart/2005/8/layout/hierarchy2"/>
    <dgm:cxn modelId="{170C074D-208F-3946-A4BD-62F4B028AD2A}" type="presParOf" srcId="{E85E9410-D0F3-0947-9FFC-3229DB8955AF}" destId="{01B846E3-8FDD-0841-9343-10F15E985FBB}" srcOrd="0" destOrd="0" presId="urn:microsoft.com/office/officeart/2005/8/layout/hierarchy2"/>
    <dgm:cxn modelId="{1584C2F7-7A92-524D-843F-52F351812051}" type="presParOf" srcId="{D17E03AA-1E67-4FA9-82F0-8C99E500EBEC}" destId="{2E6447C2-D2B8-4944-8103-0A3389DF9C03}" srcOrd="5" destOrd="0" presId="urn:microsoft.com/office/officeart/2005/8/layout/hierarchy2"/>
    <dgm:cxn modelId="{9410FFEF-C471-0E4A-8B0E-8EF99D9947ED}" type="presParOf" srcId="{2E6447C2-D2B8-4944-8103-0A3389DF9C03}" destId="{6BF5FA54-2347-9A4B-8DCB-613DF9BEFE84}" srcOrd="0" destOrd="0" presId="urn:microsoft.com/office/officeart/2005/8/layout/hierarchy2"/>
    <dgm:cxn modelId="{8718DCAB-4539-9345-9B4F-BF32B4ABB96E}" type="presParOf" srcId="{2E6447C2-D2B8-4944-8103-0A3389DF9C03}" destId="{193E229E-D0A5-2F44-B947-4951EE123176}" srcOrd="1" destOrd="0" presId="urn:microsoft.com/office/officeart/2005/8/layout/hierarchy2"/>
    <dgm:cxn modelId="{EB2F812A-355C-3341-A880-B21A7B487019}" type="presParOf" srcId="{D17E03AA-1E67-4FA9-82F0-8C99E500EBEC}" destId="{5018D3E7-D0ED-CE4A-9774-E77FA98CB1DF}" srcOrd="6" destOrd="0" presId="urn:microsoft.com/office/officeart/2005/8/layout/hierarchy2"/>
    <dgm:cxn modelId="{55521515-BDCE-C646-A340-5BDF86872C7B}" type="presParOf" srcId="{5018D3E7-D0ED-CE4A-9774-E77FA98CB1DF}" destId="{B32DED0E-F1F5-E942-A400-DDB8281EA97F}" srcOrd="0" destOrd="0" presId="urn:microsoft.com/office/officeart/2005/8/layout/hierarchy2"/>
    <dgm:cxn modelId="{6C1BE232-9F3D-8E49-8BFC-CE4C65D61F6E}" type="presParOf" srcId="{D17E03AA-1E67-4FA9-82F0-8C99E500EBEC}" destId="{189EFB23-9794-9E42-BF4F-8B8C7D2D01B4}" srcOrd="7" destOrd="0" presId="urn:microsoft.com/office/officeart/2005/8/layout/hierarchy2"/>
    <dgm:cxn modelId="{700AB0A7-66F5-5446-BFD7-4A91E61B02CE}" type="presParOf" srcId="{189EFB23-9794-9E42-BF4F-8B8C7D2D01B4}" destId="{390353A7-64F6-A54F-A62A-1EB7CCE0A9B1}" srcOrd="0" destOrd="0" presId="urn:microsoft.com/office/officeart/2005/8/layout/hierarchy2"/>
    <dgm:cxn modelId="{3A27D5CF-0592-CE40-A84C-190B6CA997A7}" type="presParOf" srcId="{189EFB23-9794-9E42-BF4F-8B8C7D2D01B4}" destId="{AA08B12D-A9D6-6E42-B7BE-3E674478837B}" srcOrd="1" destOrd="0" presId="urn:microsoft.com/office/officeart/2005/8/layout/hierarchy2"/>
    <dgm:cxn modelId="{34D0EC0F-B93B-7C4F-AF5C-B4646D24D544}" type="presParOf" srcId="{D17E03AA-1E67-4FA9-82F0-8C99E500EBEC}" destId="{D101D643-390C-C140-94DC-07BD0310E35D}" srcOrd="8" destOrd="0" presId="urn:microsoft.com/office/officeart/2005/8/layout/hierarchy2"/>
    <dgm:cxn modelId="{2BE2794E-12F7-7441-8F3F-8D878F80F165}" type="presParOf" srcId="{D101D643-390C-C140-94DC-07BD0310E35D}" destId="{6B038D18-2F6E-9341-A664-05C82145385E}" srcOrd="0" destOrd="0" presId="urn:microsoft.com/office/officeart/2005/8/layout/hierarchy2"/>
    <dgm:cxn modelId="{BF7F4796-5317-FF40-BBF9-B7BB99454891}" type="presParOf" srcId="{D17E03AA-1E67-4FA9-82F0-8C99E500EBEC}" destId="{5AA2F294-C282-AD43-B9EF-C04CD4AF4BC6}" srcOrd="9" destOrd="0" presId="urn:microsoft.com/office/officeart/2005/8/layout/hierarchy2"/>
    <dgm:cxn modelId="{4CB5D56C-0559-C64F-A980-FEA41E0E16A2}" type="presParOf" srcId="{5AA2F294-C282-AD43-B9EF-C04CD4AF4BC6}" destId="{B2983967-4C3B-D84D-A2D9-A836DEBDAA47}" srcOrd="0" destOrd="0" presId="urn:microsoft.com/office/officeart/2005/8/layout/hierarchy2"/>
    <dgm:cxn modelId="{1A8D91F7-B77F-ED4F-A9D7-F89805489348}" type="presParOf" srcId="{5AA2F294-C282-AD43-B9EF-C04CD4AF4BC6}" destId="{FB3E16A6-E21C-4445-BC8F-BA40DF847CD0}" srcOrd="1" destOrd="0" presId="urn:microsoft.com/office/officeart/2005/8/layout/hierarchy2"/>
    <dgm:cxn modelId="{C64090C7-9B20-484D-B01D-DA7DB02E8818}" type="presParOf" srcId="{F74AE147-E56D-431D-9015-7BE8A30A9858}" destId="{3937A261-7FDC-46BE-AD59-DC9E7A542FCF}" srcOrd="6" destOrd="0" presId="urn:microsoft.com/office/officeart/2005/8/layout/hierarchy2"/>
    <dgm:cxn modelId="{62FE9F3C-14EF-8D4D-9018-03F0328920B4}" type="presParOf" srcId="{3937A261-7FDC-46BE-AD59-DC9E7A542FCF}" destId="{E7841CF4-82B2-4C3A-AAC6-B3AC27DB94A8}" srcOrd="0" destOrd="0" presId="urn:microsoft.com/office/officeart/2005/8/layout/hierarchy2"/>
    <dgm:cxn modelId="{031B101D-9844-914D-802C-E2DAA9550708}" type="presParOf" srcId="{F74AE147-E56D-431D-9015-7BE8A30A9858}" destId="{A23168D7-2A16-404E-9D0E-6F16F0976AA6}" srcOrd="7" destOrd="0" presId="urn:microsoft.com/office/officeart/2005/8/layout/hierarchy2"/>
    <dgm:cxn modelId="{AFEC6F3D-A8C3-5E4D-860B-B9EA23500926}" type="presParOf" srcId="{A23168D7-2A16-404E-9D0E-6F16F0976AA6}" destId="{1026F4DA-F620-40DE-8DBD-F81BD69CB220}" srcOrd="0" destOrd="0" presId="urn:microsoft.com/office/officeart/2005/8/layout/hierarchy2"/>
    <dgm:cxn modelId="{CD3194A8-A3BC-634D-BB10-96F56CD329DB}" type="presParOf" srcId="{A23168D7-2A16-404E-9D0E-6F16F0976AA6}" destId="{A6E9FDAC-62EE-47FF-9856-2005D0799ED6}" srcOrd="1" destOrd="0" presId="urn:microsoft.com/office/officeart/2005/8/layout/hierarchy2"/>
    <dgm:cxn modelId="{1311884D-D5E9-724A-8ABB-4FAEBFC2C2A2}" type="presParOf" srcId="{167604A5-29CD-4A57-AE01-4F3E6A88FCC6}" destId="{304D34DA-5798-D54E-8EC5-CC743D0A9211}" srcOrd="3" destOrd="0" presId="urn:microsoft.com/office/officeart/2005/8/layout/hierarchy2"/>
    <dgm:cxn modelId="{1266DFA7-C6BC-9C40-AE98-A871D412C8FE}" type="presParOf" srcId="{304D34DA-5798-D54E-8EC5-CC743D0A9211}" destId="{3E4C34BB-8307-BF40-BCBB-B11C72E385D8}" srcOrd="0" destOrd="0" presId="urn:microsoft.com/office/officeart/2005/8/layout/hierarchy2"/>
    <dgm:cxn modelId="{04A48A2F-C743-734E-A281-E9DAA799BE24}" type="presParOf" srcId="{304D34DA-5798-D54E-8EC5-CC743D0A9211}" destId="{C39C3D3B-BAF2-1742-9F60-9FBAACB88C58}" srcOrd="1" destOrd="0" presId="urn:microsoft.com/office/officeart/2005/8/layout/hierarchy2"/>
    <dgm:cxn modelId="{E2944705-57DD-8D49-9A81-4C546D1CFF45}" type="presParOf" srcId="{167604A5-29CD-4A57-AE01-4F3E6A88FCC6}" destId="{46FA129F-3D72-A645-B5BF-1BE2DE14B42F}" srcOrd="4" destOrd="0" presId="urn:microsoft.com/office/officeart/2005/8/layout/hierarchy2"/>
    <dgm:cxn modelId="{3C719E57-DF64-C540-BDDC-AEEFF283F92B}" type="presParOf" srcId="{46FA129F-3D72-A645-B5BF-1BE2DE14B42F}" destId="{38DC96A5-99AC-C64E-B589-F54E7B907148}" srcOrd="0" destOrd="0" presId="urn:microsoft.com/office/officeart/2005/8/layout/hierarchy2"/>
    <dgm:cxn modelId="{3415BDC6-64B1-9644-8B63-01D7F7FD8B08}" type="presParOf" srcId="{46FA129F-3D72-A645-B5BF-1BE2DE14B42F}" destId="{7466EDCD-05B7-7B43-A360-9DE3CC722BF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22C1D9-23C1-4FD8-945A-C4F541DE23F1}" type="doc">
      <dgm:prSet loTypeId="urn:microsoft.com/office/officeart/2005/8/layout/hierarchy2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3DF151-CB87-4F95-B081-9BAFA7451EEB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Reduced expenditure on “temptation” goods</a:t>
          </a:r>
          <a:endParaRPr lang="en-US" dirty="0"/>
        </a:p>
      </dgm:t>
    </dgm:pt>
    <dgm:pt modelId="{603A1679-9411-446C-BD1D-44D8052AA831}" type="parTrans" cxnId="{541256EC-0E4E-4416-8B66-D8F833CBB187}">
      <dgm:prSet/>
      <dgm:spPr/>
      <dgm:t>
        <a:bodyPr/>
        <a:lstStyle/>
        <a:p>
          <a:endParaRPr lang="en-US"/>
        </a:p>
      </dgm:t>
    </dgm:pt>
    <dgm:pt modelId="{EB885217-9070-4F63-A048-18DE1D6DB7CF}" type="sibTrans" cxnId="{541256EC-0E4E-4416-8B66-D8F833CBB187}">
      <dgm:prSet/>
      <dgm:spPr/>
      <dgm:t>
        <a:bodyPr/>
        <a:lstStyle/>
        <a:p>
          <a:endParaRPr lang="en-US"/>
        </a:p>
      </dgm:t>
    </dgm:pt>
    <dgm:pt modelId="{26763BCA-89F8-4BD7-89DE-63AA798C9542}" type="asst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Investment (in a business, or not?)</a:t>
          </a:r>
          <a:endParaRPr lang="en-US" dirty="0"/>
        </a:p>
      </dgm:t>
    </dgm:pt>
    <dgm:pt modelId="{9564FEE2-B453-4696-AE41-92CC783CADAD}" type="parTrans" cxnId="{CB8A1172-CA98-4655-A224-DB24365ECC99}">
      <dgm:prSet/>
      <dgm:spPr/>
      <dgm:t>
        <a:bodyPr/>
        <a:lstStyle/>
        <a:p>
          <a:endParaRPr lang="en-US"/>
        </a:p>
      </dgm:t>
    </dgm:pt>
    <dgm:pt modelId="{EBE8F9DC-9788-4B54-986B-E9547C5BCCC9}" type="sibTrans" cxnId="{CB8A1172-CA98-4655-A224-DB24365ECC99}">
      <dgm:prSet/>
      <dgm:spPr/>
      <dgm:t>
        <a:bodyPr/>
        <a:lstStyle/>
        <a:p>
          <a:endParaRPr lang="en-US"/>
        </a:p>
      </dgm:t>
    </dgm:pt>
    <dgm:pt modelId="{E2C9A9A0-80D9-480E-8421-A4728CB0EDA9}" type="asst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Get a microloan</a:t>
          </a:r>
          <a:endParaRPr lang="en-US" dirty="0"/>
        </a:p>
      </dgm:t>
    </dgm:pt>
    <dgm:pt modelId="{A8F092F1-3F72-4241-9EAA-2D1F119B29A5}" type="parTrans" cxnId="{7DBFAB38-33C1-423E-9A0D-7C6A4CDCCDC9}">
      <dgm:prSet/>
      <dgm:spPr/>
      <dgm:t>
        <a:bodyPr/>
        <a:lstStyle/>
        <a:p>
          <a:endParaRPr lang="en-US"/>
        </a:p>
      </dgm:t>
    </dgm:pt>
    <dgm:pt modelId="{B7138E60-91AC-4C88-86B9-4B4A6B46012E}" type="sibTrans" cxnId="{7DBFAB38-33C1-423E-9A0D-7C6A4CDCCDC9}">
      <dgm:prSet/>
      <dgm:spPr/>
      <dgm:t>
        <a:bodyPr/>
        <a:lstStyle/>
        <a:p>
          <a:endParaRPr lang="en-US"/>
        </a:p>
      </dgm:t>
    </dgm:pt>
    <dgm:pt modelId="{2D6C6447-F62E-412F-8F10-A2D42A57ADC2}" type="asst">
      <dgm:prSet phldrT="[Text]"/>
      <dgm:spPr/>
      <dgm:t>
        <a:bodyPr/>
        <a:lstStyle/>
        <a:p>
          <a:r>
            <a:rPr lang="en-US" dirty="0" smtClean="0"/>
            <a:t>Main constraint on investment: inability to save</a:t>
          </a:r>
          <a:endParaRPr lang="en-US" dirty="0"/>
        </a:p>
      </dgm:t>
    </dgm:pt>
    <dgm:pt modelId="{DED4C394-6591-464D-873E-68847DD51D84}" type="parTrans" cxnId="{91D74F01-2E89-4505-A0AF-9E0021A7255C}">
      <dgm:prSet/>
      <dgm:spPr/>
      <dgm:t>
        <a:bodyPr/>
        <a:lstStyle/>
        <a:p>
          <a:endParaRPr lang="en-US"/>
        </a:p>
      </dgm:t>
    </dgm:pt>
    <dgm:pt modelId="{C3734A68-5CAE-4E3C-88C8-F6C0E2982066}" type="sibTrans" cxnId="{91D74F01-2E89-4505-A0AF-9E0021A7255C}">
      <dgm:prSet/>
      <dgm:spPr/>
      <dgm:t>
        <a:bodyPr/>
        <a:lstStyle/>
        <a:p>
          <a:endParaRPr lang="en-US"/>
        </a:p>
      </dgm:t>
    </dgm:pt>
    <dgm:pt modelId="{C480FFA6-ED2F-4FE2-982B-5BD96C611C80}" type="asst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Nearby </a:t>
          </a:r>
          <a:r>
            <a:rPr lang="en-US" dirty="0" err="1" smtClean="0"/>
            <a:t>Spandana</a:t>
          </a:r>
          <a:r>
            <a:rPr lang="en-US" dirty="0" smtClean="0"/>
            <a:t> branch</a:t>
          </a:r>
          <a:endParaRPr lang="en-US" dirty="0"/>
        </a:p>
      </dgm:t>
    </dgm:pt>
    <dgm:pt modelId="{A6396CE8-EF4F-4221-B5ED-5D6F421761C1}" type="parTrans" cxnId="{F10D82DE-056E-4DFC-B050-A9CBAD0B44E3}">
      <dgm:prSet/>
      <dgm:spPr/>
      <dgm:t>
        <a:bodyPr/>
        <a:lstStyle/>
        <a:p>
          <a:endParaRPr lang="en-US"/>
        </a:p>
      </dgm:t>
    </dgm:pt>
    <dgm:pt modelId="{B5E9C7EB-3E7C-4028-8F06-0786C0CCA5DF}" type="sibTrans" cxnId="{F10D82DE-056E-4DFC-B050-A9CBAD0B44E3}">
      <dgm:prSet/>
      <dgm:spPr/>
      <dgm:t>
        <a:bodyPr/>
        <a:lstStyle/>
        <a:p>
          <a:endParaRPr lang="en-US"/>
        </a:p>
      </dgm:t>
    </dgm:pt>
    <dgm:pt modelId="{C6B24474-131C-462D-B24E-233AA1B806B1}">
      <dgm:prSet/>
      <dgm:spPr/>
      <dgm:t>
        <a:bodyPr/>
        <a:lstStyle/>
        <a:p>
          <a:r>
            <a:rPr lang="en-US" dirty="0" smtClean="0"/>
            <a:t>Avoid shocks</a:t>
          </a:r>
          <a:endParaRPr lang="en-US" dirty="0"/>
        </a:p>
      </dgm:t>
    </dgm:pt>
    <dgm:pt modelId="{11F680F2-E622-49A1-B155-7044A64662AA}" type="parTrans" cxnId="{A3FDD029-AA20-47C4-9FC6-1C79853767D5}">
      <dgm:prSet/>
      <dgm:spPr/>
      <dgm:t>
        <a:bodyPr/>
        <a:lstStyle/>
        <a:p>
          <a:endParaRPr lang="en-IN"/>
        </a:p>
      </dgm:t>
    </dgm:pt>
    <dgm:pt modelId="{956E9E90-FD2E-41E9-A2D5-DF1B4EF887A2}" type="sibTrans" cxnId="{A3FDD029-AA20-47C4-9FC6-1C79853767D5}">
      <dgm:prSet/>
      <dgm:spPr/>
      <dgm:t>
        <a:bodyPr/>
        <a:lstStyle/>
        <a:p>
          <a:endParaRPr lang="en-IN"/>
        </a:p>
      </dgm:t>
    </dgm:pt>
    <dgm:pt modelId="{DDD809E9-5B1A-DE41-AC01-7559FD1546F1}" type="asst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Eligible for a loan</a:t>
          </a:r>
          <a:endParaRPr lang="en-US" dirty="0"/>
        </a:p>
      </dgm:t>
    </dgm:pt>
    <dgm:pt modelId="{49AA9334-3F9D-7E4C-A080-D14968579FAE}" type="parTrans" cxnId="{9D9F104A-D028-EB4A-BCA6-930126C8A987}">
      <dgm:prSet/>
      <dgm:spPr/>
      <dgm:t>
        <a:bodyPr/>
        <a:lstStyle/>
        <a:p>
          <a:endParaRPr lang="en-US"/>
        </a:p>
      </dgm:t>
    </dgm:pt>
    <dgm:pt modelId="{8844FB87-7E44-6D4B-8C18-330B3B5F1A7B}" type="sibTrans" cxnId="{9D9F104A-D028-EB4A-BCA6-930126C8A987}">
      <dgm:prSet/>
      <dgm:spPr/>
      <dgm:t>
        <a:bodyPr/>
        <a:lstStyle/>
        <a:p>
          <a:endParaRPr lang="en-US"/>
        </a:p>
      </dgm:t>
    </dgm:pt>
    <dgm:pt modelId="{969F2FCF-427B-FA43-8341-7B24BBDA2D20}" type="asst">
      <dgm:prSet/>
      <dgm:spPr/>
      <dgm:t>
        <a:bodyPr/>
        <a:lstStyle/>
        <a:p>
          <a:r>
            <a:rPr lang="en-US" dirty="0" smtClean="0"/>
            <a:t>Apply for a loan</a:t>
          </a:r>
          <a:endParaRPr lang="en-US" dirty="0"/>
        </a:p>
      </dgm:t>
    </dgm:pt>
    <dgm:pt modelId="{180B00E8-1AD8-344B-B774-05EB3E0FA4DE}" type="parTrans" cxnId="{4DA06D4C-18DA-6C40-A5D1-CEBDF8502B5B}">
      <dgm:prSet/>
      <dgm:spPr/>
      <dgm:t>
        <a:bodyPr/>
        <a:lstStyle/>
        <a:p>
          <a:endParaRPr lang="en-US"/>
        </a:p>
      </dgm:t>
    </dgm:pt>
    <dgm:pt modelId="{6A3BEB22-00F6-294A-8F49-06F3CD517696}" type="sibTrans" cxnId="{4DA06D4C-18DA-6C40-A5D1-CEBDF8502B5B}">
      <dgm:prSet/>
      <dgm:spPr/>
      <dgm:t>
        <a:bodyPr/>
        <a:lstStyle/>
        <a:p>
          <a:endParaRPr lang="en-US"/>
        </a:p>
      </dgm:t>
    </dgm:pt>
    <dgm:pt modelId="{E27AC2C3-0453-8B4F-B623-69DFB7C3BFE1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mtClean="0"/>
            <a:t>Women’s empowerment</a:t>
          </a:r>
          <a:endParaRPr lang="en-US"/>
        </a:p>
      </dgm:t>
    </dgm:pt>
    <dgm:pt modelId="{5A2069C2-5C56-234D-989E-BCACD0ADE841}" type="parTrans" cxnId="{92B98E02-2439-D74E-8D6C-86AC065A3C7D}">
      <dgm:prSet/>
      <dgm:spPr/>
      <dgm:t>
        <a:bodyPr/>
        <a:lstStyle/>
        <a:p>
          <a:endParaRPr lang="en-US"/>
        </a:p>
      </dgm:t>
    </dgm:pt>
    <dgm:pt modelId="{73843ECE-E435-B647-8F4A-1C767F1501C5}" type="sibTrans" cxnId="{92B98E02-2439-D74E-8D6C-86AC065A3C7D}">
      <dgm:prSet/>
      <dgm:spPr/>
      <dgm:t>
        <a:bodyPr/>
        <a:lstStyle/>
        <a:p>
          <a:endParaRPr lang="en-US"/>
        </a:p>
      </dgm:t>
    </dgm:pt>
    <dgm:pt modelId="{123DE569-A461-2645-9F6D-9FEE463B36DD}" type="asst">
      <dgm:prSet/>
      <dgm:spPr/>
      <dgm:t>
        <a:bodyPr/>
        <a:lstStyle/>
        <a:p>
          <a:r>
            <a:rPr lang="en-US" dirty="0" smtClean="0"/>
            <a:t>Women are financially dependent</a:t>
          </a:r>
          <a:endParaRPr lang="en-US" dirty="0"/>
        </a:p>
      </dgm:t>
    </dgm:pt>
    <dgm:pt modelId="{7EE5C074-5216-DB42-BFED-8C7E71F14827}" type="parTrans" cxnId="{10BC6F92-5FE7-A041-AB5C-1E294F4B934A}">
      <dgm:prSet/>
      <dgm:spPr/>
      <dgm:t>
        <a:bodyPr/>
        <a:lstStyle/>
        <a:p>
          <a:endParaRPr lang="en-US"/>
        </a:p>
      </dgm:t>
    </dgm:pt>
    <dgm:pt modelId="{637974A4-C71F-C542-B5F9-A24A901E384F}" type="sibTrans" cxnId="{10BC6F92-5FE7-A041-AB5C-1E294F4B934A}">
      <dgm:prSet/>
      <dgm:spPr/>
      <dgm:t>
        <a:bodyPr/>
        <a:lstStyle/>
        <a:p>
          <a:endParaRPr lang="en-US"/>
        </a:p>
      </dgm:t>
    </dgm:pt>
    <dgm:pt modelId="{928C692F-FE02-3347-AB74-984635C1177A}" type="asst">
      <dgm:prSet/>
      <dgm:spPr/>
      <dgm:t>
        <a:bodyPr/>
        <a:lstStyle/>
        <a:p>
          <a:r>
            <a:rPr lang="en-US" dirty="0" smtClean="0"/>
            <a:t>Women use the loan</a:t>
          </a:r>
          <a:endParaRPr lang="en-US" dirty="0"/>
        </a:p>
      </dgm:t>
    </dgm:pt>
    <dgm:pt modelId="{D2021757-752A-D04B-8497-E22EFC10DB83}" type="parTrans" cxnId="{50B13FA6-7030-6645-9279-34A2DC14A2EA}">
      <dgm:prSet/>
      <dgm:spPr/>
      <dgm:t>
        <a:bodyPr/>
        <a:lstStyle/>
        <a:p>
          <a:endParaRPr lang="en-US"/>
        </a:p>
      </dgm:t>
    </dgm:pt>
    <dgm:pt modelId="{B46BD760-6D65-C440-9D06-084F1066C45B}" type="sibTrans" cxnId="{50B13FA6-7030-6645-9279-34A2DC14A2EA}">
      <dgm:prSet/>
      <dgm:spPr/>
      <dgm:t>
        <a:bodyPr/>
        <a:lstStyle/>
        <a:p>
          <a:endParaRPr lang="en-US"/>
        </a:p>
      </dgm:t>
    </dgm:pt>
    <dgm:pt modelId="{07215014-D1B6-9843-8235-9E6553062BEE}" type="asst">
      <dgm:prSet/>
      <dgm:spPr/>
      <dgm:t>
        <a:bodyPr/>
        <a:lstStyle/>
        <a:p>
          <a:r>
            <a:rPr lang="en-US" dirty="0" smtClean="0"/>
            <a:t>Loan acts as a commitment device</a:t>
          </a:r>
          <a:endParaRPr lang="en-US" dirty="0"/>
        </a:p>
      </dgm:t>
    </dgm:pt>
    <dgm:pt modelId="{B71374CE-C6A2-8D47-A24B-CA85B1ED4EF7}" type="parTrans" cxnId="{BF83B53C-FBD7-724B-844D-F929F05886BD}">
      <dgm:prSet/>
      <dgm:spPr/>
      <dgm:t>
        <a:bodyPr/>
        <a:lstStyle/>
        <a:p>
          <a:endParaRPr lang="en-US"/>
        </a:p>
      </dgm:t>
    </dgm:pt>
    <dgm:pt modelId="{F170A405-6D91-0242-B4A4-5C0BB312A700}" type="sibTrans" cxnId="{BF83B53C-FBD7-724B-844D-F929F05886BD}">
      <dgm:prSet/>
      <dgm:spPr/>
      <dgm:t>
        <a:bodyPr/>
        <a:lstStyle/>
        <a:p>
          <a:endParaRPr lang="en-US"/>
        </a:p>
      </dgm:t>
    </dgm:pt>
    <dgm:pt modelId="{220F7889-BF0E-8C4B-AA18-9EAADAE6E0A8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Higher income</a:t>
          </a:r>
          <a:endParaRPr lang="en-US" dirty="0"/>
        </a:p>
      </dgm:t>
    </dgm:pt>
    <dgm:pt modelId="{5A7BC959-8582-5C44-8810-81F81C154D64}" type="parTrans" cxnId="{897EE63F-0578-7F43-805A-163A831BFB47}">
      <dgm:prSet/>
      <dgm:spPr/>
      <dgm:t>
        <a:bodyPr/>
        <a:lstStyle/>
        <a:p>
          <a:endParaRPr lang="en-US"/>
        </a:p>
      </dgm:t>
    </dgm:pt>
    <dgm:pt modelId="{EFFB4FBE-1343-5E48-8072-2F41C439DFAA}" type="sibTrans" cxnId="{897EE63F-0578-7F43-805A-163A831BFB47}">
      <dgm:prSet/>
      <dgm:spPr/>
      <dgm:t>
        <a:bodyPr/>
        <a:lstStyle/>
        <a:p>
          <a:endParaRPr lang="en-US"/>
        </a:p>
      </dgm:t>
    </dgm:pt>
    <dgm:pt modelId="{167604A5-29CD-4A57-AE01-4F3E6A88FCC6}" type="pres">
      <dgm:prSet presAssocID="{DE22C1D9-23C1-4FD8-945A-C4F541DE23F1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1E89B972-7414-7F43-9579-EC5E63DA4A43}" type="pres">
      <dgm:prSet presAssocID="{220F7889-BF0E-8C4B-AA18-9EAADAE6E0A8}" presName="root1" presStyleCnt="0"/>
      <dgm:spPr/>
    </dgm:pt>
    <dgm:pt modelId="{2608D858-FD8A-8247-ACBE-925CC1B0F448}" type="pres">
      <dgm:prSet presAssocID="{220F7889-BF0E-8C4B-AA18-9EAADAE6E0A8}" presName="LevelOneTextNod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ED6EC8C-7BB2-6349-A072-C03547E0E75A}" type="pres">
      <dgm:prSet presAssocID="{220F7889-BF0E-8C4B-AA18-9EAADAE6E0A8}" presName="level2hierChild" presStyleCnt="0"/>
      <dgm:spPr/>
    </dgm:pt>
    <dgm:pt modelId="{BD16FA1E-723B-274A-9710-027ECA1D71F9}" type="pres">
      <dgm:prSet presAssocID="{603A1679-9411-446C-BD1D-44D8052AA831}" presName="conn2-1" presStyleLbl="parChTrans1D2" presStyleIdx="0" presStyleCnt="5"/>
      <dgm:spPr/>
      <dgm:t>
        <a:bodyPr/>
        <a:lstStyle/>
        <a:p>
          <a:endParaRPr lang="en-US"/>
        </a:p>
      </dgm:t>
    </dgm:pt>
    <dgm:pt modelId="{DAD191F0-74A0-1541-BFF5-5A472D4F4183}" type="pres">
      <dgm:prSet presAssocID="{603A1679-9411-446C-BD1D-44D8052AA831}" presName="connTx" presStyleLbl="parChTrans1D2" presStyleIdx="0" presStyleCnt="5"/>
      <dgm:spPr/>
      <dgm:t>
        <a:bodyPr/>
        <a:lstStyle/>
        <a:p>
          <a:endParaRPr lang="en-US"/>
        </a:p>
      </dgm:t>
    </dgm:pt>
    <dgm:pt modelId="{FBE5F8F4-0358-4242-A93C-DA4660C47A06}" type="pres">
      <dgm:prSet presAssocID="{703DF151-CB87-4F95-B081-9BAFA7451EEB}" presName="root2" presStyleCnt="0"/>
      <dgm:spPr/>
    </dgm:pt>
    <dgm:pt modelId="{74F497C7-6A90-0C45-B229-D2B783100A47}" type="pres">
      <dgm:prSet presAssocID="{703DF151-CB87-4F95-B081-9BAFA7451EEB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3F2F63-D106-4446-9BEF-E0C77C4992C9}" type="pres">
      <dgm:prSet presAssocID="{703DF151-CB87-4F95-B081-9BAFA7451EEB}" presName="level3hierChild" presStyleCnt="0"/>
      <dgm:spPr/>
    </dgm:pt>
    <dgm:pt modelId="{A94BF51A-94DA-4F65-8127-3755820604AC}" type="pres">
      <dgm:prSet presAssocID="{9564FEE2-B453-4696-AE41-92CC783CADAD}" presName="conn2-1" presStyleLbl="parChTrans1D2" presStyleIdx="1" presStyleCnt="5"/>
      <dgm:spPr/>
      <dgm:t>
        <a:bodyPr/>
        <a:lstStyle/>
        <a:p>
          <a:endParaRPr lang="en-IN"/>
        </a:p>
      </dgm:t>
    </dgm:pt>
    <dgm:pt modelId="{8ACAAD90-B50C-47F9-8980-F1F60991DFAC}" type="pres">
      <dgm:prSet presAssocID="{9564FEE2-B453-4696-AE41-92CC783CADAD}" presName="connTx" presStyleLbl="parChTrans1D2" presStyleIdx="1" presStyleCnt="5"/>
      <dgm:spPr/>
      <dgm:t>
        <a:bodyPr/>
        <a:lstStyle/>
        <a:p>
          <a:endParaRPr lang="en-IN"/>
        </a:p>
      </dgm:t>
    </dgm:pt>
    <dgm:pt modelId="{C735F4BF-E7D7-454D-82F1-A0B5B7AEDF5B}" type="pres">
      <dgm:prSet presAssocID="{26763BCA-89F8-4BD7-89DE-63AA798C9542}" presName="root2" presStyleCnt="0"/>
      <dgm:spPr/>
      <dgm:t>
        <a:bodyPr/>
        <a:lstStyle/>
        <a:p>
          <a:endParaRPr lang="en-IN"/>
        </a:p>
      </dgm:t>
    </dgm:pt>
    <dgm:pt modelId="{B45955AA-4501-45A2-BE1D-DDA1DEB1195C}" type="pres">
      <dgm:prSet presAssocID="{26763BCA-89F8-4BD7-89DE-63AA798C9542}" presName="LevelTwoTextNode" presStyleLbl="asst1" presStyleIdx="0" presStyleCnt="9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F4E8253C-15CB-472B-901B-5795C194D99B}" type="pres">
      <dgm:prSet presAssocID="{26763BCA-89F8-4BD7-89DE-63AA798C9542}" presName="level3hierChild" presStyleCnt="0"/>
      <dgm:spPr/>
      <dgm:t>
        <a:bodyPr/>
        <a:lstStyle/>
        <a:p>
          <a:endParaRPr lang="en-IN"/>
        </a:p>
      </dgm:t>
    </dgm:pt>
    <dgm:pt modelId="{11C96F9D-B821-1944-93CA-41EF31388B9F}" type="pres">
      <dgm:prSet presAssocID="{D2021757-752A-D04B-8497-E22EFC10DB83}" presName="conn2-1" presStyleLbl="parChTrans1D2" presStyleIdx="2" presStyleCnt="5"/>
      <dgm:spPr/>
      <dgm:t>
        <a:bodyPr/>
        <a:lstStyle/>
        <a:p>
          <a:endParaRPr lang="en-US"/>
        </a:p>
      </dgm:t>
    </dgm:pt>
    <dgm:pt modelId="{D0CD00D9-A131-F349-8B1C-F27381488BF2}" type="pres">
      <dgm:prSet presAssocID="{D2021757-752A-D04B-8497-E22EFC10DB83}" presName="connTx" presStyleLbl="parChTrans1D2" presStyleIdx="2" presStyleCnt="5"/>
      <dgm:spPr/>
      <dgm:t>
        <a:bodyPr/>
        <a:lstStyle/>
        <a:p>
          <a:endParaRPr lang="en-US"/>
        </a:p>
      </dgm:t>
    </dgm:pt>
    <dgm:pt modelId="{1995B3D2-C16E-6E41-925A-6DD1491C66A5}" type="pres">
      <dgm:prSet presAssocID="{928C692F-FE02-3347-AB74-984635C1177A}" presName="root2" presStyleCnt="0"/>
      <dgm:spPr/>
    </dgm:pt>
    <dgm:pt modelId="{991E3D8E-B7A5-9C45-B41D-6D00512073D0}" type="pres">
      <dgm:prSet presAssocID="{928C692F-FE02-3347-AB74-984635C1177A}" presName="LevelTwoTextNode" presStyleLbl="asst1" presStyleIdx="1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E4BBF37-C390-5B49-8C66-27E2F918BDC6}" type="pres">
      <dgm:prSet presAssocID="{928C692F-FE02-3347-AB74-984635C1177A}" presName="level3hierChild" presStyleCnt="0"/>
      <dgm:spPr/>
    </dgm:pt>
    <dgm:pt modelId="{172F972C-851E-4E2A-B061-646FF7FC8B44}" type="pres">
      <dgm:prSet presAssocID="{A8F092F1-3F72-4241-9EAA-2D1F119B29A5}" presName="conn2-1" presStyleLbl="parChTrans1D3" presStyleIdx="0" presStyleCnt="1"/>
      <dgm:spPr/>
      <dgm:t>
        <a:bodyPr/>
        <a:lstStyle/>
        <a:p>
          <a:endParaRPr lang="en-IN"/>
        </a:p>
      </dgm:t>
    </dgm:pt>
    <dgm:pt modelId="{DFEDE6D3-AF2D-4ADF-A0AE-CFE7AFDCDA44}" type="pres">
      <dgm:prSet presAssocID="{A8F092F1-3F72-4241-9EAA-2D1F119B29A5}" presName="connTx" presStyleLbl="parChTrans1D3" presStyleIdx="0" presStyleCnt="1"/>
      <dgm:spPr/>
      <dgm:t>
        <a:bodyPr/>
        <a:lstStyle/>
        <a:p>
          <a:endParaRPr lang="en-IN"/>
        </a:p>
      </dgm:t>
    </dgm:pt>
    <dgm:pt modelId="{ED1BE81F-B4F8-4905-AE31-15288612A1A5}" type="pres">
      <dgm:prSet presAssocID="{E2C9A9A0-80D9-480E-8421-A4728CB0EDA9}" presName="root2" presStyleCnt="0"/>
      <dgm:spPr/>
      <dgm:t>
        <a:bodyPr/>
        <a:lstStyle/>
        <a:p>
          <a:endParaRPr lang="en-IN"/>
        </a:p>
      </dgm:t>
    </dgm:pt>
    <dgm:pt modelId="{FAC34199-5E88-4C87-8001-E411EC58D08A}" type="pres">
      <dgm:prSet presAssocID="{E2C9A9A0-80D9-480E-8421-A4728CB0EDA9}" presName="LevelTwoTextNode" presStyleLbl="asst1" presStyleIdx="2" presStyleCnt="9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D17E03AA-1E67-4FA9-82F0-8C99E500EBEC}" type="pres">
      <dgm:prSet presAssocID="{E2C9A9A0-80D9-480E-8421-A4728CB0EDA9}" presName="level3hierChild" presStyleCnt="0"/>
      <dgm:spPr/>
      <dgm:t>
        <a:bodyPr/>
        <a:lstStyle/>
        <a:p>
          <a:endParaRPr lang="en-IN"/>
        </a:p>
      </dgm:t>
    </dgm:pt>
    <dgm:pt modelId="{D9CCFE4E-1DB9-4AF6-9185-7B6495F498E5}" type="pres">
      <dgm:prSet presAssocID="{DED4C394-6591-464D-873E-68847DD51D84}" presName="conn2-1" presStyleLbl="parChTrans1D4" presStyleIdx="0" presStyleCnt="5"/>
      <dgm:spPr/>
      <dgm:t>
        <a:bodyPr/>
        <a:lstStyle/>
        <a:p>
          <a:endParaRPr lang="en-IN"/>
        </a:p>
      </dgm:t>
    </dgm:pt>
    <dgm:pt modelId="{8F5FACD3-D5AE-4E51-A666-F7DDE64143CB}" type="pres">
      <dgm:prSet presAssocID="{DED4C394-6591-464D-873E-68847DD51D84}" presName="connTx" presStyleLbl="parChTrans1D4" presStyleIdx="0" presStyleCnt="5"/>
      <dgm:spPr/>
      <dgm:t>
        <a:bodyPr/>
        <a:lstStyle/>
        <a:p>
          <a:endParaRPr lang="en-IN"/>
        </a:p>
      </dgm:t>
    </dgm:pt>
    <dgm:pt modelId="{022E5D57-5AE6-4E2C-8A44-5F4CE77D9C22}" type="pres">
      <dgm:prSet presAssocID="{2D6C6447-F62E-412F-8F10-A2D42A57ADC2}" presName="root2" presStyleCnt="0"/>
      <dgm:spPr/>
      <dgm:t>
        <a:bodyPr/>
        <a:lstStyle/>
        <a:p>
          <a:endParaRPr lang="en-IN"/>
        </a:p>
      </dgm:t>
    </dgm:pt>
    <dgm:pt modelId="{5460EB43-9649-41C0-8E75-FC970BA45B4A}" type="pres">
      <dgm:prSet presAssocID="{2D6C6447-F62E-412F-8F10-A2D42A57ADC2}" presName="LevelTwoTextNode" presStyleLbl="asst1" presStyleIdx="3" presStyleCnt="9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A228B564-5CFE-46B2-A82E-7B31EEA42076}" type="pres">
      <dgm:prSet presAssocID="{2D6C6447-F62E-412F-8F10-A2D42A57ADC2}" presName="level3hierChild" presStyleCnt="0"/>
      <dgm:spPr/>
      <dgm:t>
        <a:bodyPr/>
        <a:lstStyle/>
        <a:p>
          <a:endParaRPr lang="en-IN"/>
        </a:p>
      </dgm:t>
    </dgm:pt>
    <dgm:pt modelId="{AACAD914-AAF0-43AD-A9A3-C945704B37A7}" type="pres">
      <dgm:prSet presAssocID="{A6396CE8-EF4F-4221-B5ED-5D6F421761C1}" presName="conn2-1" presStyleLbl="parChTrans1D4" presStyleIdx="1" presStyleCnt="5"/>
      <dgm:spPr/>
      <dgm:t>
        <a:bodyPr/>
        <a:lstStyle/>
        <a:p>
          <a:endParaRPr lang="en-IN"/>
        </a:p>
      </dgm:t>
    </dgm:pt>
    <dgm:pt modelId="{0B4945DD-6034-4153-828F-D257642B30D6}" type="pres">
      <dgm:prSet presAssocID="{A6396CE8-EF4F-4221-B5ED-5D6F421761C1}" presName="connTx" presStyleLbl="parChTrans1D4" presStyleIdx="1" presStyleCnt="5"/>
      <dgm:spPr/>
      <dgm:t>
        <a:bodyPr/>
        <a:lstStyle/>
        <a:p>
          <a:endParaRPr lang="en-IN"/>
        </a:p>
      </dgm:t>
    </dgm:pt>
    <dgm:pt modelId="{627437DC-43B7-4852-B46F-7C45491D147A}" type="pres">
      <dgm:prSet presAssocID="{C480FFA6-ED2F-4FE2-982B-5BD96C611C80}" presName="root2" presStyleCnt="0"/>
      <dgm:spPr/>
      <dgm:t>
        <a:bodyPr/>
        <a:lstStyle/>
        <a:p>
          <a:endParaRPr lang="en-IN"/>
        </a:p>
      </dgm:t>
    </dgm:pt>
    <dgm:pt modelId="{6CB1B29B-77C7-4242-97A5-E52A96A59FA9}" type="pres">
      <dgm:prSet presAssocID="{C480FFA6-ED2F-4FE2-982B-5BD96C611C80}" presName="LevelTwoTextNode" presStyleLbl="asst1" presStyleIdx="4" presStyleCnt="9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866F0994-9194-48EF-B2DE-116DA9AC9F1D}" type="pres">
      <dgm:prSet presAssocID="{C480FFA6-ED2F-4FE2-982B-5BD96C611C80}" presName="level3hierChild" presStyleCnt="0"/>
      <dgm:spPr/>
      <dgm:t>
        <a:bodyPr/>
        <a:lstStyle/>
        <a:p>
          <a:endParaRPr lang="en-IN"/>
        </a:p>
      </dgm:t>
    </dgm:pt>
    <dgm:pt modelId="{E85E9410-D0F3-0947-9FFC-3229DB8955AF}" type="pres">
      <dgm:prSet presAssocID="{49AA9334-3F9D-7E4C-A080-D14968579FAE}" presName="conn2-1" presStyleLbl="parChTrans1D4" presStyleIdx="2" presStyleCnt="5"/>
      <dgm:spPr/>
      <dgm:t>
        <a:bodyPr/>
        <a:lstStyle/>
        <a:p>
          <a:endParaRPr lang="en-US"/>
        </a:p>
      </dgm:t>
    </dgm:pt>
    <dgm:pt modelId="{01B846E3-8FDD-0841-9343-10F15E985FBB}" type="pres">
      <dgm:prSet presAssocID="{49AA9334-3F9D-7E4C-A080-D14968579FAE}" presName="connTx" presStyleLbl="parChTrans1D4" presStyleIdx="2" presStyleCnt="5"/>
      <dgm:spPr/>
      <dgm:t>
        <a:bodyPr/>
        <a:lstStyle/>
        <a:p>
          <a:endParaRPr lang="en-US"/>
        </a:p>
      </dgm:t>
    </dgm:pt>
    <dgm:pt modelId="{2E6447C2-D2B8-4944-8103-0A3389DF9C03}" type="pres">
      <dgm:prSet presAssocID="{DDD809E9-5B1A-DE41-AC01-7559FD1546F1}" presName="root2" presStyleCnt="0"/>
      <dgm:spPr/>
      <dgm:t>
        <a:bodyPr/>
        <a:lstStyle/>
        <a:p>
          <a:endParaRPr lang="en-US"/>
        </a:p>
      </dgm:t>
    </dgm:pt>
    <dgm:pt modelId="{6BF5FA54-2347-9A4B-8DCB-613DF9BEFE84}" type="pres">
      <dgm:prSet presAssocID="{DDD809E9-5B1A-DE41-AC01-7559FD1546F1}" presName="LevelTwoTextNode" presStyleLbl="asst1" presStyleIdx="5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3E229E-D0A5-2F44-B947-4951EE123176}" type="pres">
      <dgm:prSet presAssocID="{DDD809E9-5B1A-DE41-AC01-7559FD1546F1}" presName="level3hierChild" presStyleCnt="0"/>
      <dgm:spPr/>
      <dgm:t>
        <a:bodyPr/>
        <a:lstStyle/>
        <a:p>
          <a:endParaRPr lang="en-US"/>
        </a:p>
      </dgm:t>
    </dgm:pt>
    <dgm:pt modelId="{5018D3E7-D0ED-CE4A-9774-E77FA98CB1DF}" type="pres">
      <dgm:prSet presAssocID="{180B00E8-1AD8-344B-B774-05EB3E0FA4DE}" presName="conn2-1" presStyleLbl="parChTrans1D4" presStyleIdx="3" presStyleCnt="5"/>
      <dgm:spPr/>
      <dgm:t>
        <a:bodyPr/>
        <a:lstStyle/>
        <a:p>
          <a:endParaRPr lang="en-US"/>
        </a:p>
      </dgm:t>
    </dgm:pt>
    <dgm:pt modelId="{B32DED0E-F1F5-E942-A400-DDB8281EA97F}" type="pres">
      <dgm:prSet presAssocID="{180B00E8-1AD8-344B-B774-05EB3E0FA4DE}" presName="connTx" presStyleLbl="parChTrans1D4" presStyleIdx="3" presStyleCnt="5"/>
      <dgm:spPr/>
      <dgm:t>
        <a:bodyPr/>
        <a:lstStyle/>
        <a:p>
          <a:endParaRPr lang="en-US"/>
        </a:p>
      </dgm:t>
    </dgm:pt>
    <dgm:pt modelId="{189EFB23-9794-9E42-BF4F-8B8C7D2D01B4}" type="pres">
      <dgm:prSet presAssocID="{969F2FCF-427B-FA43-8341-7B24BBDA2D20}" presName="root2" presStyleCnt="0"/>
      <dgm:spPr/>
      <dgm:t>
        <a:bodyPr/>
        <a:lstStyle/>
        <a:p>
          <a:endParaRPr lang="en-US"/>
        </a:p>
      </dgm:t>
    </dgm:pt>
    <dgm:pt modelId="{390353A7-64F6-A54F-A62A-1EB7CCE0A9B1}" type="pres">
      <dgm:prSet presAssocID="{969F2FCF-427B-FA43-8341-7B24BBDA2D20}" presName="LevelTwoTextNode" presStyleLbl="asst1" presStyleIdx="6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08B12D-A9D6-6E42-B7BE-3E674478837B}" type="pres">
      <dgm:prSet presAssocID="{969F2FCF-427B-FA43-8341-7B24BBDA2D20}" presName="level3hierChild" presStyleCnt="0"/>
      <dgm:spPr/>
      <dgm:t>
        <a:bodyPr/>
        <a:lstStyle/>
        <a:p>
          <a:endParaRPr lang="en-US"/>
        </a:p>
      </dgm:t>
    </dgm:pt>
    <dgm:pt modelId="{D101D643-390C-C140-94DC-07BD0310E35D}" type="pres">
      <dgm:prSet presAssocID="{7EE5C074-5216-DB42-BFED-8C7E71F14827}" presName="conn2-1" presStyleLbl="parChTrans1D4" presStyleIdx="4" presStyleCnt="5"/>
      <dgm:spPr/>
      <dgm:t>
        <a:bodyPr/>
        <a:lstStyle/>
        <a:p>
          <a:endParaRPr lang="en-US"/>
        </a:p>
      </dgm:t>
    </dgm:pt>
    <dgm:pt modelId="{6B038D18-2F6E-9341-A664-05C82145385E}" type="pres">
      <dgm:prSet presAssocID="{7EE5C074-5216-DB42-BFED-8C7E71F14827}" presName="connTx" presStyleLbl="parChTrans1D4" presStyleIdx="4" presStyleCnt="5"/>
      <dgm:spPr/>
      <dgm:t>
        <a:bodyPr/>
        <a:lstStyle/>
        <a:p>
          <a:endParaRPr lang="en-US"/>
        </a:p>
      </dgm:t>
    </dgm:pt>
    <dgm:pt modelId="{5AA2F294-C282-AD43-B9EF-C04CD4AF4BC6}" type="pres">
      <dgm:prSet presAssocID="{123DE569-A461-2645-9F6D-9FEE463B36DD}" presName="root2" presStyleCnt="0"/>
      <dgm:spPr/>
    </dgm:pt>
    <dgm:pt modelId="{B2983967-4C3B-D84D-A2D9-A836DEBDAA47}" type="pres">
      <dgm:prSet presAssocID="{123DE569-A461-2645-9F6D-9FEE463B36DD}" presName="LevelTwoTextNode" presStyleLbl="asst1" presStyleIdx="7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B3E16A6-E21C-4445-BC8F-BA40DF847CD0}" type="pres">
      <dgm:prSet presAssocID="{123DE569-A461-2645-9F6D-9FEE463B36DD}" presName="level3hierChild" presStyleCnt="0"/>
      <dgm:spPr/>
    </dgm:pt>
    <dgm:pt modelId="{C73BF4F0-0748-449E-A0BE-61A756C048F1}" type="pres">
      <dgm:prSet presAssocID="{11F680F2-E622-49A1-B155-7044A64662AA}" presName="conn2-1" presStyleLbl="parChTrans1D2" presStyleIdx="3" presStyleCnt="5"/>
      <dgm:spPr/>
      <dgm:t>
        <a:bodyPr/>
        <a:lstStyle/>
        <a:p>
          <a:endParaRPr lang="en-US"/>
        </a:p>
      </dgm:t>
    </dgm:pt>
    <dgm:pt modelId="{A40EF02E-40B8-4DFE-9D2A-DEF32E9729A1}" type="pres">
      <dgm:prSet presAssocID="{11F680F2-E622-49A1-B155-7044A64662AA}" presName="connTx" presStyleLbl="parChTrans1D2" presStyleIdx="3" presStyleCnt="5"/>
      <dgm:spPr/>
      <dgm:t>
        <a:bodyPr/>
        <a:lstStyle/>
        <a:p>
          <a:endParaRPr lang="en-US"/>
        </a:p>
      </dgm:t>
    </dgm:pt>
    <dgm:pt modelId="{22C04AF0-B901-4763-84FC-8AB6BABEC1D8}" type="pres">
      <dgm:prSet presAssocID="{C6B24474-131C-462D-B24E-233AA1B806B1}" presName="root2" presStyleCnt="0"/>
      <dgm:spPr/>
      <dgm:t>
        <a:bodyPr/>
        <a:lstStyle/>
        <a:p>
          <a:endParaRPr lang="en-US"/>
        </a:p>
      </dgm:t>
    </dgm:pt>
    <dgm:pt modelId="{3D5FEF9A-7988-4A47-A2E7-BA18756FAD3E}" type="pres">
      <dgm:prSet presAssocID="{C6B24474-131C-462D-B24E-233AA1B806B1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C7EC3CD2-7F9E-4A33-BAE3-F08C890F1424}" type="pres">
      <dgm:prSet presAssocID="{C6B24474-131C-462D-B24E-233AA1B806B1}" presName="level3hierChild" presStyleCnt="0"/>
      <dgm:spPr/>
      <dgm:t>
        <a:bodyPr/>
        <a:lstStyle/>
        <a:p>
          <a:endParaRPr lang="en-US"/>
        </a:p>
      </dgm:t>
    </dgm:pt>
    <dgm:pt modelId="{50AE7E2C-0681-944C-A762-A8A52382AB43}" type="pres">
      <dgm:prSet presAssocID="{B71374CE-C6A2-8D47-A24B-CA85B1ED4EF7}" presName="conn2-1" presStyleLbl="parChTrans1D2" presStyleIdx="4" presStyleCnt="5"/>
      <dgm:spPr/>
      <dgm:t>
        <a:bodyPr/>
        <a:lstStyle/>
        <a:p>
          <a:endParaRPr lang="en-US"/>
        </a:p>
      </dgm:t>
    </dgm:pt>
    <dgm:pt modelId="{404A3A4E-FFB7-B74F-B5F8-A3F3DB4D7D0C}" type="pres">
      <dgm:prSet presAssocID="{B71374CE-C6A2-8D47-A24B-CA85B1ED4EF7}" presName="connTx" presStyleLbl="parChTrans1D2" presStyleIdx="4" presStyleCnt="5"/>
      <dgm:spPr/>
      <dgm:t>
        <a:bodyPr/>
        <a:lstStyle/>
        <a:p>
          <a:endParaRPr lang="en-US"/>
        </a:p>
      </dgm:t>
    </dgm:pt>
    <dgm:pt modelId="{548F648F-BEDD-8F40-B9EA-956A0F1464CA}" type="pres">
      <dgm:prSet presAssocID="{07215014-D1B6-9843-8235-9E6553062BEE}" presName="root2" presStyleCnt="0"/>
      <dgm:spPr/>
    </dgm:pt>
    <dgm:pt modelId="{703C398A-ECBD-1E4D-B138-1D28BBE84407}" type="pres">
      <dgm:prSet presAssocID="{07215014-D1B6-9843-8235-9E6553062BEE}" presName="LevelTwoTextNode" presStyleLbl="asst1" presStyleIdx="8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869B4F9-FA8B-3748-921A-FB3CFF9A4DDB}" type="pres">
      <dgm:prSet presAssocID="{07215014-D1B6-9843-8235-9E6553062BEE}" presName="level3hierChild" presStyleCnt="0"/>
      <dgm:spPr/>
    </dgm:pt>
    <dgm:pt modelId="{304D34DA-5798-D54E-8EC5-CC743D0A9211}" type="pres">
      <dgm:prSet presAssocID="{E27AC2C3-0453-8B4F-B623-69DFB7C3BFE1}" presName="root1" presStyleCnt="0"/>
      <dgm:spPr/>
    </dgm:pt>
    <dgm:pt modelId="{3E4C34BB-8307-BF40-BCBB-B11C72E385D8}" type="pres">
      <dgm:prSet presAssocID="{E27AC2C3-0453-8B4F-B623-69DFB7C3BFE1}" presName="LevelOneTextNod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9C3D3B-BAF2-1742-9F60-9FBAACB88C58}" type="pres">
      <dgm:prSet presAssocID="{E27AC2C3-0453-8B4F-B623-69DFB7C3BFE1}" presName="level2hierChild" presStyleCnt="0"/>
      <dgm:spPr/>
    </dgm:pt>
  </dgm:ptLst>
  <dgm:cxnLst>
    <dgm:cxn modelId="{1451C9CD-495C-0F4F-9A62-25C2FF9BB670}" type="presOf" srcId="{07215014-D1B6-9843-8235-9E6553062BEE}" destId="{703C398A-ECBD-1E4D-B138-1D28BBE84407}" srcOrd="0" destOrd="0" presId="urn:microsoft.com/office/officeart/2005/8/layout/hierarchy2"/>
    <dgm:cxn modelId="{0AEBB80C-B8E9-C84F-AE44-BC7268F470F7}" type="presOf" srcId="{9564FEE2-B453-4696-AE41-92CC783CADAD}" destId="{A94BF51A-94DA-4F65-8127-3755820604AC}" srcOrd="0" destOrd="0" presId="urn:microsoft.com/office/officeart/2005/8/layout/hierarchy2"/>
    <dgm:cxn modelId="{E7BAAF60-5EBF-EA41-87B4-F17E1BE6C06C}" type="presOf" srcId="{D2021757-752A-D04B-8497-E22EFC10DB83}" destId="{11C96F9D-B821-1944-93CA-41EF31388B9F}" srcOrd="0" destOrd="0" presId="urn:microsoft.com/office/officeart/2005/8/layout/hierarchy2"/>
    <dgm:cxn modelId="{9D9F104A-D028-EB4A-BCA6-930126C8A987}" srcId="{E2C9A9A0-80D9-480E-8421-A4728CB0EDA9}" destId="{DDD809E9-5B1A-DE41-AC01-7559FD1546F1}" srcOrd="2" destOrd="0" parTransId="{49AA9334-3F9D-7E4C-A080-D14968579FAE}" sibTransId="{8844FB87-7E44-6D4B-8C18-330B3B5F1A7B}"/>
    <dgm:cxn modelId="{F296FF20-275C-F647-B493-C58CCDAFD8D9}" type="presOf" srcId="{A8F092F1-3F72-4241-9EAA-2D1F119B29A5}" destId="{172F972C-851E-4E2A-B061-646FF7FC8B44}" srcOrd="0" destOrd="0" presId="urn:microsoft.com/office/officeart/2005/8/layout/hierarchy2"/>
    <dgm:cxn modelId="{B1A382D1-AF8F-7D41-8027-3B2184A120C0}" type="presOf" srcId="{603A1679-9411-446C-BD1D-44D8052AA831}" destId="{DAD191F0-74A0-1541-BFF5-5A472D4F4183}" srcOrd="1" destOrd="0" presId="urn:microsoft.com/office/officeart/2005/8/layout/hierarchy2"/>
    <dgm:cxn modelId="{2CDA7438-2973-DA41-B7A7-38BD2ABBD84A}" type="presOf" srcId="{49AA9334-3F9D-7E4C-A080-D14968579FAE}" destId="{E85E9410-D0F3-0947-9FFC-3229DB8955AF}" srcOrd="0" destOrd="0" presId="urn:microsoft.com/office/officeart/2005/8/layout/hierarchy2"/>
    <dgm:cxn modelId="{705FA40C-5CA4-AB47-AACE-6A99B68864B4}" type="presOf" srcId="{180B00E8-1AD8-344B-B774-05EB3E0FA4DE}" destId="{5018D3E7-D0ED-CE4A-9774-E77FA98CB1DF}" srcOrd="0" destOrd="0" presId="urn:microsoft.com/office/officeart/2005/8/layout/hierarchy2"/>
    <dgm:cxn modelId="{99389CAD-80C2-054C-A5EA-02AD48DF2D5F}" type="presOf" srcId="{DDD809E9-5B1A-DE41-AC01-7559FD1546F1}" destId="{6BF5FA54-2347-9A4B-8DCB-613DF9BEFE84}" srcOrd="0" destOrd="0" presId="urn:microsoft.com/office/officeart/2005/8/layout/hierarchy2"/>
    <dgm:cxn modelId="{0E74FD21-8ADA-0242-9F15-2B470404F641}" type="presOf" srcId="{B71374CE-C6A2-8D47-A24B-CA85B1ED4EF7}" destId="{404A3A4E-FFB7-B74F-B5F8-A3F3DB4D7D0C}" srcOrd="1" destOrd="0" presId="urn:microsoft.com/office/officeart/2005/8/layout/hierarchy2"/>
    <dgm:cxn modelId="{65D0F0A0-75CF-7D44-809F-067AFA06D523}" type="presOf" srcId="{220F7889-BF0E-8C4B-AA18-9EAADAE6E0A8}" destId="{2608D858-FD8A-8247-ACBE-925CC1B0F448}" srcOrd="0" destOrd="0" presId="urn:microsoft.com/office/officeart/2005/8/layout/hierarchy2"/>
    <dgm:cxn modelId="{83027A16-1A44-3F45-9E11-F54CB52FC589}" type="presOf" srcId="{928C692F-FE02-3347-AB74-984635C1177A}" destId="{991E3D8E-B7A5-9C45-B41D-6D00512073D0}" srcOrd="0" destOrd="0" presId="urn:microsoft.com/office/officeart/2005/8/layout/hierarchy2"/>
    <dgm:cxn modelId="{F10D82DE-056E-4DFC-B050-A9CBAD0B44E3}" srcId="{E2C9A9A0-80D9-480E-8421-A4728CB0EDA9}" destId="{C480FFA6-ED2F-4FE2-982B-5BD96C611C80}" srcOrd="1" destOrd="0" parTransId="{A6396CE8-EF4F-4221-B5ED-5D6F421761C1}" sibTransId="{B5E9C7EB-3E7C-4028-8F06-0786C0CCA5DF}"/>
    <dgm:cxn modelId="{C7095CD3-6D87-DF40-AFFC-BBACDED59870}" type="presOf" srcId="{C6B24474-131C-462D-B24E-233AA1B806B1}" destId="{3D5FEF9A-7988-4A47-A2E7-BA18756FAD3E}" srcOrd="0" destOrd="0" presId="urn:microsoft.com/office/officeart/2005/8/layout/hierarchy2"/>
    <dgm:cxn modelId="{92B98E02-2439-D74E-8D6C-86AC065A3C7D}" srcId="{DE22C1D9-23C1-4FD8-945A-C4F541DE23F1}" destId="{E27AC2C3-0453-8B4F-B623-69DFB7C3BFE1}" srcOrd="1" destOrd="0" parTransId="{5A2069C2-5C56-234D-989E-BCACD0ADE841}" sibTransId="{73843ECE-E435-B647-8F4A-1C767F1501C5}"/>
    <dgm:cxn modelId="{7A685DEB-BF66-FE41-A490-C91C7179FCD3}" type="presOf" srcId="{49AA9334-3F9D-7E4C-A080-D14968579FAE}" destId="{01B846E3-8FDD-0841-9343-10F15E985FBB}" srcOrd="1" destOrd="0" presId="urn:microsoft.com/office/officeart/2005/8/layout/hierarchy2"/>
    <dgm:cxn modelId="{FB70EB35-B3B8-454D-88F6-37D4683C4A12}" type="presOf" srcId="{E2C9A9A0-80D9-480E-8421-A4728CB0EDA9}" destId="{FAC34199-5E88-4C87-8001-E411EC58D08A}" srcOrd="0" destOrd="0" presId="urn:microsoft.com/office/officeart/2005/8/layout/hierarchy2"/>
    <dgm:cxn modelId="{4748A74D-6848-FE4D-8F52-476B28E49667}" type="presOf" srcId="{26763BCA-89F8-4BD7-89DE-63AA798C9542}" destId="{B45955AA-4501-45A2-BE1D-DDA1DEB1195C}" srcOrd="0" destOrd="0" presId="urn:microsoft.com/office/officeart/2005/8/layout/hierarchy2"/>
    <dgm:cxn modelId="{AA61CFFE-8DA6-5F4F-B17C-7E7953038366}" type="presOf" srcId="{C480FFA6-ED2F-4FE2-982B-5BD96C611C80}" destId="{6CB1B29B-77C7-4242-97A5-E52A96A59FA9}" srcOrd="0" destOrd="0" presId="urn:microsoft.com/office/officeart/2005/8/layout/hierarchy2"/>
    <dgm:cxn modelId="{F0D56557-F077-E848-8390-91A5DAE650A3}" type="presOf" srcId="{7EE5C074-5216-DB42-BFED-8C7E71F14827}" destId="{6B038D18-2F6E-9341-A664-05C82145385E}" srcOrd="1" destOrd="0" presId="urn:microsoft.com/office/officeart/2005/8/layout/hierarchy2"/>
    <dgm:cxn modelId="{541256EC-0E4E-4416-8B66-D8F833CBB187}" srcId="{220F7889-BF0E-8C4B-AA18-9EAADAE6E0A8}" destId="{703DF151-CB87-4F95-B081-9BAFA7451EEB}" srcOrd="0" destOrd="0" parTransId="{603A1679-9411-446C-BD1D-44D8052AA831}" sibTransId="{EB885217-9070-4F63-A048-18DE1D6DB7CF}"/>
    <dgm:cxn modelId="{90D75A70-D045-3342-8B2C-CA20C06D6640}" type="presOf" srcId="{603A1679-9411-446C-BD1D-44D8052AA831}" destId="{BD16FA1E-723B-274A-9710-027ECA1D71F9}" srcOrd="0" destOrd="0" presId="urn:microsoft.com/office/officeart/2005/8/layout/hierarchy2"/>
    <dgm:cxn modelId="{91D74F01-2E89-4505-A0AF-9E0021A7255C}" srcId="{E2C9A9A0-80D9-480E-8421-A4728CB0EDA9}" destId="{2D6C6447-F62E-412F-8F10-A2D42A57ADC2}" srcOrd="0" destOrd="0" parTransId="{DED4C394-6591-464D-873E-68847DD51D84}" sibTransId="{C3734A68-5CAE-4E3C-88C8-F6C0E2982066}"/>
    <dgm:cxn modelId="{BB7BF2DF-CB1C-2040-AB98-94ECD7E8DD5C}" type="presOf" srcId="{DED4C394-6591-464D-873E-68847DD51D84}" destId="{8F5FACD3-D5AE-4E51-A666-F7DDE64143CB}" srcOrd="1" destOrd="0" presId="urn:microsoft.com/office/officeart/2005/8/layout/hierarchy2"/>
    <dgm:cxn modelId="{FD23A799-D4B8-B04D-94FE-87935339FF9F}" type="presOf" srcId="{9564FEE2-B453-4696-AE41-92CC783CADAD}" destId="{8ACAAD90-B50C-47F9-8980-F1F60991DFAC}" srcOrd="1" destOrd="0" presId="urn:microsoft.com/office/officeart/2005/8/layout/hierarchy2"/>
    <dgm:cxn modelId="{599EFF2B-E21D-9445-B731-5F1D8CF5E51E}" type="presOf" srcId="{969F2FCF-427B-FA43-8341-7B24BBDA2D20}" destId="{390353A7-64F6-A54F-A62A-1EB7CCE0A9B1}" srcOrd="0" destOrd="0" presId="urn:microsoft.com/office/officeart/2005/8/layout/hierarchy2"/>
    <dgm:cxn modelId="{4DA06D4C-18DA-6C40-A5D1-CEBDF8502B5B}" srcId="{E2C9A9A0-80D9-480E-8421-A4728CB0EDA9}" destId="{969F2FCF-427B-FA43-8341-7B24BBDA2D20}" srcOrd="3" destOrd="0" parTransId="{180B00E8-1AD8-344B-B774-05EB3E0FA4DE}" sibTransId="{6A3BEB22-00F6-294A-8F49-06F3CD517696}"/>
    <dgm:cxn modelId="{50B13FA6-7030-6645-9279-34A2DC14A2EA}" srcId="{220F7889-BF0E-8C4B-AA18-9EAADAE6E0A8}" destId="{928C692F-FE02-3347-AB74-984635C1177A}" srcOrd="2" destOrd="0" parTransId="{D2021757-752A-D04B-8497-E22EFC10DB83}" sibTransId="{B46BD760-6D65-C440-9D06-084F1066C45B}"/>
    <dgm:cxn modelId="{C14650EE-933E-C04B-8B1B-DCF52DDA78B1}" type="presOf" srcId="{A6396CE8-EF4F-4221-B5ED-5D6F421761C1}" destId="{0B4945DD-6034-4153-828F-D257642B30D6}" srcOrd="1" destOrd="0" presId="urn:microsoft.com/office/officeart/2005/8/layout/hierarchy2"/>
    <dgm:cxn modelId="{897EE63F-0578-7F43-805A-163A831BFB47}" srcId="{DE22C1D9-23C1-4FD8-945A-C4F541DE23F1}" destId="{220F7889-BF0E-8C4B-AA18-9EAADAE6E0A8}" srcOrd="0" destOrd="0" parTransId="{5A7BC959-8582-5C44-8810-81F81C154D64}" sibTransId="{EFFB4FBE-1343-5E48-8072-2F41C439DFAA}"/>
    <dgm:cxn modelId="{5A884303-0592-A149-B6E0-46B9D5CE6BE6}" type="presOf" srcId="{DE22C1D9-23C1-4FD8-945A-C4F541DE23F1}" destId="{167604A5-29CD-4A57-AE01-4F3E6A88FCC6}" srcOrd="0" destOrd="0" presId="urn:microsoft.com/office/officeart/2005/8/layout/hierarchy2"/>
    <dgm:cxn modelId="{28A6DB47-9273-3B4F-9AE1-4889946E6C31}" type="presOf" srcId="{A8F092F1-3F72-4241-9EAA-2D1F119B29A5}" destId="{DFEDE6D3-AF2D-4ADF-A0AE-CFE7AFDCDA44}" srcOrd="1" destOrd="0" presId="urn:microsoft.com/office/officeart/2005/8/layout/hierarchy2"/>
    <dgm:cxn modelId="{D34C5F0C-9EE3-0A4F-8233-7FCBF4182DCA}" type="presOf" srcId="{703DF151-CB87-4F95-B081-9BAFA7451EEB}" destId="{74F497C7-6A90-0C45-B229-D2B783100A47}" srcOrd="0" destOrd="0" presId="urn:microsoft.com/office/officeart/2005/8/layout/hierarchy2"/>
    <dgm:cxn modelId="{BF83B53C-FBD7-724B-844D-F929F05886BD}" srcId="{220F7889-BF0E-8C4B-AA18-9EAADAE6E0A8}" destId="{07215014-D1B6-9843-8235-9E6553062BEE}" srcOrd="4" destOrd="0" parTransId="{B71374CE-C6A2-8D47-A24B-CA85B1ED4EF7}" sibTransId="{F170A405-6D91-0242-B4A4-5C0BB312A700}"/>
    <dgm:cxn modelId="{EE07B276-811C-D64E-AEB4-A2939B4D2C1F}" type="presOf" srcId="{E27AC2C3-0453-8B4F-B623-69DFB7C3BFE1}" destId="{3E4C34BB-8307-BF40-BCBB-B11C72E385D8}" srcOrd="0" destOrd="0" presId="urn:microsoft.com/office/officeart/2005/8/layout/hierarchy2"/>
    <dgm:cxn modelId="{7DBFAB38-33C1-423E-9A0D-7C6A4CDCCDC9}" srcId="{928C692F-FE02-3347-AB74-984635C1177A}" destId="{E2C9A9A0-80D9-480E-8421-A4728CB0EDA9}" srcOrd="0" destOrd="0" parTransId="{A8F092F1-3F72-4241-9EAA-2D1F119B29A5}" sibTransId="{B7138E60-91AC-4C88-86B9-4B4A6B46012E}"/>
    <dgm:cxn modelId="{ADAF8528-E07A-A445-BA8A-76EC2FE60859}" type="presOf" srcId="{A6396CE8-EF4F-4221-B5ED-5D6F421761C1}" destId="{AACAD914-AAF0-43AD-A9A3-C945704B37A7}" srcOrd="0" destOrd="0" presId="urn:microsoft.com/office/officeart/2005/8/layout/hierarchy2"/>
    <dgm:cxn modelId="{BA1FAE5C-0431-7B43-840A-C29548E0B7D5}" type="presOf" srcId="{11F680F2-E622-49A1-B155-7044A64662AA}" destId="{A40EF02E-40B8-4DFE-9D2A-DEF32E9729A1}" srcOrd="1" destOrd="0" presId="urn:microsoft.com/office/officeart/2005/8/layout/hierarchy2"/>
    <dgm:cxn modelId="{CB8A1172-CA98-4655-A224-DB24365ECC99}" srcId="{220F7889-BF0E-8C4B-AA18-9EAADAE6E0A8}" destId="{26763BCA-89F8-4BD7-89DE-63AA798C9542}" srcOrd="1" destOrd="0" parTransId="{9564FEE2-B453-4696-AE41-92CC783CADAD}" sibTransId="{EBE8F9DC-9788-4B54-986B-E9547C5BCCC9}"/>
    <dgm:cxn modelId="{457866BC-7B56-314E-9725-FF32CD6351CB}" type="presOf" srcId="{DED4C394-6591-464D-873E-68847DD51D84}" destId="{D9CCFE4E-1DB9-4AF6-9185-7B6495F498E5}" srcOrd="0" destOrd="0" presId="urn:microsoft.com/office/officeart/2005/8/layout/hierarchy2"/>
    <dgm:cxn modelId="{335E0FAB-05E5-734C-B39B-965BC5EA5738}" type="presOf" srcId="{D2021757-752A-D04B-8497-E22EFC10DB83}" destId="{D0CD00D9-A131-F349-8B1C-F27381488BF2}" srcOrd="1" destOrd="0" presId="urn:microsoft.com/office/officeart/2005/8/layout/hierarchy2"/>
    <dgm:cxn modelId="{0F66F233-050B-A045-AC54-4359C8FC7CFD}" type="presOf" srcId="{123DE569-A461-2645-9F6D-9FEE463B36DD}" destId="{B2983967-4C3B-D84D-A2D9-A836DEBDAA47}" srcOrd="0" destOrd="0" presId="urn:microsoft.com/office/officeart/2005/8/layout/hierarchy2"/>
    <dgm:cxn modelId="{17E39E00-391D-B341-B299-55719E486C3E}" type="presOf" srcId="{7EE5C074-5216-DB42-BFED-8C7E71F14827}" destId="{D101D643-390C-C140-94DC-07BD0310E35D}" srcOrd="0" destOrd="0" presId="urn:microsoft.com/office/officeart/2005/8/layout/hierarchy2"/>
    <dgm:cxn modelId="{BD600238-4FA0-634E-88F9-9E51C5F35861}" type="presOf" srcId="{11F680F2-E622-49A1-B155-7044A64662AA}" destId="{C73BF4F0-0748-449E-A0BE-61A756C048F1}" srcOrd="0" destOrd="0" presId="urn:microsoft.com/office/officeart/2005/8/layout/hierarchy2"/>
    <dgm:cxn modelId="{10BC6F92-5FE7-A041-AB5C-1E294F4B934A}" srcId="{E2C9A9A0-80D9-480E-8421-A4728CB0EDA9}" destId="{123DE569-A461-2645-9F6D-9FEE463B36DD}" srcOrd="4" destOrd="0" parTransId="{7EE5C074-5216-DB42-BFED-8C7E71F14827}" sibTransId="{637974A4-C71F-C542-B5F9-A24A901E384F}"/>
    <dgm:cxn modelId="{2719407D-F933-474B-B0EB-E8FD3E6DBDA2}" type="presOf" srcId="{B71374CE-C6A2-8D47-A24B-CA85B1ED4EF7}" destId="{50AE7E2C-0681-944C-A762-A8A52382AB43}" srcOrd="0" destOrd="0" presId="urn:microsoft.com/office/officeart/2005/8/layout/hierarchy2"/>
    <dgm:cxn modelId="{99F5895F-DFF9-CB4C-92AD-CC5492869B66}" type="presOf" srcId="{2D6C6447-F62E-412F-8F10-A2D42A57ADC2}" destId="{5460EB43-9649-41C0-8E75-FC970BA45B4A}" srcOrd="0" destOrd="0" presId="urn:microsoft.com/office/officeart/2005/8/layout/hierarchy2"/>
    <dgm:cxn modelId="{A3FDD029-AA20-47C4-9FC6-1C79853767D5}" srcId="{220F7889-BF0E-8C4B-AA18-9EAADAE6E0A8}" destId="{C6B24474-131C-462D-B24E-233AA1B806B1}" srcOrd="3" destOrd="0" parTransId="{11F680F2-E622-49A1-B155-7044A64662AA}" sibTransId="{956E9E90-FD2E-41E9-A2D5-DF1B4EF887A2}"/>
    <dgm:cxn modelId="{A07F2927-48A9-8849-853E-0F1B282B8D2C}" type="presOf" srcId="{180B00E8-1AD8-344B-B774-05EB3E0FA4DE}" destId="{B32DED0E-F1F5-E942-A400-DDB8281EA97F}" srcOrd="1" destOrd="0" presId="urn:microsoft.com/office/officeart/2005/8/layout/hierarchy2"/>
    <dgm:cxn modelId="{033387D8-A927-DC40-8B86-E96AC919143E}" type="presParOf" srcId="{167604A5-29CD-4A57-AE01-4F3E6A88FCC6}" destId="{1E89B972-7414-7F43-9579-EC5E63DA4A43}" srcOrd="0" destOrd="0" presId="urn:microsoft.com/office/officeart/2005/8/layout/hierarchy2"/>
    <dgm:cxn modelId="{DD6C0B63-7F79-644B-9A2D-CFE6D56351B1}" type="presParOf" srcId="{1E89B972-7414-7F43-9579-EC5E63DA4A43}" destId="{2608D858-FD8A-8247-ACBE-925CC1B0F448}" srcOrd="0" destOrd="0" presId="urn:microsoft.com/office/officeart/2005/8/layout/hierarchy2"/>
    <dgm:cxn modelId="{C239CD9B-C867-1E46-9970-6E03FEB6F502}" type="presParOf" srcId="{1E89B972-7414-7F43-9579-EC5E63DA4A43}" destId="{6ED6EC8C-7BB2-6349-A072-C03547E0E75A}" srcOrd="1" destOrd="0" presId="urn:microsoft.com/office/officeart/2005/8/layout/hierarchy2"/>
    <dgm:cxn modelId="{120D869C-3F02-8646-9CAD-71C176B95E2E}" type="presParOf" srcId="{6ED6EC8C-7BB2-6349-A072-C03547E0E75A}" destId="{BD16FA1E-723B-274A-9710-027ECA1D71F9}" srcOrd="0" destOrd="0" presId="urn:microsoft.com/office/officeart/2005/8/layout/hierarchy2"/>
    <dgm:cxn modelId="{34BB011C-EC2A-2243-8C1D-17B25221A9ED}" type="presParOf" srcId="{BD16FA1E-723B-274A-9710-027ECA1D71F9}" destId="{DAD191F0-74A0-1541-BFF5-5A472D4F4183}" srcOrd="0" destOrd="0" presId="urn:microsoft.com/office/officeart/2005/8/layout/hierarchy2"/>
    <dgm:cxn modelId="{23338F98-54A6-6B46-9653-C55CC9641A90}" type="presParOf" srcId="{6ED6EC8C-7BB2-6349-A072-C03547E0E75A}" destId="{FBE5F8F4-0358-4242-A93C-DA4660C47A06}" srcOrd="1" destOrd="0" presId="urn:microsoft.com/office/officeart/2005/8/layout/hierarchy2"/>
    <dgm:cxn modelId="{47540030-8A97-7945-8059-7D6C6589461F}" type="presParOf" srcId="{FBE5F8F4-0358-4242-A93C-DA4660C47A06}" destId="{74F497C7-6A90-0C45-B229-D2B783100A47}" srcOrd="0" destOrd="0" presId="urn:microsoft.com/office/officeart/2005/8/layout/hierarchy2"/>
    <dgm:cxn modelId="{7EBC6A8A-879D-144C-86A0-315D0202E211}" type="presParOf" srcId="{FBE5F8F4-0358-4242-A93C-DA4660C47A06}" destId="{1F3F2F63-D106-4446-9BEF-E0C77C4992C9}" srcOrd="1" destOrd="0" presId="urn:microsoft.com/office/officeart/2005/8/layout/hierarchy2"/>
    <dgm:cxn modelId="{AAD3AD58-5343-1C42-9CB2-E480C786BDC5}" type="presParOf" srcId="{6ED6EC8C-7BB2-6349-A072-C03547E0E75A}" destId="{A94BF51A-94DA-4F65-8127-3755820604AC}" srcOrd="2" destOrd="0" presId="urn:microsoft.com/office/officeart/2005/8/layout/hierarchy2"/>
    <dgm:cxn modelId="{1730A4BD-1D43-7F40-A5E6-069CBF3DDC38}" type="presParOf" srcId="{A94BF51A-94DA-4F65-8127-3755820604AC}" destId="{8ACAAD90-B50C-47F9-8980-F1F60991DFAC}" srcOrd="0" destOrd="0" presId="urn:microsoft.com/office/officeart/2005/8/layout/hierarchy2"/>
    <dgm:cxn modelId="{6D3AEA64-4C9A-1B40-B324-F04404174680}" type="presParOf" srcId="{6ED6EC8C-7BB2-6349-A072-C03547E0E75A}" destId="{C735F4BF-E7D7-454D-82F1-A0B5B7AEDF5B}" srcOrd="3" destOrd="0" presId="urn:microsoft.com/office/officeart/2005/8/layout/hierarchy2"/>
    <dgm:cxn modelId="{A8AF63FB-C1B8-014C-8936-3590633033F0}" type="presParOf" srcId="{C735F4BF-E7D7-454D-82F1-A0B5B7AEDF5B}" destId="{B45955AA-4501-45A2-BE1D-DDA1DEB1195C}" srcOrd="0" destOrd="0" presId="urn:microsoft.com/office/officeart/2005/8/layout/hierarchy2"/>
    <dgm:cxn modelId="{98EEDA7D-6BBF-F54C-9C0E-6E8F4CD396FE}" type="presParOf" srcId="{C735F4BF-E7D7-454D-82F1-A0B5B7AEDF5B}" destId="{F4E8253C-15CB-472B-901B-5795C194D99B}" srcOrd="1" destOrd="0" presId="urn:microsoft.com/office/officeart/2005/8/layout/hierarchy2"/>
    <dgm:cxn modelId="{94349D44-6942-F148-AA80-ED60120868EB}" type="presParOf" srcId="{6ED6EC8C-7BB2-6349-A072-C03547E0E75A}" destId="{11C96F9D-B821-1944-93CA-41EF31388B9F}" srcOrd="4" destOrd="0" presId="urn:microsoft.com/office/officeart/2005/8/layout/hierarchy2"/>
    <dgm:cxn modelId="{4C3BD656-8735-A240-8085-BE266BBFC738}" type="presParOf" srcId="{11C96F9D-B821-1944-93CA-41EF31388B9F}" destId="{D0CD00D9-A131-F349-8B1C-F27381488BF2}" srcOrd="0" destOrd="0" presId="urn:microsoft.com/office/officeart/2005/8/layout/hierarchy2"/>
    <dgm:cxn modelId="{087F5FE3-1E40-5B46-B6AB-34181FAFA9FF}" type="presParOf" srcId="{6ED6EC8C-7BB2-6349-A072-C03547E0E75A}" destId="{1995B3D2-C16E-6E41-925A-6DD1491C66A5}" srcOrd="5" destOrd="0" presId="urn:microsoft.com/office/officeart/2005/8/layout/hierarchy2"/>
    <dgm:cxn modelId="{8D71640D-26FA-9040-8043-861014EBF696}" type="presParOf" srcId="{1995B3D2-C16E-6E41-925A-6DD1491C66A5}" destId="{991E3D8E-B7A5-9C45-B41D-6D00512073D0}" srcOrd="0" destOrd="0" presId="urn:microsoft.com/office/officeart/2005/8/layout/hierarchy2"/>
    <dgm:cxn modelId="{554FDAC1-5065-5441-81F8-ABE15517FD4D}" type="presParOf" srcId="{1995B3D2-C16E-6E41-925A-6DD1491C66A5}" destId="{8E4BBF37-C390-5B49-8C66-27E2F918BDC6}" srcOrd="1" destOrd="0" presId="urn:microsoft.com/office/officeart/2005/8/layout/hierarchy2"/>
    <dgm:cxn modelId="{F1F53890-A614-7946-B4F7-3A769EF0FBCB}" type="presParOf" srcId="{8E4BBF37-C390-5B49-8C66-27E2F918BDC6}" destId="{172F972C-851E-4E2A-B061-646FF7FC8B44}" srcOrd="0" destOrd="0" presId="urn:microsoft.com/office/officeart/2005/8/layout/hierarchy2"/>
    <dgm:cxn modelId="{C1BB1FB7-E69B-074B-BCEA-5596CD7B4C19}" type="presParOf" srcId="{172F972C-851E-4E2A-B061-646FF7FC8B44}" destId="{DFEDE6D3-AF2D-4ADF-A0AE-CFE7AFDCDA44}" srcOrd="0" destOrd="0" presId="urn:microsoft.com/office/officeart/2005/8/layout/hierarchy2"/>
    <dgm:cxn modelId="{CAC45D51-853F-9442-A93E-FD9B94D7D21E}" type="presParOf" srcId="{8E4BBF37-C390-5B49-8C66-27E2F918BDC6}" destId="{ED1BE81F-B4F8-4905-AE31-15288612A1A5}" srcOrd="1" destOrd="0" presId="urn:microsoft.com/office/officeart/2005/8/layout/hierarchy2"/>
    <dgm:cxn modelId="{53878C67-2979-8446-99AE-5A51F965D18C}" type="presParOf" srcId="{ED1BE81F-B4F8-4905-AE31-15288612A1A5}" destId="{FAC34199-5E88-4C87-8001-E411EC58D08A}" srcOrd="0" destOrd="0" presId="urn:microsoft.com/office/officeart/2005/8/layout/hierarchy2"/>
    <dgm:cxn modelId="{958BB63A-C826-1C4F-8D9A-4B885E2E8E45}" type="presParOf" srcId="{ED1BE81F-B4F8-4905-AE31-15288612A1A5}" destId="{D17E03AA-1E67-4FA9-82F0-8C99E500EBEC}" srcOrd="1" destOrd="0" presId="urn:microsoft.com/office/officeart/2005/8/layout/hierarchy2"/>
    <dgm:cxn modelId="{DDB67769-0F63-B748-9EED-D81FD320A78A}" type="presParOf" srcId="{D17E03AA-1E67-4FA9-82F0-8C99E500EBEC}" destId="{D9CCFE4E-1DB9-4AF6-9185-7B6495F498E5}" srcOrd="0" destOrd="0" presId="urn:microsoft.com/office/officeart/2005/8/layout/hierarchy2"/>
    <dgm:cxn modelId="{02EDC6DA-FF53-D84F-BE7B-C87E364E5989}" type="presParOf" srcId="{D9CCFE4E-1DB9-4AF6-9185-7B6495F498E5}" destId="{8F5FACD3-D5AE-4E51-A666-F7DDE64143CB}" srcOrd="0" destOrd="0" presId="urn:microsoft.com/office/officeart/2005/8/layout/hierarchy2"/>
    <dgm:cxn modelId="{73D76D94-BA80-EB47-9205-4F425A68EDDE}" type="presParOf" srcId="{D17E03AA-1E67-4FA9-82F0-8C99E500EBEC}" destId="{022E5D57-5AE6-4E2C-8A44-5F4CE77D9C22}" srcOrd="1" destOrd="0" presId="urn:microsoft.com/office/officeart/2005/8/layout/hierarchy2"/>
    <dgm:cxn modelId="{4B5B36DB-10A4-DD4C-B3C9-3B5955E47919}" type="presParOf" srcId="{022E5D57-5AE6-4E2C-8A44-5F4CE77D9C22}" destId="{5460EB43-9649-41C0-8E75-FC970BA45B4A}" srcOrd="0" destOrd="0" presId="urn:microsoft.com/office/officeart/2005/8/layout/hierarchy2"/>
    <dgm:cxn modelId="{67205F10-6AAC-4140-AF22-D4143D1D457B}" type="presParOf" srcId="{022E5D57-5AE6-4E2C-8A44-5F4CE77D9C22}" destId="{A228B564-5CFE-46B2-A82E-7B31EEA42076}" srcOrd="1" destOrd="0" presId="urn:microsoft.com/office/officeart/2005/8/layout/hierarchy2"/>
    <dgm:cxn modelId="{40EF2DD2-85E6-8A4D-91D1-9A18CAF84550}" type="presParOf" srcId="{D17E03AA-1E67-4FA9-82F0-8C99E500EBEC}" destId="{AACAD914-AAF0-43AD-A9A3-C945704B37A7}" srcOrd="2" destOrd="0" presId="urn:microsoft.com/office/officeart/2005/8/layout/hierarchy2"/>
    <dgm:cxn modelId="{2FAF2720-DBF3-3545-BF2B-DAFD7AE1F9EC}" type="presParOf" srcId="{AACAD914-AAF0-43AD-A9A3-C945704B37A7}" destId="{0B4945DD-6034-4153-828F-D257642B30D6}" srcOrd="0" destOrd="0" presId="urn:microsoft.com/office/officeart/2005/8/layout/hierarchy2"/>
    <dgm:cxn modelId="{6ADC8ED4-8A38-4A45-9FE1-AF7CB5A30EF2}" type="presParOf" srcId="{D17E03AA-1E67-4FA9-82F0-8C99E500EBEC}" destId="{627437DC-43B7-4852-B46F-7C45491D147A}" srcOrd="3" destOrd="0" presId="urn:microsoft.com/office/officeart/2005/8/layout/hierarchy2"/>
    <dgm:cxn modelId="{7FD6D2FD-276E-7847-9981-AA1BAD331E09}" type="presParOf" srcId="{627437DC-43B7-4852-B46F-7C45491D147A}" destId="{6CB1B29B-77C7-4242-97A5-E52A96A59FA9}" srcOrd="0" destOrd="0" presId="urn:microsoft.com/office/officeart/2005/8/layout/hierarchy2"/>
    <dgm:cxn modelId="{C9115A51-9334-9A4E-8FE6-30DB7B482B42}" type="presParOf" srcId="{627437DC-43B7-4852-B46F-7C45491D147A}" destId="{866F0994-9194-48EF-B2DE-116DA9AC9F1D}" srcOrd="1" destOrd="0" presId="urn:microsoft.com/office/officeart/2005/8/layout/hierarchy2"/>
    <dgm:cxn modelId="{090261A2-8DC4-8447-95BE-EDF9A7DBA388}" type="presParOf" srcId="{D17E03AA-1E67-4FA9-82F0-8C99E500EBEC}" destId="{E85E9410-D0F3-0947-9FFC-3229DB8955AF}" srcOrd="4" destOrd="0" presId="urn:microsoft.com/office/officeart/2005/8/layout/hierarchy2"/>
    <dgm:cxn modelId="{142CA05A-19E3-0D49-9C34-3ABA56DD8007}" type="presParOf" srcId="{E85E9410-D0F3-0947-9FFC-3229DB8955AF}" destId="{01B846E3-8FDD-0841-9343-10F15E985FBB}" srcOrd="0" destOrd="0" presId="urn:microsoft.com/office/officeart/2005/8/layout/hierarchy2"/>
    <dgm:cxn modelId="{CCAE797B-6608-9744-BC8D-D1CBF6E49F89}" type="presParOf" srcId="{D17E03AA-1E67-4FA9-82F0-8C99E500EBEC}" destId="{2E6447C2-D2B8-4944-8103-0A3389DF9C03}" srcOrd="5" destOrd="0" presId="urn:microsoft.com/office/officeart/2005/8/layout/hierarchy2"/>
    <dgm:cxn modelId="{46D0E649-BDE1-B549-B158-A115F16FDBD6}" type="presParOf" srcId="{2E6447C2-D2B8-4944-8103-0A3389DF9C03}" destId="{6BF5FA54-2347-9A4B-8DCB-613DF9BEFE84}" srcOrd="0" destOrd="0" presId="urn:microsoft.com/office/officeart/2005/8/layout/hierarchy2"/>
    <dgm:cxn modelId="{C06B5133-2803-3F4E-BF93-23A34560BCE3}" type="presParOf" srcId="{2E6447C2-D2B8-4944-8103-0A3389DF9C03}" destId="{193E229E-D0A5-2F44-B947-4951EE123176}" srcOrd="1" destOrd="0" presId="urn:microsoft.com/office/officeart/2005/8/layout/hierarchy2"/>
    <dgm:cxn modelId="{A9561EBE-37E2-E04B-8C42-0EF5E6FCB6F5}" type="presParOf" srcId="{D17E03AA-1E67-4FA9-82F0-8C99E500EBEC}" destId="{5018D3E7-D0ED-CE4A-9774-E77FA98CB1DF}" srcOrd="6" destOrd="0" presId="urn:microsoft.com/office/officeart/2005/8/layout/hierarchy2"/>
    <dgm:cxn modelId="{AEEF82D9-B4E6-4B40-9ECD-76A902F50EF5}" type="presParOf" srcId="{5018D3E7-D0ED-CE4A-9774-E77FA98CB1DF}" destId="{B32DED0E-F1F5-E942-A400-DDB8281EA97F}" srcOrd="0" destOrd="0" presId="urn:microsoft.com/office/officeart/2005/8/layout/hierarchy2"/>
    <dgm:cxn modelId="{1523A3A2-90B6-B740-9BC0-1EDC31A01847}" type="presParOf" srcId="{D17E03AA-1E67-4FA9-82F0-8C99E500EBEC}" destId="{189EFB23-9794-9E42-BF4F-8B8C7D2D01B4}" srcOrd="7" destOrd="0" presId="urn:microsoft.com/office/officeart/2005/8/layout/hierarchy2"/>
    <dgm:cxn modelId="{A45A9286-8758-C84C-9094-EDA9E137F5F6}" type="presParOf" srcId="{189EFB23-9794-9E42-BF4F-8B8C7D2D01B4}" destId="{390353A7-64F6-A54F-A62A-1EB7CCE0A9B1}" srcOrd="0" destOrd="0" presId="urn:microsoft.com/office/officeart/2005/8/layout/hierarchy2"/>
    <dgm:cxn modelId="{CD6D1BD4-5081-C845-8913-4421EB56AE3C}" type="presParOf" srcId="{189EFB23-9794-9E42-BF4F-8B8C7D2D01B4}" destId="{AA08B12D-A9D6-6E42-B7BE-3E674478837B}" srcOrd="1" destOrd="0" presId="urn:microsoft.com/office/officeart/2005/8/layout/hierarchy2"/>
    <dgm:cxn modelId="{937F0F9D-D0A2-9645-B0CF-D073F3F60122}" type="presParOf" srcId="{D17E03AA-1E67-4FA9-82F0-8C99E500EBEC}" destId="{D101D643-390C-C140-94DC-07BD0310E35D}" srcOrd="8" destOrd="0" presId="urn:microsoft.com/office/officeart/2005/8/layout/hierarchy2"/>
    <dgm:cxn modelId="{B346C134-55E1-6848-A2EE-82EB0BE9D7C2}" type="presParOf" srcId="{D101D643-390C-C140-94DC-07BD0310E35D}" destId="{6B038D18-2F6E-9341-A664-05C82145385E}" srcOrd="0" destOrd="0" presId="urn:microsoft.com/office/officeart/2005/8/layout/hierarchy2"/>
    <dgm:cxn modelId="{6A85DEA3-E679-024F-BFAE-A1C3ED3D2233}" type="presParOf" srcId="{D17E03AA-1E67-4FA9-82F0-8C99E500EBEC}" destId="{5AA2F294-C282-AD43-B9EF-C04CD4AF4BC6}" srcOrd="9" destOrd="0" presId="urn:microsoft.com/office/officeart/2005/8/layout/hierarchy2"/>
    <dgm:cxn modelId="{87679479-70A6-FF42-995C-5536E73D1011}" type="presParOf" srcId="{5AA2F294-C282-AD43-B9EF-C04CD4AF4BC6}" destId="{B2983967-4C3B-D84D-A2D9-A836DEBDAA47}" srcOrd="0" destOrd="0" presId="urn:microsoft.com/office/officeart/2005/8/layout/hierarchy2"/>
    <dgm:cxn modelId="{D2D7872F-16FC-354E-BF69-39B0EA39B31E}" type="presParOf" srcId="{5AA2F294-C282-AD43-B9EF-C04CD4AF4BC6}" destId="{FB3E16A6-E21C-4445-BC8F-BA40DF847CD0}" srcOrd="1" destOrd="0" presId="urn:microsoft.com/office/officeart/2005/8/layout/hierarchy2"/>
    <dgm:cxn modelId="{4938472B-EFC0-614F-A5EF-F80287C68F58}" type="presParOf" srcId="{6ED6EC8C-7BB2-6349-A072-C03547E0E75A}" destId="{C73BF4F0-0748-449E-A0BE-61A756C048F1}" srcOrd="6" destOrd="0" presId="urn:microsoft.com/office/officeart/2005/8/layout/hierarchy2"/>
    <dgm:cxn modelId="{DE4E7C8A-9D1B-FA42-B8C6-CF76728A7CD1}" type="presParOf" srcId="{C73BF4F0-0748-449E-A0BE-61A756C048F1}" destId="{A40EF02E-40B8-4DFE-9D2A-DEF32E9729A1}" srcOrd="0" destOrd="0" presId="urn:microsoft.com/office/officeart/2005/8/layout/hierarchy2"/>
    <dgm:cxn modelId="{E19DCB86-847A-A946-8D1E-4E46F7C742D1}" type="presParOf" srcId="{6ED6EC8C-7BB2-6349-A072-C03547E0E75A}" destId="{22C04AF0-B901-4763-84FC-8AB6BABEC1D8}" srcOrd="7" destOrd="0" presId="urn:microsoft.com/office/officeart/2005/8/layout/hierarchy2"/>
    <dgm:cxn modelId="{803D75B5-4DD6-7E4B-9057-9F7A8863571D}" type="presParOf" srcId="{22C04AF0-B901-4763-84FC-8AB6BABEC1D8}" destId="{3D5FEF9A-7988-4A47-A2E7-BA18756FAD3E}" srcOrd="0" destOrd="0" presId="urn:microsoft.com/office/officeart/2005/8/layout/hierarchy2"/>
    <dgm:cxn modelId="{F3CBE057-A576-8D47-BC0C-8C8194BF9DC1}" type="presParOf" srcId="{22C04AF0-B901-4763-84FC-8AB6BABEC1D8}" destId="{C7EC3CD2-7F9E-4A33-BAE3-F08C890F1424}" srcOrd="1" destOrd="0" presId="urn:microsoft.com/office/officeart/2005/8/layout/hierarchy2"/>
    <dgm:cxn modelId="{DE259772-33E6-A24B-8199-F7DFB4973BAC}" type="presParOf" srcId="{6ED6EC8C-7BB2-6349-A072-C03547E0E75A}" destId="{50AE7E2C-0681-944C-A762-A8A52382AB43}" srcOrd="8" destOrd="0" presId="urn:microsoft.com/office/officeart/2005/8/layout/hierarchy2"/>
    <dgm:cxn modelId="{29E23928-82B7-DC45-BB19-0E379D531E31}" type="presParOf" srcId="{50AE7E2C-0681-944C-A762-A8A52382AB43}" destId="{404A3A4E-FFB7-B74F-B5F8-A3F3DB4D7D0C}" srcOrd="0" destOrd="0" presId="urn:microsoft.com/office/officeart/2005/8/layout/hierarchy2"/>
    <dgm:cxn modelId="{E08EE1C6-204E-2645-B300-03C47471A98A}" type="presParOf" srcId="{6ED6EC8C-7BB2-6349-A072-C03547E0E75A}" destId="{548F648F-BEDD-8F40-B9EA-956A0F1464CA}" srcOrd="9" destOrd="0" presId="urn:microsoft.com/office/officeart/2005/8/layout/hierarchy2"/>
    <dgm:cxn modelId="{0EA90447-41FA-AB49-8C15-3EEA8AD65162}" type="presParOf" srcId="{548F648F-BEDD-8F40-B9EA-956A0F1464CA}" destId="{703C398A-ECBD-1E4D-B138-1D28BBE84407}" srcOrd="0" destOrd="0" presId="urn:microsoft.com/office/officeart/2005/8/layout/hierarchy2"/>
    <dgm:cxn modelId="{8A464139-9911-B140-8858-71033FE2C1AE}" type="presParOf" srcId="{548F648F-BEDD-8F40-B9EA-956A0F1464CA}" destId="{6869B4F9-FA8B-3748-921A-FB3CFF9A4DDB}" srcOrd="1" destOrd="0" presId="urn:microsoft.com/office/officeart/2005/8/layout/hierarchy2"/>
    <dgm:cxn modelId="{856BB3FD-BB79-2B4F-A002-8DECD0B226D7}" type="presParOf" srcId="{167604A5-29CD-4A57-AE01-4F3E6A88FCC6}" destId="{304D34DA-5798-D54E-8EC5-CC743D0A9211}" srcOrd="1" destOrd="0" presId="urn:microsoft.com/office/officeart/2005/8/layout/hierarchy2"/>
    <dgm:cxn modelId="{8D537314-DF97-8A43-85FE-90F043842F06}" type="presParOf" srcId="{304D34DA-5798-D54E-8EC5-CC743D0A9211}" destId="{3E4C34BB-8307-BF40-BCBB-B11C72E385D8}" srcOrd="0" destOrd="0" presId="urn:microsoft.com/office/officeart/2005/8/layout/hierarchy2"/>
    <dgm:cxn modelId="{66A1E3B8-F2EE-1D44-9A0D-7FE7935F6E76}" type="presParOf" srcId="{304D34DA-5798-D54E-8EC5-CC743D0A9211}" destId="{C39C3D3B-BAF2-1742-9F60-9FBAACB88C5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E22C1D9-23C1-4FD8-945A-C4F541DE23F1}" type="doc">
      <dgm:prSet loTypeId="urn:microsoft.com/office/officeart/2005/8/layout/hierarchy2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C9A9A0-80D9-480E-8421-A4728CB0EDA9}" type="asst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Get a microloan</a:t>
          </a:r>
          <a:endParaRPr lang="en-US" dirty="0"/>
        </a:p>
      </dgm:t>
    </dgm:pt>
    <dgm:pt modelId="{A8F092F1-3F72-4241-9EAA-2D1F119B29A5}" type="parTrans" cxnId="{7DBFAB38-33C1-423E-9A0D-7C6A4CDCCDC9}">
      <dgm:prSet/>
      <dgm:spPr/>
      <dgm:t>
        <a:bodyPr/>
        <a:lstStyle/>
        <a:p>
          <a:endParaRPr lang="en-US"/>
        </a:p>
      </dgm:t>
    </dgm:pt>
    <dgm:pt modelId="{B7138E60-91AC-4C88-86B9-4B4A6B46012E}" type="sibTrans" cxnId="{7DBFAB38-33C1-423E-9A0D-7C6A4CDCCDC9}">
      <dgm:prSet/>
      <dgm:spPr/>
      <dgm:t>
        <a:bodyPr/>
        <a:lstStyle/>
        <a:p>
          <a:endParaRPr lang="en-US"/>
        </a:p>
      </dgm:t>
    </dgm:pt>
    <dgm:pt modelId="{2D6C6447-F62E-412F-8F10-A2D42A57ADC2}" type="asst">
      <dgm:prSet phldrT="[Text]"/>
      <dgm:spPr/>
      <dgm:t>
        <a:bodyPr/>
        <a:lstStyle/>
        <a:p>
          <a:r>
            <a:rPr lang="en-US" dirty="0" smtClean="0"/>
            <a:t>People are easily tempted into debt</a:t>
          </a:r>
          <a:endParaRPr lang="en-US" dirty="0"/>
        </a:p>
      </dgm:t>
    </dgm:pt>
    <dgm:pt modelId="{DED4C394-6591-464D-873E-68847DD51D84}" type="parTrans" cxnId="{91D74F01-2E89-4505-A0AF-9E0021A7255C}">
      <dgm:prSet/>
      <dgm:spPr/>
      <dgm:t>
        <a:bodyPr/>
        <a:lstStyle/>
        <a:p>
          <a:endParaRPr lang="en-US"/>
        </a:p>
      </dgm:t>
    </dgm:pt>
    <dgm:pt modelId="{C3734A68-5CAE-4E3C-88C8-F6C0E2982066}" type="sibTrans" cxnId="{91D74F01-2E89-4505-A0AF-9E0021A7255C}">
      <dgm:prSet/>
      <dgm:spPr/>
      <dgm:t>
        <a:bodyPr/>
        <a:lstStyle/>
        <a:p>
          <a:endParaRPr lang="en-US"/>
        </a:p>
      </dgm:t>
    </dgm:pt>
    <dgm:pt modelId="{C480FFA6-ED2F-4FE2-982B-5BD96C611C80}" type="asst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Nearby </a:t>
          </a:r>
          <a:r>
            <a:rPr lang="en-US" dirty="0" err="1" smtClean="0"/>
            <a:t>Spandana</a:t>
          </a:r>
          <a:r>
            <a:rPr lang="en-US" dirty="0" smtClean="0"/>
            <a:t> branch</a:t>
          </a:r>
          <a:endParaRPr lang="en-US" dirty="0"/>
        </a:p>
      </dgm:t>
    </dgm:pt>
    <dgm:pt modelId="{A6396CE8-EF4F-4221-B5ED-5D6F421761C1}" type="parTrans" cxnId="{F10D82DE-056E-4DFC-B050-A9CBAD0B44E3}">
      <dgm:prSet/>
      <dgm:spPr/>
      <dgm:t>
        <a:bodyPr/>
        <a:lstStyle/>
        <a:p>
          <a:endParaRPr lang="en-US"/>
        </a:p>
      </dgm:t>
    </dgm:pt>
    <dgm:pt modelId="{B5E9C7EB-3E7C-4028-8F06-0786C0CCA5DF}" type="sibTrans" cxnId="{F10D82DE-056E-4DFC-B050-A9CBAD0B44E3}">
      <dgm:prSet/>
      <dgm:spPr/>
      <dgm:t>
        <a:bodyPr/>
        <a:lstStyle/>
        <a:p>
          <a:endParaRPr lang="en-US"/>
        </a:p>
      </dgm:t>
    </dgm:pt>
    <dgm:pt modelId="{DDD809E9-5B1A-DE41-AC01-7559FD1546F1}" type="asst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Eligible for a loan</a:t>
          </a:r>
          <a:endParaRPr lang="en-US" dirty="0"/>
        </a:p>
      </dgm:t>
    </dgm:pt>
    <dgm:pt modelId="{49AA9334-3F9D-7E4C-A080-D14968579FAE}" type="parTrans" cxnId="{9D9F104A-D028-EB4A-BCA6-930126C8A987}">
      <dgm:prSet/>
      <dgm:spPr/>
      <dgm:t>
        <a:bodyPr/>
        <a:lstStyle/>
        <a:p>
          <a:endParaRPr lang="en-US"/>
        </a:p>
      </dgm:t>
    </dgm:pt>
    <dgm:pt modelId="{8844FB87-7E44-6D4B-8C18-330B3B5F1A7B}" type="sibTrans" cxnId="{9D9F104A-D028-EB4A-BCA6-930126C8A987}">
      <dgm:prSet/>
      <dgm:spPr/>
      <dgm:t>
        <a:bodyPr/>
        <a:lstStyle/>
        <a:p>
          <a:endParaRPr lang="en-US"/>
        </a:p>
      </dgm:t>
    </dgm:pt>
    <dgm:pt modelId="{969F2FCF-427B-FA43-8341-7B24BBDA2D20}" type="asst">
      <dgm:prSet/>
      <dgm:spPr/>
      <dgm:t>
        <a:bodyPr/>
        <a:lstStyle/>
        <a:p>
          <a:r>
            <a:rPr lang="en-US" dirty="0" smtClean="0"/>
            <a:t>Apply for a loan</a:t>
          </a:r>
          <a:endParaRPr lang="en-US" dirty="0"/>
        </a:p>
      </dgm:t>
    </dgm:pt>
    <dgm:pt modelId="{180B00E8-1AD8-344B-B774-05EB3E0FA4DE}" type="parTrans" cxnId="{4DA06D4C-18DA-6C40-A5D1-CEBDF8502B5B}">
      <dgm:prSet/>
      <dgm:spPr/>
      <dgm:t>
        <a:bodyPr/>
        <a:lstStyle/>
        <a:p>
          <a:endParaRPr lang="en-US"/>
        </a:p>
      </dgm:t>
    </dgm:pt>
    <dgm:pt modelId="{6A3BEB22-00F6-294A-8F49-06F3CD517696}" type="sibTrans" cxnId="{4DA06D4C-18DA-6C40-A5D1-CEBDF8502B5B}">
      <dgm:prSet/>
      <dgm:spPr/>
      <dgm:t>
        <a:bodyPr/>
        <a:lstStyle/>
        <a:p>
          <a:endParaRPr lang="en-US"/>
        </a:p>
      </dgm:t>
    </dgm:pt>
    <dgm:pt modelId="{220F7889-BF0E-8C4B-AA18-9EAADAE6E0A8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Lower income (long run)</a:t>
          </a:r>
          <a:endParaRPr lang="en-US" dirty="0"/>
        </a:p>
      </dgm:t>
    </dgm:pt>
    <dgm:pt modelId="{5A7BC959-8582-5C44-8810-81F81C154D64}" type="parTrans" cxnId="{897EE63F-0578-7F43-805A-163A831BFB47}">
      <dgm:prSet/>
      <dgm:spPr/>
      <dgm:t>
        <a:bodyPr/>
        <a:lstStyle/>
        <a:p>
          <a:endParaRPr lang="en-US"/>
        </a:p>
      </dgm:t>
    </dgm:pt>
    <dgm:pt modelId="{EFFB4FBE-1343-5E48-8072-2F41C439DFAA}" type="sibTrans" cxnId="{897EE63F-0578-7F43-805A-163A831BFB47}">
      <dgm:prSet/>
      <dgm:spPr/>
      <dgm:t>
        <a:bodyPr/>
        <a:lstStyle/>
        <a:p>
          <a:endParaRPr lang="en-US"/>
        </a:p>
      </dgm:t>
    </dgm:pt>
    <dgm:pt modelId="{928C692F-FE02-3347-AB74-984635C1177A}" type="asst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Increased consumption</a:t>
          </a:r>
          <a:endParaRPr lang="en-US" dirty="0"/>
        </a:p>
      </dgm:t>
    </dgm:pt>
    <dgm:pt modelId="{B46BD760-6D65-C440-9D06-084F1066C45B}" type="sibTrans" cxnId="{50B13FA6-7030-6645-9279-34A2DC14A2EA}">
      <dgm:prSet/>
      <dgm:spPr/>
      <dgm:t>
        <a:bodyPr/>
        <a:lstStyle/>
        <a:p>
          <a:endParaRPr lang="en-US"/>
        </a:p>
      </dgm:t>
    </dgm:pt>
    <dgm:pt modelId="{D2021757-752A-D04B-8497-E22EFC10DB83}" type="parTrans" cxnId="{50B13FA6-7030-6645-9279-34A2DC14A2EA}">
      <dgm:prSet/>
      <dgm:spPr/>
      <dgm:t>
        <a:bodyPr/>
        <a:lstStyle/>
        <a:p>
          <a:endParaRPr lang="en-US"/>
        </a:p>
      </dgm:t>
    </dgm:pt>
    <dgm:pt modelId="{9CAD7BC4-99D1-B540-82BA-FD91F5127060}">
      <dgm:prSet/>
      <dgm:spPr/>
      <dgm:t>
        <a:bodyPr/>
        <a:lstStyle/>
        <a:p>
          <a:r>
            <a:rPr lang="en-US" dirty="0" smtClean="0"/>
            <a:t>Debt trap</a:t>
          </a:r>
          <a:endParaRPr lang="en-US" dirty="0"/>
        </a:p>
      </dgm:t>
    </dgm:pt>
    <dgm:pt modelId="{1CBF5FDF-878E-294E-BD04-71F6DBF3DD17}" type="parTrans" cxnId="{5E217C0D-FF57-FD42-8701-28FD79905919}">
      <dgm:prSet/>
      <dgm:spPr/>
      <dgm:t>
        <a:bodyPr/>
        <a:lstStyle/>
        <a:p>
          <a:endParaRPr lang="en-US"/>
        </a:p>
      </dgm:t>
    </dgm:pt>
    <dgm:pt modelId="{D66CEF8D-2838-594D-B206-A4C058784847}" type="sibTrans" cxnId="{5E217C0D-FF57-FD42-8701-28FD79905919}">
      <dgm:prSet/>
      <dgm:spPr/>
      <dgm:t>
        <a:bodyPr/>
        <a:lstStyle/>
        <a:p>
          <a:endParaRPr lang="en-US"/>
        </a:p>
      </dgm:t>
    </dgm:pt>
    <dgm:pt modelId="{618206B0-5FFA-3848-BCEC-1A246923887E}" type="asst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No increase in investment</a:t>
          </a:r>
          <a:endParaRPr lang="en-US" dirty="0"/>
        </a:p>
      </dgm:t>
    </dgm:pt>
    <dgm:pt modelId="{A20446A9-DA56-0446-94D0-9A15EF6508C5}" type="parTrans" cxnId="{3AB0AB2B-31E0-414F-A4D8-3F62B8960A41}">
      <dgm:prSet/>
      <dgm:spPr/>
      <dgm:t>
        <a:bodyPr/>
        <a:lstStyle/>
        <a:p>
          <a:endParaRPr lang="en-US"/>
        </a:p>
      </dgm:t>
    </dgm:pt>
    <dgm:pt modelId="{48068872-7197-114E-BA67-19C2FF150416}" type="sibTrans" cxnId="{3AB0AB2B-31E0-414F-A4D8-3F62B8960A41}">
      <dgm:prSet/>
      <dgm:spPr/>
      <dgm:t>
        <a:bodyPr/>
        <a:lstStyle/>
        <a:p>
          <a:endParaRPr lang="en-US"/>
        </a:p>
      </dgm:t>
    </dgm:pt>
    <dgm:pt modelId="{BAE263F1-DFE0-A541-9EA4-63B9460BA02D}" type="asst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smtClean="0"/>
            <a:t>No reduction in high-cost debt (no refinancing)</a:t>
          </a:r>
          <a:endParaRPr lang="en-US" dirty="0"/>
        </a:p>
      </dgm:t>
    </dgm:pt>
    <dgm:pt modelId="{B8687D6D-7C5F-134B-A06A-3564ADDD7437}" type="parTrans" cxnId="{296A52A1-45C1-C147-9199-AF36CC7665A0}">
      <dgm:prSet/>
      <dgm:spPr/>
      <dgm:t>
        <a:bodyPr/>
        <a:lstStyle/>
        <a:p>
          <a:endParaRPr lang="en-US"/>
        </a:p>
      </dgm:t>
    </dgm:pt>
    <dgm:pt modelId="{031FA8B1-DF33-424D-A15D-2FD971EDE63E}" type="sibTrans" cxnId="{296A52A1-45C1-C147-9199-AF36CC7665A0}">
      <dgm:prSet/>
      <dgm:spPr/>
      <dgm:t>
        <a:bodyPr/>
        <a:lstStyle/>
        <a:p>
          <a:endParaRPr lang="en-US"/>
        </a:p>
      </dgm:t>
    </dgm:pt>
    <dgm:pt modelId="{167604A5-29CD-4A57-AE01-4F3E6A88FCC6}" type="pres">
      <dgm:prSet presAssocID="{DE22C1D9-23C1-4FD8-945A-C4F541DE23F1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1E89B972-7414-7F43-9579-EC5E63DA4A43}" type="pres">
      <dgm:prSet presAssocID="{220F7889-BF0E-8C4B-AA18-9EAADAE6E0A8}" presName="root1" presStyleCnt="0"/>
      <dgm:spPr/>
    </dgm:pt>
    <dgm:pt modelId="{2608D858-FD8A-8247-ACBE-925CC1B0F448}" type="pres">
      <dgm:prSet presAssocID="{220F7889-BF0E-8C4B-AA18-9EAADAE6E0A8}" presName="LevelOneTextNod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ED6EC8C-7BB2-6349-A072-C03547E0E75A}" type="pres">
      <dgm:prSet presAssocID="{220F7889-BF0E-8C4B-AA18-9EAADAE6E0A8}" presName="level2hierChild" presStyleCnt="0"/>
      <dgm:spPr/>
    </dgm:pt>
    <dgm:pt modelId="{11C96F9D-B821-1944-93CA-41EF31388B9F}" type="pres">
      <dgm:prSet presAssocID="{D2021757-752A-D04B-8497-E22EFC10DB83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D0CD00D9-A131-F349-8B1C-F27381488BF2}" type="pres">
      <dgm:prSet presAssocID="{D2021757-752A-D04B-8497-E22EFC10DB83}" presName="connTx" presStyleLbl="parChTrans1D2" presStyleIdx="0" presStyleCnt="3"/>
      <dgm:spPr/>
      <dgm:t>
        <a:bodyPr/>
        <a:lstStyle/>
        <a:p>
          <a:endParaRPr lang="en-US"/>
        </a:p>
      </dgm:t>
    </dgm:pt>
    <dgm:pt modelId="{1995B3D2-C16E-6E41-925A-6DD1491C66A5}" type="pres">
      <dgm:prSet presAssocID="{928C692F-FE02-3347-AB74-984635C1177A}" presName="root2" presStyleCnt="0"/>
      <dgm:spPr/>
    </dgm:pt>
    <dgm:pt modelId="{991E3D8E-B7A5-9C45-B41D-6D00512073D0}" type="pres">
      <dgm:prSet presAssocID="{928C692F-FE02-3347-AB74-984635C1177A}" presName="LevelTwoTextNode" presStyleLbl="asst1" presStyleIdx="0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E4BBF37-C390-5B49-8C66-27E2F918BDC6}" type="pres">
      <dgm:prSet presAssocID="{928C692F-FE02-3347-AB74-984635C1177A}" presName="level3hierChild" presStyleCnt="0"/>
      <dgm:spPr/>
    </dgm:pt>
    <dgm:pt modelId="{172F972C-851E-4E2A-B061-646FF7FC8B44}" type="pres">
      <dgm:prSet presAssocID="{A8F092F1-3F72-4241-9EAA-2D1F119B29A5}" presName="conn2-1" presStyleLbl="parChTrans1D3" presStyleIdx="0" presStyleCnt="1"/>
      <dgm:spPr/>
      <dgm:t>
        <a:bodyPr/>
        <a:lstStyle/>
        <a:p>
          <a:endParaRPr lang="en-IN"/>
        </a:p>
      </dgm:t>
    </dgm:pt>
    <dgm:pt modelId="{DFEDE6D3-AF2D-4ADF-A0AE-CFE7AFDCDA44}" type="pres">
      <dgm:prSet presAssocID="{A8F092F1-3F72-4241-9EAA-2D1F119B29A5}" presName="connTx" presStyleLbl="parChTrans1D3" presStyleIdx="0" presStyleCnt="1"/>
      <dgm:spPr/>
      <dgm:t>
        <a:bodyPr/>
        <a:lstStyle/>
        <a:p>
          <a:endParaRPr lang="en-IN"/>
        </a:p>
      </dgm:t>
    </dgm:pt>
    <dgm:pt modelId="{ED1BE81F-B4F8-4905-AE31-15288612A1A5}" type="pres">
      <dgm:prSet presAssocID="{E2C9A9A0-80D9-480E-8421-A4728CB0EDA9}" presName="root2" presStyleCnt="0"/>
      <dgm:spPr/>
      <dgm:t>
        <a:bodyPr/>
        <a:lstStyle/>
        <a:p>
          <a:endParaRPr lang="en-IN"/>
        </a:p>
      </dgm:t>
    </dgm:pt>
    <dgm:pt modelId="{FAC34199-5E88-4C87-8001-E411EC58D08A}" type="pres">
      <dgm:prSet presAssocID="{E2C9A9A0-80D9-480E-8421-A4728CB0EDA9}" presName="LevelTwoTextNode" presStyleLbl="asst1" presStyleIdx="1" presStyleCnt="8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D17E03AA-1E67-4FA9-82F0-8C99E500EBEC}" type="pres">
      <dgm:prSet presAssocID="{E2C9A9A0-80D9-480E-8421-A4728CB0EDA9}" presName="level3hierChild" presStyleCnt="0"/>
      <dgm:spPr/>
      <dgm:t>
        <a:bodyPr/>
        <a:lstStyle/>
        <a:p>
          <a:endParaRPr lang="en-IN"/>
        </a:p>
      </dgm:t>
    </dgm:pt>
    <dgm:pt modelId="{D9CCFE4E-1DB9-4AF6-9185-7B6495F498E5}" type="pres">
      <dgm:prSet presAssocID="{DED4C394-6591-464D-873E-68847DD51D84}" presName="conn2-1" presStyleLbl="parChTrans1D4" presStyleIdx="0" presStyleCnt="4"/>
      <dgm:spPr/>
      <dgm:t>
        <a:bodyPr/>
        <a:lstStyle/>
        <a:p>
          <a:endParaRPr lang="en-IN"/>
        </a:p>
      </dgm:t>
    </dgm:pt>
    <dgm:pt modelId="{8F5FACD3-D5AE-4E51-A666-F7DDE64143CB}" type="pres">
      <dgm:prSet presAssocID="{DED4C394-6591-464D-873E-68847DD51D84}" presName="connTx" presStyleLbl="parChTrans1D4" presStyleIdx="0" presStyleCnt="4"/>
      <dgm:spPr/>
      <dgm:t>
        <a:bodyPr/>
        <a:lstStyle/>
        <a:p>
          <a:endParaRPr lang="en-IN"/>
        </a:p>
      </dgm:t>
    </dgm:pt>
    <dgm:pt modelId="{022E5D57-5AE6-4E2C-8A44-5F4CE77D9C22}" type="pres">
      <dgm:prSet presAssocID="{2D6C6447-F62E-412F-8F10-A2D42A57ADC2}" presName="root2" presStyleCnt="0"/>
      <dgm:spPr/>
      <dgm:t>
        <a:bodyPr/>
        <a:lstStyle/>
        <a:p>
          <a:endParaRPr lang="en-IN"/>
        </a:p>
      </dgm:t>
    </dgm:pt>
    <dgm:pt modelId="{5460EB43-9649-41C0-8E75-FC970BA45B4A}" type="pres">
      <dgm:prSet presAssocID="{2D6C6447-F62E-412F-8F10-A2D42A57ADC2}" presName="LevelTwoTextNode" presStyleLbl="asst1" presStyleIdx="2" presStyleCnt="8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A228B564-5CFE-46B2-A82E-7B31EEA42076}" type="pres">
      <dgm:prSet presAssocID="{2D6C6447-F62E-412F-8F10-A2D42A57ADC2}" presName="level3hierChild" presStyleCnt="0"/>
      <dgm:spPr/>
      <dgm:t>
        <a:bodyPr/>
        <a:lstStyle/>
        <a:p>
          <a:endParaRPr lang="en-IN"/>
        </a:p>
      </dgm:t>
    </dgm:pt>
    <dgm:pt modelId="{AACAD914-AAF0-43AD-A9A3-C945704B37A7}" type="pres">
      <dgm:prSet presAssocID="{A6396CE8-EF4F-4221-B5ED-5D6F421761C1}" presName="conn2-1" presStyleLbl="parChTrans1D4" presStyleIdx="1" presStyleCnt="4"/>
      <dgm:spPr/>
      <dgm:t>
        <a:bodyPr/>
        <a:lstStyle/>
        <a:p>
          <a:endParaRPr lang="en-IN"/>
        </a:p>
      </dgm:t>
    </dgm:pt>
    <dgm:pt modelId="{0B4945DD-6034-4153-828F-D257642B30D6}" type="pres">
      <dgm:prSet presAssocID="{A6396CE8-EF4F-4221-B5ED-5D6F421761C1}" presName="connTx" presStyleLbl="parChTrans1D4" presStyleIdx="1" presStyleCnt="4"/>
      <dgm:spPr/>
      <dgm:t>
        <a:bodyPr/>
        <a:lstStyle/>
        <a:p>
          <a:endParaRPr lang="en-IN"/>
        </a:p>
      </dgm:t>
    </dgm:pt>
    <dgm:pt modelId="{627437DC-43B7-4852-B46F-7C45491D147A}" type="pres">
      <dgm:prSet presAssocID="{C480FFA6-ED2F-4FE2-982B-5BD96C611C80}" presName="root2" presStyleCnt="0"/>
      <dgm:spPr/>
      <dgm:t>
        <a:bodyPr/>
        <a:lstStyle/>
        <a:p>
          <a:endParaRPr lang="en-IN"/>
        </a:p>
      </dgm:t>
    </dgm:pt>
    <dgm:pt modelId="{6CB1B29B-77C7-4242-97A5-E52A96A59FA9}" type="pres">
      <dgm:prSet presAssocID="{C480FFA6-ED2F-4FE2-982B-5BD96C611C80}" presName="LevelTwoTextNode" presStyleLbl="asst1" presStyleIdx="3" presStyleCnt="8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866F0994-9194-48EF-B2DE-116DA9AC9F1D}" type="pres">
      <dgm:prSet presAssocID="{C480FFA6-ED2F-4FE2-982B-5BD96C611C80}" presName="level3hierChild" presStyleCnt="0"/>
      <dgm:spPr/>
      <dgm:t>
        <a:bodyPr/>
        <a:lstStyle/>
        <a:p>
          <a:endParaRPr lang="en-IN"/>
        </a:p>
      </dgm:t>
    </dgm:pt>
    <dgm:pt modelId="{E85E9410-D0F3-0947-9FFC-3229DB8955AF}" type="pres">
      <dgm:prSet presAssocID="{49AA9334-3F9D-7E4C-A080-D14968579FAE}" presName="conn2-1" presStyleLbl="parChTrans1D4" presStyleIdx="2" presStyleCnt="4"/>
      <dgm:spPr/>
      <dgm:t>
        <a:bodyPr/>
        <a:lstStyle/>
        <a:p>
          <a:endParaRPr lang="en-US"/>
        </a:p>
      </dgm:t>
    </dgm:pt>
    <dgm:pt modelId="{01B846E3-8FDD-0841-9343-10F15E985FBB}" type="pres">
      <dgm:prSet presAssocID="{49AA9334-3F9D-7E4C-A080-D14968579FAE}" presName="connTx" presStyleLbl="parChTrans1D4" presStyleIdx="2" presStyleCnt="4"/>
      <dgm:spPr/>
      <dgm:t>
        <a:bodyPr/>
        <a:lstStyle/>
        <a:p>
          <a:endParaRPr lang="en-US"/>
        </a:p>
      </dgm:t>
    </dgm:pt>
    <dgm:pt modelId="{2E6447C2-D2B8-4944-8103-0A3389DF9C03}" type="pres">
      <dgm:prSet presAssocID="{DDD809E9-5B1A-DE41-AC01-7559FD1546F1}" presName="root2" presStyleCnt="0"/>
      <dgm:spPr/>
      <dgm:t>
        <a:bodyPr/>
        <a:lstStyle/>
        <a:p>
          <a:endParaRPr lang="en-US"/>
        </a:p>
      </dgm:t>
    </dgm:pt>
    <dgm:pt modelId="{6BF5FA54-2347-9A4B-8DCB-613DF9BEFE84}" type="pres">
      <dgm:prSet presAssocID="{DDD809E9-5B1A-DE41-AC01-7559FD1546F1}" presName="LevelTwoTextNode" presStyleLbl="asst1" presStyleIdx="4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3E229E-D0A5-2F44-B947-4951EE123176}" type="pres">
      <dgm:prSet presAssocID="{DDD809E9-5B1A-DE41-AC01-7559FD1546F1}" presName="level3hierChild" presStyleCnt="0"/>
      <dgm:spPr/>
      <dgm:t>
        <a:bodyPr/>
        <a:lstStyle/>
        <a:p>
          <a:endParaRPr lang="en-US"/>
        </a:p>
      </dgm:t>
    </dgm:pt>
    <dgm:pt modelId="{5018D3E7-D0ED-CE4A-9774-E77FA98CB1DF}" type="pres">
      <dgm:prSet presAssocID="{180B00E8-1AD8-344B-B774-05EB3E0FA4DE}" presName="conn2-1" presStyleLbl="parChTrans1D4" presStyleIdx="3" presStyleCnt="4"/>
      <dgm:spPr/>
      <dgm:t>
        <a:bodyPr/>
        <a:lstStyle/>
        <a:p>
          <a:endParaRPr lang="en-US"/>
        </a:p>
      </dgm:t>
    </dgm:pt>
    <dgm:pt modelId="{B32DED0E-F1F5-E942-A400-DDB8281EA97F}" type="pres">
      <dgm:prSet presAssocID="{180B00E8-1AD8-344B-B774-05EB3E0FA4DE}" presName="connTx" presStyleLbl="parChTrans1D4" presStyleIdx="3" presStyleCnt="4"/>
      <dgm:spPr/>
      <dgm:t>
        <a:bodyPr/>
        <a:lstStyle/>
        <a:p>
          <a:endParaRPr lang="en-US"/>
        </a:p>
      </dgm:t>
    </dgm:pt>
    <dgm:pt modelId="{189EFB23-9794-9E42-BF4F-8B8C7D2D01B4}" type="pres">
      <dgm:prSet presAssocID="{969F2FCF-427B-FA43-8341-7B24BBDA2D20}" presName="root2" presStyleCnt="0"/>
      <dgm:spPr/>
      <dgm:t>
        <a:bodyPr/>
        <a:lstStyle/>
        <a:p>
          <a:endParaRPr lang="en-US"/>
        </a:p>
      </dgm:t>
    </dgm:pt>
    <dgm:pt modelId="{390353A7-64F6-A54F-A62A-1EB7CCE0A9B1}" type="pres">
      <dgm:prSet presAssocID="{969F2FCF-427B-FA43-8341-7B24BBDA2D20}" presName="LevelTwoTextNode" presStyleLbl="asst1" presStyleIdx="5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08B12D-A9D6-6E42-B7BE-3E674478837B}" type="pres">
      <dgm:prSet presAssocID="{969F2FCF-427B-FA43-8341-7B24BBDA2D20}" presName="level3hierChild" presStyleCnt="0"/>
      <dgm:spPr/>
      <dgm:t>
        <a:bodyPr/>
        <a:lstStyle/>
        <a:p>
          <a:endParaRPr lang="en-US"/>
        </a:p>
      </dgm:t>
    </dgm:pt>
    <dgm:pt modelId="{C2FE4909-2366-4540-B12D-79BBAF73B458}" type="pres">
      <dgm:prSet presAssocID="{B8687D6D-7C5F-134B-A06A-3564ADDD7437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61150FDC-7FC8-9D44-AD53-C302D6A7D6B1}" type="pres">
      <dgm:prSet presAssocID="{B8687D6D-7C5F-134B-A06A-3564ADDD7437}" presName="connTx" presStyleLbl="parChTrans1D2" presStyleIdx="1" presStyleCnt="3"/>
      <dgm:spPr/>
      <dgm:t>
        <a:bodyPr/>
        <a:lstStyle/>
        <a:p>
          <a:endParaRPr lang="en-US"/>
        </a:p>
      </dgm:t>
    </dgm:pt>
    <dgm:pt modelId="{4A312F7E-2585-B148-8B5B-B7FB0FF44676}" type="pres">
      <dgm:prSet presAssocID="{BAE263F1-DFE0-A541-9EA4-63B9460BA02D}" presName="root2" presStyleCnt="0"/>
      <dgm:spPr/>
    </dgm:pt>
    <dgm:pt modelId="{2B64A862-3871-B84A-8860-5EE8AB0EBD79}" type="pres">
      <dgm:prSet presAssocID="{BAE263F1-DFE0-A541-9EA4-63B9460BA02D}" presName="LevelTwoTextNode" presStyleLbl="asst1" presStyleIdx="6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C69DA9-98EE-7D4D-9B53-5BBAF821AAC0}" type="pres">
      <dgm:prSet presAssocID="{BAE263F1-DFE0-A541-9EA4-63B9460BA02D}" presName="level3hierChild" presStyleCnt="0"/>
      <dgm:spPr/>
    </dgm:pt>
    <dgm:pt modelId="{71F621DC-512E-3543-B5FA-85CD59143015}" type="pres">
      <dgm:prSet presAssocID="{A20446A9-DA56-0446-94D0-9A15EF6508C5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7BB7BA11-C26D-8044-8A0A-D676090206B2}" type="pres">
      <dgm:prSet presAssocID="{A20446A9-DA56-0446-94D0-9A15EF6508C5}" presName="connTx" presStyleLbl="parChTrans1D2" presStyleIdx="2" presStyleCnt="3"/>
      <dgm:spPr/>
      <dgm:t>
        <a:bodyPr/>
        <a:lstStyle/>
        <a:p>
          <a:endParaRPr lang="en-US"/>
        </a:p>
      </dgm:t>
    </dgm:pt>
    <dgm:pt modelId="{AE7DBF96-C5D3-2747-AA5B-6DCAFAB218B8}" type="pres">
      <dgm:prSet presAssocID="{618206B0-5FFA-3848-BCEC-1A246923887E}" presName="root2" presStyleCnt="0"/>
      <dgm:spPr/>
    </dgm:pt>
    <dgm:pt modelId="{822AB552-29D0-3A49-99F9-4D4F948577AB}" type="pres">
      <dgm:prSet presAssocID="{618206B0-5FFA-3848-BCEC-1A246923887E}" presName="LevelTwoTextNode" presStyleLbl="asst1" presStyleIdx="7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9376FA1-BF11-6948-A3AE-0F6AD96121D9}" type="pres">
      <dgm:prSet presAssocID="{618206B0-5FFA-3848-BCEC-1A246923887E}" presName="level3hierChild" presStyleCnt="0"/>
      <dgm:spPr/>
    </dgm:pt>
    <dgm:pt modelId="{8A710242-71BA-8E4B-90DB-634F1340C405}" type="pres">
      <dgm:prSet presAssocID="{9CAD7BC4-99D1-B540-82BA-FD91F5127060}" presName="root1" presStyleCnt="0"/>
      <dgm:spPr/>
    </dgm:pt>
    <dgm:pt modelId="{A77136FE-4E5B-5447-BA24-AD6B0DFBAFE0}" type="pres">
      <dgm:prSet presAssocID="{9CAD7BC4-99D1-B540-82BA-FD91F5127060}" presName="LevelOneTextNod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41B7B5-686E-A24E-8DA0-165F9794D8F3}" type="pres">
      <dgm:prSet presAssocID="{9CAD7BC4-99D1-B540-82BA-FD91F5127060}" presName="level2hierChild" presStyleCnt="0"/>
      <dgm:spPr/>
    </dgm:pt>
  </dgm:ptLst>
  <dgm:cxnLst>
    <dgm:cxn modelId="{1739B343-3021-0742-B51B-E4CC09FB8DD0}" type="presOf" srcId="{B8687D6D-7C5F-134B-A06A-3564ADDD7437}" destId="{C2FE4909-2366-4540-B12D-79BBAF73B458}" srcOrd="0" destOrd="0" presId="urn:microsoft.com/office/officeart/2005/8/layout/hierarchy2"/>
    <dgm:cxn modelId="{8AE7C8A5-FC93-F248-843C-0158EC251427}" type="presOf" srcId="{E2C9A9A0-80D9-480E-8421-A4728CB0EDA9}" destId="{FAC34199-5E88-4C87-8001-E411EC58D08A}" srcOrd="0" destOrd="0" presId="urn:microsoft.com/office/officeart/2005/8/layout/hierarchy2"/>
    <dgm:cxn modelId="{296A52A1-45C1-C147-9199-AF36CC7665A0}" srcId="{220F7889-BF0E-8C4B-AA18-9EAADAE6E0A8}" destId="{BAE263F1-DFE0-A541-9EA4-63B9460BA02D}" srcOrd="1" destOrd="0" parTransId="{B8687D6D-7C5F-134B-A06A-3564ADDD7437}" sibTransId="{031FA8B1-DF33-424D-A15D-2FD971EDE63E}"/>
    <dgm:cxn modelId="{BF91D31B-9CDE-CD42-A276-8568EE8C568F}" type="presOf" srcId="{DE22C1D9-23C1-4FD8-945A-C4F541DE23F1}" destId="{167604A5-29CD-4A57-AE01-4F3E6A88FCC6}" srcOrd="0" destOrd="0" presId="urn:microsoft.com/office/officeart/2005/8/layout/hierarchy2"/>
    <dgm:cxn modelId="{91D74F01-2E89-4505-A0AF-9E0021A7255C}" srcId="{E2C9A9A0-80D9-480E-8421-A4728CB0EDA9}" destId="{2D6C6447-F62E-412F-8F10-A2D42A57ADC2}" srcOrd="0" destOrd="0" parTransId="{DED4C394-6591-464D-873E-68847DD51D84}" sibTransId="{C3734A68-5CAE-4E3C-88C8-F6C0E2982066}"/>
    <dgm:cxn modelId="{1D0C5C1D-F7BF-884C-8651-51815D4F6C31}" type="presOf" srcId="{928C692F-FE02-3347-AB74-984635C1177A}" destId="{991E3D8E-B7A5-9C45-B41D-6D00512073D0}" srcOrd="0" destOrd="0" presId="urn:microsoft.com/office/officeart/2005/8/layout/hierarchy2"/>
    <dgm:cxn modelId="{AE40390D-4D7B-3049-8546-657A05DC63A9}" type="presOf" srcId="{DDD809E9-5B1A-DE41-AC01-7559FD1546F1}" destId="{6BF5FA54-2347-9A4B-8DCB-613DF9BEFE84}" srcOrd="0" destOrd="0" presId="urn:microsoft.com/office/officeart/2005/8/layout/hierarchy2"/>
    <dgm:cxn modelId="{BA1208C1-9F0E-8A4C-BA8D-39924A20243C}" type="presOf" srcId="{969F2FCF-427B-FA43-8341-7B24BBDA2D20}" destId="{390353A7-64F6-A54F-A62A-1EB7CCE0A9B1}" srcOrd="0" destOrd="0" presId="urn:microsoft.com/office/officeart/2005/8/layout/hierarchy2"/>
    <dgm:cxn modelId="{631220E9-D12E-F447-85D0-B7A5DA0692A4}" type="presOf" srcId="{D2021757-752A-D04B-8497-E22EFC10DB83}" destId="{11C96F9D-B821-1944-93CA-41EF31388B9F}" srcOrd="0" destOrd="0" presId="urn:microsoft.com/office/officeart/2005/8/layout/hierarchy2"/>
    <dgm:cxn modelId="{50B13FA6-7030-6645-9279-34A2DC14A2EA}" srcId="{220F7889-BF0E-8C4B-AA18-9EAADAE6E0A8}" destId="{928C692F-FE02-3347-AB74-984635C1177A}" srcOrd="0" destOrd="0" parTransId="{D2021757-752A-D04B-8497-E22EFC10DB83}" sibTransId="{B46BD760-6D65-C440-9D06-084F1066C45B}"/>
    <dgm:cxn modelId="{8FE9120B-2ECE-ED4B-ADBF-75BD375867F6}" type="presOf" srcId="{49AA9334-3F9D-7E4C-A080-D14968579FAE}" destId="{01B846E3-8FDD-0841-9343-10F15E985FBB}" srcOrd="1" destOrd="0" presId="urn:microsoft.com/office/officeart/2005/8/layout/hierarchy2"/>
    <dgm:cxn modelId="{919C6942-F028-F440-BE21-0E69729DA432}" type="presOf" srcId="{D2021757-752A-D04B-8497-E22EFC10DB83}" destId="{D0CD00D9-A131-F349-8B1C-F27381488BF2}" srcOrd="1" destOrd="0" presId="urn:microsoft.com/office/officeart/2005/8/layout/hierarchy2"/>
    <dgm:cxn modelId="{5C36B517-9CD2-3345-A795-97BAB9E6E8F0}" type="presOf" srcId="{2D6C6447-F62E-412F-8F10-A2D42A57ADC2}" destId="{5460EB43-9649-41C0-8E75-FC970BA45B4A}" srcOrd="0" destOrd="0" presId="urn:microsoft.com/office/officeart/2005/8/layout/hierarchy2"/>
    <dgm:cxn modelId="{D7A25ACD-0530-5C49-AA0A-8EC42B727675}" type="presOf" srcId="{DED4C394-6591-464D-873E-68847DD51D84}" destId="{D9CCFE4E-1DB9-4AF6-9185-7B6495F498E5}" srcOrd="0" destOrd="0" presId="urn:microsoft.com/office/officeart/2005/8/layout/hierarchy2"/>
    <dgm:cxn modelId="{B237913A-DD29-5347-8187-4435324F5EF8}" type="presOf" srcId="{A20446A9-DA56-0446-94D0-9A15EF6508C5}" destId="{71F621DC-512E-3543-B5FA-85CD59143015}" srcOrd="0" destOrd="0" presId="urn:microsoft.com/office/officeart/2005/8/layout/hierarchy2"/>
    <dgm:cxn modelId="{332EBE37-84B4-854D-9964-8D31F61AA436}" type="presOf" srcId="{DED4C394-6591-464D-873E-68847DD51D84}" destId="{8F5FACD3-D5AE-4E51-A666-F7DDE64143CB}" srcOrd="1" destOrd="0" presId="urn:microsoft.com/office/officeart/2005/8/layout/hierarchy2"/>
    <dgm:cxn modelId="{B3AA1A01-C2FE-7F4C-B95A-1B865DA69B41}" type="presOf" srcId="{A8F092F1-3F72-4241-9EAA-2D1F119B29A5}" destId="{172F972C-851E-4E2A-B061-646FF7FC8B44}" srcOrd="0" destOrd="0" presId="urn:microsoft.com/office/officeart/2005/8/layout/hierarchy2"/>
    <dgm:cxn modelId="{897EE63F-0578-7F43-805A-163A831BFB47}" srcId="{DE22C1D9-23C1-4FD8-945A-C4F541DE23F1}" destId="{220F7889-BF0E-8C4B-AA18-9EAADAE6E0A8}" srcOrd="0" destOrd="0" parTransId="{5A7BC959-8582-5C44-8810-81F81C154D64}" sibTransId="{EFFB4FBE-1343-5E48-8072-2F41C439DFAA}"/>
    <dgm:cxn modelId="{5E217C0D-FF57-FD42-8701-28FD79905919}" srcId="{DE22C1D9-23C1-4FD8-945A-C4F541DE23F1}" destId="{9CAD7BC4-99D1-B540-82BA-FD91F5127060}" srcOrd="1" destOrd="0" parTransId="{1CBF5FDF-878E-294E-BD04-71F6DBF3DD17}" sibTransId="{D66CEF8D-2838-594D-B206-A4C058784847}"/>
    <dgm:cxn modelId="{48368B09-8D65-8644-995D-0639C625FAB5}" type="presOf" srcId="{180B00E8-1AD8-344B-B774-05EB3E0FA4DE}" destId="{5018D3E7-D0ED-CE4A-9774-E77FA98CB1DF}" srcOrd="0" destOrd="0" presId="urn:microsoft.com/office/officeart/2005/8/layout/hierarchy2"/>
    <dgm:cxn modelId="{A7822009-7950-E44C-B81B-76D0A2F2AAA5}" type="presOf" srcId="{A8F092F1-3F72-4241-9EAA-2D1F119B29A5}" destId="{DFEDE6D3-AF2D-4ADF-A0AE-CFE7AFDCDA44}" srcOrd="1" destOrd="0" presId="urn:microsoft.com/office/officeart/2005/8/layout/hierarchy2"/>
    <dgm:cxn modelId="{F10D82DE-056E-4DFC-B050-A9CBAD0B44E3}" srcId="{E2C9A9A0-80D9-480E-8421-A4728CB0EDA9}" destId="{C480FFA6-ED2F-4FE2-982B-5BD96C611C80}" srcOrd="1" destOrd="0" parTransId="{A6396CE8-EF4F-4221-B5ED-5D6F421761C1}" sibTransId="{B5E9C7EB-3E7C-4028-8F06-0786C0CCA5DF}"/>
    <dgm:cxn modelId="{89D56FE3-99DE-7248-84C0-7EA56E99BF1B}" type="presOf" srcId="{220F7889-BF0E-8C4B-AA18-9EAADAE6E0A8}" destId="{2608D858-FD8A-8247-ACBE-925CC1B0F448}" srcOrd="0" destOrd="0" presId="urn:microsoft.com/office/officeart/2005/8/layout/hierarchy2"/>
    <dgm:cxn modelId="{40DC8950-97A1-2D40-8441-F20949685AB8}" type="presOf" srcId="{180B00E8-1AD8-344B-B774-05EB3E0FA4DE}" destId="{B32DED0E-F1F5-E942-A400-DDB8281EA97F}" srcOrd="1" destOrd="0" presId="urn:microsoft.com/office/officeart/2005/8/layout/hierarchy2"/>
    <dgm:cxn modelId="{9D9F104A-D028-EB4A-BCA6-930126C8A987}" srcId="{E2C9A9A0-80D9-480E-8421-A4728CB0EDA9}" destId="{DDD809E9-5B1A-DE41-AC01-7559FD1546F1}" srcOrd="2" destOrd="0" parTransId="{49AA9334-3F9D-7E4C-A080-D14968579FAE}" sibTransId="{8844FB87-7E44-6D4B-8C18-330B3B5F1A7B}"/>
    <dgm:cxn modelId="{101AF9C7-EC03-754D-A1B8-E527C0159DB6}" type="presOf" srcId="{9CAD7BC4-99D1-B540-82BA-FD91F5127060}" destId="{A77136FE-4E5B-5447-BA24-AD6B0DFBAFE0}" srcOrd="0" destOrd="0" presId="urn:microsoft.com/office/officeart/2005/8/layout/hierarchy2"/>
    <dgm:cxn modelId="{A0809C40-B479-2B44-910C-B8A81BB4A583}" type="presOf" srcId="{B8687D6D-7C5F-134B-A06A-3564ADDD7437}" destId="{61150FDC-7FC8-9D44-AD53-C302D6A7D6B1}" srcOrd="1" destOrd="0" presId="urn:microsoft.com/office/officeart/2005/8/layout/hierarchy2"/>
    <dgm:cxn modelId="{BD9BDD05-90E8-4148-95F3-DB6667FB52C9}" type="presOf" srcId="{A6396CE8-EF4F-4221-B5ED-5D6F421761C1}" destId="{AACAD914-AAF0-43AD-A9A3-C945704B37A7}" srcOrd="0" destOrd="0" presId="urn:microsoft.com/office/officeart/2005/8/layout/hierarchy2"/>
    <dgm:cxn modelId="{2E50AF27-69D7-0D4B-8905-30067743CCE2}" type="presOf" srcId="{A20446A9-DA56-0446-94D0-9A15EF6508C5}" destId="{7BB7BA11-C26D-8044-8A0A-D676090206B2}" srcOrd="1" destOrd="0" presId="urn:microsoft.com/office/officeart/2005/8/layout/hierarchy2"/>
    <dgm:cxn modelId="{E4FC91B9-ED58-4144-A9BD-E8F34DA3FBFE}" type="presOf" srcId="{49AA9334-3F9D-7E4C-A080-D14968579FAE}" destId="{E85E9410-D0F3-0947-9FFC-3229DB8955AF}" srcOrd="0" destOrd="0" presId="urn:microsoft.com/office/officeart/2005/8/layout/hierarchy2"/>
    <dgm:cxn modelId="{F5CE52C3-9FD4-D24F-9456-1BC6FC25EFAD}" type="presOf" srcId="{BAE263F1-DFE0-A541-9EA4-63B9460BA02D}" destId="{2B64A862-3871-B84A-8860-5EE8AB0EBD79}" srcOrd="0" destOrd="0" presId="urn:microsoft.com/office/officeart/2005/8/layout/hierarchy2"/>
    <dgm:cxn modelId="{7DBFAB38-33C1-423E-9A0D-7C6A4CDCCDC9}" srcId="{928C692F-FE02-3347-AB74-984635C1177A}" destId="{E2C9A9A0-80D9-480E-8421-A4728CB0EDA9}" srcOrd="0" destOrd="0" parTransId="{A8F092F1-3F72-4241-9EAA-2D1F119B29A5}" sibTransId="{B7138E60-91AC-4C88-86B9-4B4A6B46012E}"/>
    <dgm:cxn modelId="{E73D8C20-8803-B04A-B47B-062E9A4A2C95}" type="presOf" srcId="{C480FFA6-ED2F-4FE2-982B-5BD96C611C80}" destId="{6CB1B29B-77C7-4242-97A5-E52A96A59FA9}" srcOrd="0" destOrd="0" presId="urn:microsoft.com/office/officeart/2005/8/layout/hierarchy2"/>
    <dgm:cxn modelId="{3AB0AB2B-31E0-414F-A4D8-3F62B8960A41}" srcId="{220F7889-BF0E-8C4B-AA18-9EAADAE6E0A8}" destId="{618206B0-5FFA-3848-BCEC-1A246923887E}" srcOrd="2" destOrd="0" parTransId="{A20446A9-DA56-0446-94D0-9A15EF6508C5}" sibTransId="{48068872-7197-114E-BA67-19C2FF150416}"/>
    <dgm:cxn modelId="{8D5EA09B-FAAB-DB46-84D3-AC485FB6057C}" type="presOf" srcId="{A6396CE8-EF4F-4221-B5ED-5D6F421761C1}" destId="{0B4945DD-6034-4153-828F-D257642B30D6}" srcOrd="1" destOrd="0" presId="urn:microsoft.com/office/officeart/2005/8/layout/hierarchy2"/>
    <dgm:cxn modelId="{4DA06D4C-18DA-6C40-A5D1-CEBDF8502B5B}" srcId="{E2C9A9A0-80D9-480E-8421-A4728CB0EDA9}" destId="{969F2FCF-427B-FA43-8341-7B24BBDA2D20}" srcOrd="3" destOrd="0" parTransId="{180B00E8-1AD8-344B-B774-05EB3E0FA4DE}" sibTransId="{6A3BEB22-00F6-294A-8F49-06F3CD517696}"/>
    <dgm:cxn modelId="{E80882B0-44DA-FC4E-9685-834B525E5902}" type="presOf" srcId="{618206B0-5FFA-3848-BCEC-1A246923887E}" destId="{822AB552-29D0-3A49-99F9-4D4F948577AB}" srcOrd="0" destOrd="0" presId="urn:microsoft.com/office/officeart/2005/8/layout/hierarchy2"/>
    <dgm:cxn modelId="{2CB3BC11-3865-5A4E-A6C2-4E8C029AF134}" type="presParOf" srcId="{167604A5-29CD-4A57-AE01-4F3E6A88FCC6}" destId="{1E89B972-7414-7F43-9579-EC5E63DA4A43}" srcOrd="0" destOrd="0" presId="urn:microsoft.com/office/officeart/2005/8/layout/hierarchy2"/>
    <dgm:cxn modelId="{9701546F-433C-764E-BF04-2CBCD1539F21}" type="presParOf" srcId="{1E89B972-7414-7F43-9579-EC5E63DA4A43}" destId="{2608D858-FD8A-8247-ACBE-925CC1B0F448}" srcOrd="0" destOrd="0" presId="urn:microsoft.com/office/officeart/2005/8/layout/hierarchy2"/>
    <dgm:cxn modelId="{DB9B1619-9127-F34D-8962-258A74865927}" type="presParOf" srcId="{1E89B972-7414-7F43-9579-EC5E63DA4A43}" destId="{6ED6EC8C-7BB2-6349-A072-C03547E0E75A}" srcOrd="1" destOrd="0" presId="urn:microsoft.com/office/officeart/2005/8/layout/hierarchy2"/>
    <dgm:cxn modelId="{B4E085E8-7215-7F41-A0D1-F52BBB3EC3E7}" type="presParOf" srcId="{6ED6EC8C-7BB2-6349-A072-C03547E0E75A}" destId="{11C96F9D-B821-1944-93CA-41EF31388B9F}" srcOrd="0" destOrd="0" presId="urn:microsoft.com/office/officeart/2005/8/layout/hierarchy2"/>
    <dgm:cxn modelId="{F83CD92A-99FD-514E-AEE8-B5140A4A636B}" type="presParOf" srcId="{11C96F9D-B821-1944-93CA-41EF31388B9F}" destId="{D0CD00D9-A131-F349-8B1C-F27381488BF2}" srcOrd="0" destOrd="0" presId="urn:microsoft.com/office/officeart/2005/8/layout/hierarchy2"/>
    <dgm:cxn modelId="{807B6771-02E1-784A-89DD-51C1995ADEF9}" type="presParOf" srcId="{6ED6EC8C-7BB2-6349-A072-C03547E0E75A}" destId="{1995B3D2-C16E-6E41-925A-6DD1491C66A5}" srcOrd="1" destOrd="0" presId="urn:microsoft.com/office/officeart/2005/8/layout/hierarchy2"/>
    <dgm:cxn modelId="{F81474BE-94D5-E048-AEC2-610BE2B4FED6}" type="presParOf" srcId="{1995B3D2-C16E-6E41-925A-6DD1491C66A5}" destId="{991E3D8E-B7A5-9C45-B41D-6D00512073D0}" srcOrd="0" destOrd="0" presId="urn:microsoft.com/office/officeart/2005/8/layout/hierarchy2"/>
    <dgm:cxn modelId="{EE28C77A-5CBE-4445-8001-340DC67835D1}" type="presParOf" srcId="{1995B3D2-C16E-6E41-925A-6DD1491C66A5}" destId="{8E4BBF37-C390-5B49-8C66-27E2F918BDC6}" srcOrd="1" destOrd="0" presId="urn:microsoft.com/office/officeart/2005/8/layout/hierarchy2"/>
    <dgm:cxn modelId="{28A6D389-7603-5A4E-BDA6-60B0CF21B58E}" type="presParOf" srcId="{8E4BBF37-C390-5B49-8C66-27E2F918BDC6}" destId="{172F972C-851E-4E2A-B061-646FF7FC8B44}" srcOrd="0" destOrd="0" presId="urn:microsoft.com/office/officeart/2005/8/layout/hierarchy2"/>
    <dgm:cxn modelId="{A7611808-6395-984B-B9A7-FAFD4DA945F9}" type="presParOf" srcId="{172F972C-851E-4E2A-B061-646FF7FC8B44}" destId="{DFEDE6D3-AF2D-4ADF-A0AE-CFE7AFDCDA44}" srcOrd="0" destOrd="0" presId="urn:microsoft.com/office/officeart/2005/8/layout/hierarchy2"/>
    <dgm:cxn modelId="{667D7119-B8C7-3348-8D21-23B3A5150567}" type="presParOf" srcId="{8E4BBF37-C390-5B49-8C66-27E2F918BDC6}" destId="{ED1BE81F-B4F8-4905-AE31-15288612A1A5}" srcOrd="1" destOrd="0" presId="urn:microsoft.com/office/officeart/2005/8/layout/hierarchy2"/>
    <dgm:cxn modelId="{88CC4231-2846-E443-BCB1-81988685EA1C}" type="presParOf" srcId="{ED1BE81F-B4F8-4905-AE31-15288612A1A5}" destId="{FAC34199-5E88-4C87-8001-E411EC58D08A}" srcOrd="0" destOrd="0" presId="urn:microsoft.com/office/officeart/2005/8/layout/hierarchy2"/>
    <dgm:cxn modelId="{3556219A-E370-F24F-A4E9-1D0CB08A52B8}" type="presParOf" srcId="{ED1BE81F-B4F8-4905-AE31-15288612A1A5}" destId="{D17E03AA-1E67-4FA9-82F0-8C99E500EBEC}" srcOrd="1" destOrd="0" presId="urn:microsoft.com/office/officeart/2005/8/layout/hierarchy2"/>
    <dgm:cxn modelId="{DCDDB9A3-BE81-1143-8C5A-6C415B2FB1C4}" type="presParOf" srcId="{D17E03AA-1E67-4FA9-82F0-8C99E500EBEC}" destId="{D9CCFE4E-1DB9-4AF6-9185-7B6495F498E5}" srcOrd="0" destOrd="0" presId="urn:microsoft.com/office/officeart/2005/8/layout/hierarchy2"/>
    <dgm:cxn modelId="{485090FF-AB66-E641-8E14-8AC28C9FFD5C}" type="presParOf" srcId="{D9CCFE4E-1DB9-4AF6-9185-7B6495F498E5}" destId="{8F5FACD3-D5AE-4E51-A666-F7DDE64143CB}" srcOrd="0" destOrd="0" presId="urn:microsoft.com/office/officeart/2005/8/layout/hierarchy2"/>
    <dgm:cxn modelId="{C5AA232F-B7FC-7847-985E-605978577847}" type="presParOf" srcId="{D17E03AA-1E67-4FA9-82F0-8C99E500EBEC}" destId="{022E5D57-5AE6-4E2C-8A44-5F4CE77D9C22}" srcOrd="1" destOrd="0" presId="urn:microsoft.com/office/officeart/2005/8/layout/hierarchy2"/>
    <dgm:cxn modelId="{F3D585A4-A69D-CE45-8608-B8DC212D4786}" type="presParOf" srcId="{022E5D57-5AE6-4E2C-8A44-5F4CE77D9C22}" destId="{5460EB43-9649-41C0-8E75-FC970BA45B4A}" srcOrd="0" destOrd="0" presId="urn:microsoft.com/office/officeart/2005/8/layout/hierarchy2"/>
    <dgm:cxn modelId="{A48A09C5-E5A1-2D40-A54B-96A9883AC011}" type="presParOf" srcId="{022E5D57-5AE6-4E2C-8A44-5F4CE77D9C22}" destId="{A228B564-5CFE-46B2-A82E-7B31EEA42076}" srcOrd="1" destOrd="0" presId="urn:microsoft.com/office/officeart/2005/8/layout/hierarchy2"/>
    <dgm:cxn modelId="{2B319230-B23A-AF44-AA77-AE13767C948A}" type="presParOf" srcId="{D17E03AA-1E67-4FA9-82F0-8C99E500EBEC}" destId="{AACAD914-AAF0-43AD-A9A3-C945704B37A7}" srcOrd="2" destOrd="0" presId="urn:microsoft.com/office/officeart/2005/8/layout/hierarchy2"/>
    <dgm:cxn modelId="{D6D1BBCD-F0D4-3F47-B209-9096802BB1B2}" type="presParOf" srcId="{AACAD914-AAF0-43AD-A9A3-C945704B37A7}" destId="{0B4945DD-6034-4153-828F-D257642B30D6}" srcOrd="0" destOrd="0" presId="urn:microsoft.com/office/officeart/2005/8/layout/hierarchy2"/>
    <dgm:cxn modelId="{E213E37C-DD32-DA4C-BF77-127164E4E49E}" type="presParOf" srcId="{D17E03AA-1E67-4FA9-82F0-8C99E500EBEC}" destId="{627437DC-43B7-4852-B46F-7C45491D147A}" srcOrd="3" destOrd="0" presId="urn:microsoft.com/office/officeart/2005/8/layout/hierarchy2"/>
    <dgm:cxn modelId="{E8B69984-A164-4745-9DB9-8516B2D50713}" type="presParOf" srcId="{627437DC-43B7-4852-B46F-7C45491D147A}" destId="{6CB1B29B-77C7-4242-97A5-E52A96A59FA9}" srcOrd="0" destOrd="0" presId="urn:microsoft.com/office/officeart/2005/8/layout/hierarchy2"/>
    <dgm:cxn modelId="{04DB5C00-AE5A-4840-8173-4CC14991081B}" type="presParOf" srcId="{627437DC-43B7-4852-B46F-7C45491D147A}" destId="{866F0994-9194-48EF-B2DE-116DA9AC9F1D}" srcOrd="1" destOrd="0" presId="urn:microsoft.com/office/officeart/2005/8/layout/hierarchy2"/>
    <dgm:cxn modelId="{C8607740-0939-8F46-BCF8-4D369090A3F3}" type="presParOf" srcId="{D17E03AA-1E67-4FA9-82F0-8C99E500EBEC}" destId="{E85E9410-D0F3-0947-9FFC-3229DB8955AF}" srcOrd="4" destOrd="0" presId="urn:microsoft.com/office/officeart/2005/8/layout/hierarchy2"/>
    <dgm:cxn modelId="{CD9C1509-47E3-A140-8A62-D454F99BEB7A}" type="presParOf" srcId="{E85E9410-D0F3-0947-9FFC-3229DB8955AF}" destId="{01B846E3-8FDD-0841-9343-10F15E985FBB}" srcOrd="0" destOrd="0" presId="urn:microsoft.com/office/officeart/2005/8/layout/hierarchy2"/>
    <dgm:cxn modelId="{64334378-8662-EF44-B4A3-8B65DC7307FF}" type="presParOf" srcId="{D17E03AA-1E67-4FA9-82F0-8C99E500EBEC}" destId="{2E6447C2-D2B8-4944-8103-0A3389DF9C03}" srcOrd="5" destOrd="0" presId="urn:microsoft.com/office/officeart/2005/8/layout/hierarchy2"/>
    <dgm:cxn modelId="{E758AE3B-6A47-7C49-AEF9-5572ED9EC49A}" type="presParOf" srcId="{2E6447C2-D2B8-4944-8103-0A3389DF9C03}" destId="{6BF5FA54-2347-9A4B-8DCB-613DF9BEFE84}" srcOrd="0" destOrd="0" presId="urn:microsoft.com/office/officeart/2005/8/layout/hierarchy2"/>
    <dgm:cxn modelId="{0A1756BC-CB5E-9B42-B9FA-A07093F566D2}" type="presParOf" srcId="{2E6447C2-D2B8-4944-8103-0A3389DF9C03}" destId="{193E229E-D0A5-2F44-B947-4951EE123176}" srcOrd="1" destOrd="0" presId="urn:microsoft.com/office/officeart/2005/8/layout/hierarchy2"/>
    <dgm:cxn modelId="{D9236980-3D75-C64C-BAE7-2DA0EE960609}" type="presParOf" srcId="{D17E03AA-1E67-4FA9-82F0-8C99E500EBEC}" destId="{5018D3E7-D0ED-CE4A-9774-E77FA98CB1DF}" srcOrd="6" destOrd="0" presId="urn:microsoft.com/office/officeart/2005/8/layout/hierarchy2"/>
    <dgm:cxn modelId="{27021860-DE74-6D49-B652-1E06BA6A6F00}" type="presParOf" srcId="{5018D3E7-D0ED-CE4A-9774-E77FA98CB1DF}" destId="{B32DED0E-F1F5-E942-A400-DDB8281EA97F}" srcOrd="0" destOrd="0" presId="urn:microsoft.com/office/officeart/2005/8/layout/hierarchy2"/>
    <dgm:cxn modelId="{E57E82CD-5D98-8B4D-A246-2CCB61042305}" type="presParOf" srcId="{D17E03AA-1E67-4FA9-82F0-8C99E500EBEC}" destId="{189EFB23-9794-9E42-BF4F-8B8C7D2D01B4}" srcOrd="7" destOrd="0" presId="urn:microsoft.com/office/officeart/2005/8/layout/hierarchy2"/>
    <dgm:cxn modelId="{0BFD3850-830D-CA4C-ABF6-41C4A4E70295}" type="presParOf" srcId="{189EFB23-9794-9E42-BF4F-8B8C7D2D01B4}" destId="{390353A7-64F6-A54F-A62A-1EB7CCE0A9B1}" srcOrd="0" destOrd="0" presId="urn:microsoft.com/office/officeart/2005/8/layout/hierarchy2"/>
    <dgm:cxn modelId="{9C4D6A6F-BFA9-6F4E-87CA-BEF5B1352B50}" type="presParOf" srcId="{189EFB23-9794-9E42-BF4F-8B8C7D2D01B4}" destId="{AA08B12D-A9D6-6E42-B7BE-3E674478837B}" srcOrd="1" destOrd="0" presId="urn:microsoft.com/office/officeart/2005/8/layout/hierarchy2"/>
    <dgm:cxn modelId="{214C864A-C0E0-D743-9093-17032DBE530D}" type="presParOf" srcId="{6ED6EC8C-7BB2-6349-A072-C03547E0E75A}" destId="{C2FE4909-2366-4540-B12D-79BBAF73B458}" srcOrd="2" destOrd="0" presId="urn:microsoft.com/office/officeart/2005/8/layout/hierarchy2"/>
    <dgm:cxn modelId="{ACF421FF-2088-904F-948A-6CBB0A12A2F3}" type="presParOf" srcId="{C2FE4909-2366-4540-B12D-79BBAF73B458}" destId="{61150FDC-7FC8-9D44-AD53-C302D6A7D6B1}" srcOrd="0" destOrd="0" presId="urn:microsoft.com/office/officeart/2005/8/layout/hierarchy2"/>
    <dgm:cxn modelId="{3C01A337-9536-1B4B-970A-F19BCC73065A}" type="presParOf" srcId="{6ED6EC8C-7BB2-6349-A072-C03547E0E75A}" destId="{4A312F7E-2585-B148-8B5B-B7FB0FF44676}" srcOrd="3" destOrd="0" presId="urn:microsoft.com/office/officeart/2005/8/layout/hierarchy2"/>
    <dgm:cxn modelId="{E5D3B3EC-CA34-1A47-8D9D-7EACE70F9E4E}" type="presParOf" srcId="{4A312F7E-2585-B148-8B5B-B7FB0FF44676}" destId="{2B64A862-3871-B84A-8860-5EE8AB0EBD79}" srcOrd="0" destOrd="0" presId="urn:microsoft.com/office/officeart/2005/8/layout/hierarchy2"/>
    <dgm:cxn modelId="{86FD1898-0B00-E74B-A11D-9989BE04E62E}" type="presParOf" srcId="{4A312F7E-2585-B148-8B5B-B7FB0FF44676}" destId="{80C69DA9-98EE-7D4D-9B53-5BBAF821AAC0}" srcOrd="1" destOrd="0" presId="urn:microsoft.com/office/officeart/2005/8/layout/hierarchy2"/>
    <dgm:cxn modelId="{61C562D5-2E55-BE48-A522-CC71769AC915}" type="presParOf" srcId="{6ED6EC8C-7BB2-6349-A072-C03547E0E75A}" destId="{71F621DC-512E-3543-B5FA-85CD59143015}" srcOrd="4" destOrd="0" presId="urn:microsoft.com/office/officeart/2005/8/layout/hierarchy2"/>
    <dgm:cxn modelId="{D308755F-C9D6-7245-8BC9-31486121E160}" type="presParOf" srcId="{71F621DC-512E-3543-B5FA-85CD59143015}" destId="{7BB7BA11-C26D-8044-8A0A-D676090206B2}" srcOrd="0" destOrd="0" presId="urn:microsoft.com/office/officeart/2005/8/layout/hierarchy2"/>
    <dgm:cxn modelId="{750BB769-9F9C-0F4D-B6BA-5CA6B751970C}" type="presParOf" srcId="{6ED6EC8C-7BB2-6349-A072-C03547E0E75A}" destId="{AE7DBF96-C5D3-2747-AA5B-6DCAFAB218B8}" srcOrd="5" destOrd="0" presId="urn:microsoft.com/office/officeart/2005/8/layout/hierarchy2"/>
    <dgm:cxn modelId="{87CEB877-7A16-FB48-84B8-C708E99245E5}" type="presParOf" srcId="{AE7DBF96-C5D3-2747-AA5B-6DCAFAB218B8}" destId="{822AB552-29D0-3A49-99F9-4D4F948577AB}" srcOrd="0" destOrd="0" presId="urn:microsoft.com/office/officeart/2005/8/layout/hierarchy2"/>
    <dgm:cxn modelId="{4017F9EE-CE69-0A45-9C3B-DCD340014538}" type="presParOf" srcId="{AE7DBF96-C5D3-2747-AA5B-6DCAFAB218B8}" destId="{E9376FA1-BF11-6948-A3AE-0F6AD96121D9}" srcOrd="1" destOrd="0" presId="urn:microsoft.com/office/officeart/2005/8/layout/hierarchy2"/>
    <dgm:cxn modelId="{0B86F2C3-33DE-5A48-B806-12035AFC544F}" type="presParOf" srcId="{167604A5-29CD-4A57-AE01-4F3E6A88FCC6}" destId="{8A710242-71BA-8E4B-90DB-634F1340C405}" srcOrd="1" destOrd="0" presId="urn:microsoft.com/office/officeart/2005/8/layout/hierarchy2"/>
    <dgm:cxn modelId="{36235C3E-EB9A-6743-9006-605E539D1F8C}" type="presParOf" srcId="{8A710242-71BA-8E4B-90DB-634F1340C405}" destId="{A77136FE-4E5B-5447-BA24-AD6B0DFBAFE0}" srcOrd="0" destOrd="0" presId="urn:microsoft.com/office/officeart/2005/8/layout/hierarchy2"/>
    <dgm:cxn modelId="{F03181AF-5266-674C-AB20-4C4773968C65}" type="presParOf" srcId="{8A710242-71BA-8E4B-90DB-634F1340C405}" destId="{9241B7B5-686E-A24E-8DA0-165F9794D8F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6B2B89-9EB7-47A3-A2F8-B60C45F4A6B2}">
      <dsp:nvSpPr>
        <dsp:cNvPr id="0" name=""/>
        <dsp:cNvSpPr/>
      </dsp:nvSpPr>
      <dsp:spPr>
        <a:xfrm>
          <a:off x="1234" y="309829"/>
          <a:ext cx="2118559" cy="72654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Garamond"/>
              <a:cs typeface="Garamond"/>
            </a:rPr>
            <a:t>Baseline Survey</a:t>
          </a:r>
          <a:endParaRPr lang="en-US" sz="2000" kern="1200" dirty="0">
            <a:latin typeface="Garamond"/>
            <a:cs typeface="Garamond"/>
          </a:endParaRPr>
        </a:p>
      </dsp:txBody>
      <dsp:txXfrm>
        <a:off x="364505" y="309829"/>
        <a:ext cx="1392018" cy="726541"/>
      </dsp:txXfrm>
    </dsp:sp>
    <dsp:sp modelId="{2C164CA8-0031-4202-B782-79C85FF7A7C4}">
      <dsp:nvSpPr>
        <dsp:cNvPr id="0" name=""/>
        <dsp:cNvSpPr/>
      </dsp:nvSpPr>
      <dsp:spPr>
        <a:xfrm>
          <a:off x="1938158" y="309829"/>
          <a:ext cx="889287" cy="72654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Garamond"/>
              <a:cs typeface="Garamond"/>
            </a:rPr>
            <a:t>R</a:t>
          </a:r>
          <a:endParaRPr lang="en-US" sz="2000" kern="1200" dirty="0">
            <a:latin typeface="Garamond"/>
            <a:cs typeface="Garamond"/>
          </a:endParaRPr>
        </a:p>
      </dsp:txBody>
      <dsp:txXfrm>
        <a:off x="2301429" y="309829"/>
        <a:ext cx="162746" cy="726541"/>
      </dsp:txXfrm>
    </dsp:sp>
    <dsp:sp modelId="{572817C2-2103-4F3A-AF34-A8C5F71C3529}">
      <dsp:nvSpPr>
        <dsp:cNvPr id="0" name=""/>
        <dsp:cNvSpPr/>
      </dsp:nvSpPr>
      <dsp:spPr>
        <a:xfrm>
          <a:off x="2645810" y="309829"/>
          <a:ext cx="4481236" cy="72654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Garamond"/>
              <a:cs typeface="Garamond"/>
            </a:rPr>
            <a:t>Monitoring of Intervention</a:t>
          </a:r>
          <a:endParaRPr lang="en-US" sz="2000" kern="1200" dirty="0">
            <a:latin typeface="Garamond"/>
            <a:cs typeface="Garamond"/>
          </a:endParaRPr>
        </a:p>
      </dsp:txBody>
      <dsp:txXfrm>
        <a:off x="3009081" y="309829"/>
        <a:ext cx="3754695" cy="726541"/>
      </dsp:txXfrm>
    </dsp:sp>
    <dsp:sp modelId="{7BB35AB6-C08C-4805-A40C-B7833C785C0A}">
      <dsp:nvSpPr>
        <dsp:cNvPr id="0" name=""/>
        <dsp:cNvSpPr/>
      </dsp:nvSpPr>
      <dsp:spPr>
        <a:xfrm>
          <a:off x="6945411" y="309829"/>
          <a:ext cx="1816354" cy="72654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>
              <a:latin typeface="Garamond"/>
              <a:cs typeface="Garamond"/>
            </a:rPr>
            <a:t>Endline</a:t>
          </a:r>
          <a:r>
            <a:rPr lang="en-US" sz="2300" kern="1200" dirty="0" smtClean="0">
              <a:latin typeface="Garamond"/>
              <a:cs typeface="Garamond"/>
            </a:rPr>
            <a:t> Survey</a:t>
          </a:r>
          <a:endParaRPr lang="en-US" sz="2300" kern="1200" dirty="0">
            <a:latin typeface="Garamond"/>
            <a:cs typeface="Garamond"/>
          </a:endParaRPr>
        </a:p>
      </dsp:txBody>
      <dsp:txXfrm>
        <a:off x="7308682" y="309829"/>
        <a:ext cx="1089813" cy="7265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9271BA-7085-4D43-84E1-8D5730483CD8}">
      <dsp:nvSpPr>
        <dsp:cNvPr id="0" name=""/>
        <dsp:cNvSpPr/>
      </dsp:nvSpPr>
      <dsp:spPr>
        <a:xfrm>
          <a:off x="6274236" y="58117"/>
          <a:ext cx="1492522" cy="746261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Increased local employment</a:t>
          </a:r>
          <a:endParaRPr lang="en-US" sz="1200" kern="1200" dirty="0"/>
        </a:p>
      </dsp:txBody>
      <dsp:txXfrm>
        <a:off x="6296093" y="79974"/>
        <a:ext cx="1448808" cy="702547"/>
      </dsp:txXfrm>
    </dsp:sp>
    <dsp:sp modelId="{25B515AF-B290-344E-86F9-DAE0963F6F04}">
      <dsp:nvSpPr>
        <dsp:cNvPr id="0" name=""/>
        <dsp:cNvSpPr/>
      </dsp:nvSpPr>
      <dsp:spPr>
        <a:xfrm>
          <a:off x="6274236" y="916318"/>
          <a:ext cx="1492522" cy="746261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Increased competition for existing businesses</a:t>
          </a:r>
          <a:endParaRPr lang="en-US" sz="1200" kern="1200" dirty="0"/>
        </a:p>
      </dsp:txBody>
      <dsp:txXfrm>
        <a:off x="6296093" y="938175"/>
        <a:ext cx="1448808" cy="702547"/>
      </dsp:txXfrm>
    </dsp:sp>
    <dsp:sp modelId="{19622F00-174A-41D8-AB3B-CFB580531B1E}">
      <dsp:nvSpPr>
        <dsp:cNvPr id="0" name=""/>
        <dsp:cNvSpPr/>
      </dsp:nvSpPr>
      <dsp:spPr>
        <a:xfrm>
          <a:off x="6274236" y="1774519"/>
          <a:ext cx="1492522" cy="746261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Higher Income</a:t>
          </a:r>
          <a:endParaRPr lang="en-US" sz="1200" kern="1200" dirty="0"/>
        </a:p>
      </dsp:txBody>
      <dsp:txXfrm>
        <a:off x="6296093" y="1796376"/>
        <a:ext cx="1448808" cy="702547"/>
      </dsp:txXfrm>
    </dsp:sp>
    <dsp:sp modelId="{A94BF51A-94DA-4F65-8127-3755820604AC}">
      <dsp:nvSpPr>
        <dsp:cNvPr id="0" name=""/>
        <dsp:cNvSpPr/>
      </dsp:nvSpPr>
      <dsp:spPr>
        <a:xfrm rot="14707178">
          <a:off x="5266231" y="1489783"/>
          <a:ext cx="1419000" cy="28432"/>
        </a:xfrm>
        <a:custGeom>
          <a:avLst/>
          <a:gdLst/>
          <a:ahLst/>
          <a:cxnLst/>
          <a:rect l="0" t="0" r="0" b="0"/>
          <a:pathLst>
            <a:path>
              <a:moveTo>
                <a:pt x="0" y="14216"/>
              </a:moveTo>
              <a:lnTo>
                <a:pt x="1419000" y="14216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5940256" y="1468524"/>
        <a:ext cx="70950" cy="70950"/>
      </dsp:txXfrm>
    </dsp:sp>
    <dsp:sp modelId="{B45955AA-4501-45A2-BE1D-DDA1DEB1195C}">
      <dsp:nvSpPr>
        <dsp:cNvPr id="0" name=""/>
        <dsp:cNvSpPr/>
      </dsp:nvSpPr>
      <dsp:spPr>
        <a:xfrm>
          <a:off x="4184704" y="487218"/>
          <a:ext cx="1492522" cy="746261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Investment (in a business, or not?)</a:t>
          </a:r>
          <a:endParaRPr lang="en-US" sz="1200" kern="1200" dirty="0"/>
        </a:p>
      </dsp:txBody>
      <dsp:txXfrm>
        <a:off x="4206561" y="509075"/>
        <a:ext cx="1448808" cy="702547"/>
      </dsp:txXfrm>
    </dsp:sp>
    <dsp:sp modelId="{BBD07D63-73F2-074C-B1BC-BD1EF28E93D6}">
      <dsp:nvSpPr>
        <dsp:cNvPr id="0" name=""/>
        <dsp:cNvSpPr/>
      </dsp:nvSpPr>
      <dsp:spPr>
        <a:xfrm rot="12942401">
          <a:off x="5608122" y="1918883"/>
          <a:ext cx="735219" cy="28432"/>
        </a:xfrm>
        <a:custGeom>
          <a:avLst/>
          <a:gdLst/>
          <a:ahLst/>
          <a:cxnLst/>
          <a:rect l="0" t="0" r="0" b="0"/>
          <a:pathLst>
            <a:path>
              <a:moveTo>
                <a:pt x="0" y="14216"/>
              </a:moveTo>
              <a:lnTo>
                <a:pt x="735219" y="14216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5957351" y="1914719"/>
        <a:ext cx="36760" cy="36760"/>
      </dsp:txXfrm>
    </dsp:sp>
    <dsp:sp modelId="{3DE99AB3-BBB8-9B4F-8FDE-C80F9EAC72C7}">
      <dsp:nvSpPr>
        <dsp:cNvPr id="0" name=""/>
        <dsp:cNvSpPr/>
      </dsp:nvSpPr>
      <dsp:spPr>
        <a:xfrm>
          <a:off x="4184704" y="1345418"/>
          <a:ext cx="1492522" cy="746261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Start a new business</a:t>
          </a:r>
          <a:endParaRPr lang="en-US" sz="1200" kern="1200" dirty="0"/>
        </a:p>
      </dsp:txBody>
      <dsp:txXfrm>
        <a:off x="4206561" y="1367275"/>
        <a:ext cx="1448808" cy="702547"/>
      </dsp:txXfrm>
    </dsp:sp>
    <dsp:sp modelId="{11C96F9D-B821-1944-93CA-41EF31388B9F}">
      <dsp:nvSpPr>
        <dsp:cNvPr id="0" name=""/>
        <dsp:cNvSpPr/>
      </dsp:nvSpPr>
      <dsp:spPr>
        <a:xfrm rot="8657599">
          <a:off x="5608122" y="2347983"/>
          <a:ext cx="735219" cy="28432"/>
        </a:xfrm>
        <a:custGeom>
          <a:avLst/>
          <a:gdLst/>
          <a:ahLst/>
          <a:cxnLst/>
          <a:rect l="0" t="0" r="0" b="0"/>
          <a:pathLst>
            <a:path>
              <a:moveTo>
                <a:pt x="0" y="14216"/>
              </a:moveTo>
              <a:lnTo>
                <a:pt x="735219" y="14216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5957351" y="2343819"/>
        <a:ext cx="36760" cy="36760"/>
      </dsp:txXfrm>
    </dsp:sp>
    <dsp:sp modelId="{991E3D8E-B7A5-9C45-B41D-6D00512073D0}">
      <dsp:nvSpPr>
        <dsp:cNvPr id="0" name=""/>
        <dsp:cNvSpPr/>
      </dsp:nvSpPr>
      <dsp:spPr>
        <a:xfrm>
          <a:off x="4184704" y="2203619"/>
          <a:ext cx="1492522" cy="7462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Women use the loan</a:t>
          </a:r>
          <a:endParaRPr lang="en-US" sz="1200" kern="1200" dirty="0"/>
        </a:p>
      </dsp:txBody>
      <dsp:txXfrm>
        <a:off x="4206561" y="2225476"/>
        <a:ext cx="1448808" cy="702547"/>
      </dsp:txXfrm>
    </dsp:sp>
    <dsp:sp modelId="{172F972C-851E-4E2A-B061-646FF7FC8B44}">
      <dsp:nvSpPr>
        <dsp:cNvPr id="0" name=""/>
        <dsp:cNvSpPr/>
      </dsp:nvSpPr>
      <dsp:spPr>
        <a:xfrm rot="10800000">
          <a:off x="3587695" y="2562533"/>
          <a:ext cx="597009" cy="28432"/>
        </a:xfrm>
        <a:custGeom>
          <a:avLst/>
          <a:gdLst/>
          <a:ahLst/>
          <a:cxnLst/>
          <a:rect l="0" t="0" r="0" b="0"/>
          <a:pathLst>
            <a:path>
              <a:moveTo>
                <a:pt x="0" y="14216"/>
              </a:moveTo>
              <a:lnTo>
                <a:pt x="597009" y="14216"/>
              </a:lnTo>
            </a:path>
          </a:pathLst>
        </a:custGeom>
        <a:noFill/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3871274" y="2561824"/>
        <a:ext cx="29850" cy="29850"/>
      </dsp:txXfrm>
    </dsp:sp>
    <dsp:sp modelId="{FAC34199-5E88-4C87-8001-E411EC58D08A}">
      <dsp:nvSpPr>
        <dsp:cNvPr id="0" name=""/>
        <dsp:cNvSpPr/>
      </dsp:nvSpPr>
      <dsp:spPr>
        <a:xfrm>
          <a:off x="2095172" y="2203619"/>
          <a:ext cx="1492522" cy="746261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Get a microloan</a:t>
          </a:r>
          <a:endParaRPr lang="en-US" sz="1200" kern="1200" dirty="0"/>
        </a:p>
      </dsp:txBody>
      <dsp:txXfrm>
        <a:off x="2117029" y="2225476"/>
        <a:ext cx="1448808" cy="702547"/>
      </dsp:txXfrm>
    </dsp:sp>
    <dsp:sp modelId="{D9CCFE4E-1DB9-4AF6-9185-7B6495F498E5}">
      <dsp:nvSpPr>
        <dsp:cNvPr id="0" name=""/>
        <dsp:cNvSpPr/>
      </dsp:nvSpPr>
      <dsp:spPr>
        <a:xfrm rot="15049260">
          <a:off x="888035" y="1704333"/>
          <a:ext cx="1817265" cy="28432"/>
        </a:xfrm>
        <a:custGeom>
          <a:avLst/>
          <a:gdLst/>
          <a:ahLst/>
          <a:cxnLst/>
          <a:rect l="0" t="0" r="0" b="0"/>
          <a:pathLst>
            <a:path>
              <a:moveTo>
                <a:pt x="0" y="14216"/>
              </a:moveTo>
              <a:lnTo>
                <a:pt x="1817265" y="14216"/>
              </a:lnTo>
            </a:path>
          </a:pathLst>
        </a:custGeom>
        <a:noFill/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 rot="10800000">
        <a:off x="1751236" y="1673117"/>
        <a:ext cx="90863" cy="90863"/>
      </dsp:txXfrm>
    </dsp:sp>
    <dsp:sp modelId="{5460EB43-9649-41C0-8E75-FC970BA45B4A}">
      <dsp:nvSpPr>
        <dsp:cNvPr id="0" name=""/>
        <dsp:cNvSpPr/>
      </dsp:nvSpPr>
      <dsp:spPr>
        <a:xfrm>
          <a:off x="5640" y="487218"/>
          <a:ext cx="1492522" cy="7462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Main constraint on business investment: lack of credit</a:t>
          </a:r>
          <a:endParaRPr lang="en-US" sz="1200" kern="1200" dirty="0"/>
        </a:p>
      </dsp:txBody>
      <dsp:txXfrm>
        <a:off x="27497" y="509075"/>
        <a:ext cx="1448808" cy="702547"/>
      </dsp:txXfrm>
    </dsp:sp>
    <dsp:sp modelId="{AACAD914-AAF0-43AD-A9A3-C945704B37A7}">
      <dsp:nvSpPr>
        <dsp:cNvPr id="0" name=""/>
        <dsp:cNvSpPr/>
      </dsp:nvSpPr>
      <dsp:spPr>
        <a:xfrm rot="14110531">
          <a:off x="1273951" y="2133433"/>
          <a:ext cx="1045432" cy="28432"/>
        </a:xfrm>
        <a:custGeom>
          <a:avLst/>
          <a:gdLst/>
          <a:ahLst/>
          <a:cxnLst/>
          <a:rect l="0" t="0" r="0" b="0"/>
          <a:pathLst>
            <a:path>
              <a:moveTo>
                <a:pt x="0" y="14216"/>
              </a:moveTo>
              <a:lnTo>
                <a:pt x="1045432" y="14216"/>
              </a:lnTo>
            </a:path>
          </a:pathLst>
        </a:custGeom>
        <a:noFill/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1770532" y="2121514"/>
        <a:ext cx="52271" cy="52271"/>
      </dsp:txXfrm>
    </dsp:sp>
    <dsp:sp modelId="{6CB1B29B-77C7-4242-97A5-E52A96A59FA9}">
      <dsp:nvSpPr>
        <dsp:cNvPr id="0" name=""/>
        <dsp:cNvSpPr/>
      </dsp:nvSpPr>
      <dsp:spPr>
        <a:xfrm>
          <a:off x="5640" y="1345418"/>
          <a:ext cx="1492522" cy="746261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Nearby </a:t>
          </a:r>
          <a:r>
            <a:rPr lang="en-US" sz="1200" kern="1200" dirty="0" err="1" smtClean="0"/>
            <a:t>Spandana</a:t>
          </a:r>
          <a:r>
            <a:rPr lang="en-US" sz="1200" kern="1200" dirty="0" smtClean="0"/>
            <a:t> branch</a:t>
          </a:r>
          <a:endParaRPr lang="en-US" sz="1200" kern="1200" dirty="0"/>
        </a:p>
      </dsp:txBody>
      <dsp:txXfrm>
        <a:off x="27497" y="1367275"/>
        <a:ext cx="1448808" cy="702547"/>
      </dsp:txXfrm>
    </dsp:sp>
    <dsp:sp modelId="{E85E9410-D0F3-0947-9FFC-3229DB8955AF}">
      <dsp:nvSpPr>
        <dsp:cNvPr id="0" name=""/>
        <dsp:cNvSpPr/>
      </dsp:nvSpPr>
      <dsp:spPr>
        <a:xfrm rot="10800000">
          <a:off x="1498163" y="2562533"/>
          <a:ext cx="597009" cy="28432"/>
        </a:xfrm>
        <a:custGeom>
          <a:avLst/>
          <a:gdLst/>
          <a:ahLst/>
          <a:cxnLst/>
          <a:rect l="0" t="0" r="0" b="0"/>
          <a:pathLst>
            <a:path>
              <a:moveTo>
                <a:pt x="0" y="14216"/>
              </a:moveTo>
              <a:lnTo>
                <a:pt x="597009" y="14216"/>
              </a:lnTo>
            </a:path>
          </a:pathLst>
        </a:custGeom>
        <a:noFill/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1781742" y="2561824"/>
        <a:ext cx="29850" cy="29850"/>
      </dsp:txXfrm>
    </dsp:sp>
    <dsp:sp modelId="{6BF5FA54-2347-9A4B-8DCB-613DF9BEFE84}">
      <dsp:nvSpPr>
        <dsp:cNvPr id="0" name=""/>
        <dsp:cNvSpPr/>
      </dsp:nvSpPr>
      <dsp:spPr>
        <a:xfrm>
          <a:off x="5640" y="2203619"/>
          <a:ext cx="1492522" cy="746261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Eligible for a loan</a:t>
          </a:r>
          <a:endParaRPr lang="en-US" sz="1200" kern="1200" dirty="0"/>
        </a:p>
      </dsp:txBody>
      <dsp:txXfrm>
        <a:off x="27497" y="2225476"/>
        <a:ext cx="1448808" cy="702547"/>
      </dsp:txXfrm>
    </dsp:sp>
    <dsp:sp modelId="{5018D3E7-D0ED-CE4A-9774-E77FA98CB1DF}">
      <dsp:nvSpPr>
        <dsp:cNvPr id="0" name=""/>
        <dsp:cNvSpPr/>
      </dsp:nvSpPr>
      <dsp:spPr>
        <a:xfrm rot="7489469">
          <a:off x="1273951" y="2991634"/>
          <a:ext cx="1045432" cy="28432"/>
        </a:xfrm>
        <a:custGeom>
          <a:avLst/>
          <a:gdLst/>
          <a:ahLst/>
          <a:cxnLst/>
          <a:rect l="0" t="0" r="0" b="0"/>
          <a:pathLst>
            <a:path>
              <a:moveTo>
                <a:pt x="0" y="14216"/>
              </a:moveTo>
              <a:lnTo>
                <a:pt x="1045432" y="14216"/>
              </a:lnTo>
            </a:path>
          </a:pathLst>
        </a:custGeom>
        <a:noFill/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1770532" y="2979714"/>
        <a:ext cx="52271" cy="52271"/>
      </dsp:txXfrm>
    </dsp:sp>
    <dsp:sp modelId="{390353A7-64F6-A54F-A62A-1EB7CCE0A9B1}">
      <dsp:nvSpPr>
        <dsp:cNvPr id="0" name=""/>
        <dsp:cNvSpPr/>
      </dsp:nvSpPr>
      <dsp:spPr>
        <a:xfrm>
          <a:off x="5640" y="3061820"/>
          <a:ext cx="1492522" cy="7462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Apply for a loan</a:t>
          </a:r>
          <a:endParaRPr lang="en-US" sz="1200" kern="1200" dirty="0"/>
        </a:p>
      </dsp:txBody>
      <dsp:txXfrm>
        <a:off x="27497" y="3083677"/>
        <a:ext cx="1448808" cy="702547"/>
      </dsp:txXfrm>
    </dsp:sp>
    <dsp:sp modelId="{D101D643-390C-C140-94DC-07BD0310E35D}">
      <dsp:nvSpPr>
        <dsp:cNvPr id="0" name=""/>
        <dsp:cNvSpPr/>
      </dsp:nvSpPr>
      <dsp:spPr>
        <a:xfrm rot="6550740">
          <a:off x="888035" y="3420734"/>
          <a:ext cx="1817265" cy="28432"/>
        </a:xfrm>
        <a:custGeom>
          <a:avLst/>
          <a:gdLst/>
          <a:ahLst/>
          <a:cxnLst/>
          <a:rect l="0" t="0" r="0" b="0"/>
          <a:pathLst>
            <a:path>
              <a:moveTo>
                <a:pt x="0" y="14216"/>
              </a:moveTo>
              <a:lnTo>
                <a:pt x="1817265" y="14216"/>
              </a:lnTo>
            </a:path>
          </a:pathLst>
        </a:custGeom>
        <a:noFill/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10800000">
        <a:off x="1751236" y="3389519"/>
        <a:ext cx="90863" cy="90863"/>
      </dsp:txXfrm>
    </dsp:sp>
    <dsp:sp modelId="{B2983967-4C3B-D84D-A2D9-A836DEBDAA47}">
      <dsp:nvSpPr>
        <dsp:cNvPr id="0" name=""/>
        <dsp:cNvSpPr/>
      </dsp:nvSpPr>
      <dsp:spPr>
        <a:xfrm>
          <a:off x="5640" y="3920020"/>
          <a:ext cx="1492522" cy="7462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Women are financially dependent</a:t>
          </a:r>
          <a:endParaRPr lang="en-US" sz="1200" kern="1200" dirty="0"/>
        </a:p>
      </dsp:txBody>
      <dsp:txXfrm>
        <a:off x="27497" y="3941877"/>
        <a:ext cx="1448808" cy="702547"/>
      </dsp:txXfrm>
    </dsp:sp>
    <dsp:sp modelId="{3937A261-7FDC-46BE-AD59-DC9E7A542FCF}">
      <dsp:nvSpPr>
        <dsp:cNvPr id="0" name=""/>
        <dsp:cNvSpPr/>
      </dsp:nvSpPr>
      <dsp:spPr>
        <a:xfrm rot="6892822">
          <a:off x="5266231" y="2777084"/>
          <a:ext cx="1419000" cy="28432"/>
        </a:xfrm>
        <a:custGeom>
          <a:avLst/>
          <a:gdLst/>
          <a:ahLst/>
          <a:cxnLst/>
          <a:rect l="0" t="0" r="0" b="0"/>
          <a:pathLst>
            <a:path>
              <a:moveTo>
                <a:pt x="0" y="14216"/>
              </a:moveTo>
              <a:lnTo>
                <a:pt x="1419000" y="14216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5940256" y="2755825"/>
        <a:ext cx="70950" cy="70950"/>
      </dsp:txXfrm>
    </dsp:sp>
    <dsp:sp modelId="{1026F4DA-F620-40DE-8DBD-F81BD69CB220}">
      <dsp:nvSpPr>
        <dsp:cNvPr id="0" name=""/>
        <dsp:cNvSpPr/>
      </dsp:nvSpPr>
      <dsp:spPr>
        <a:xfrm>
          <a:off x="4184704" y="3061820"/>
          <a:ext cx="1492522" cy="7462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Have entrepreneurial skills</a:t>
          </a:r>
          <a:endParaRPr lang="en-US" sz="1200" kern="1200" dirty="0"/>
        </a:p>
      </dsp:txBody>
      <dsp:txXfrm>
        <a:off x="4206561" y="3083677"/>
        <a:ext cx="1448808" cy="702547"/>
      </dsp:txXfrm>
    </dsp:sp>
    <dsp:sp modelId="{3E4C34BB-8307-BF40-BCBB-B11C72E385D8}">
      <dsp:nvSpPr>
        <dsp:cNvPr id="0" name=""/>
        <dsp:cNvSpPr/>
      </dsp:nvSpPr>
      <dsp:spPr>
        <a:xfrm>
          <a:off x="6274236" y="2632719"/>
          <a:ext cx="1492522" cy="746261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Women’s empowerment</a:t>
          </a:r>
          <a:endParaRPr lang="en-US" sz="1200" kern="1200"/>
        </a:p>
      </dsp:txBody>
      <dsp:txXfrm>
        <a:off x="6296093" y="2654576"/>
        <a:ext cx="1448808" cy="702547"/>
      </dsp:txXfrm>
    </dsp:sp>
    <dsp:sp modelId="{38DC96A5-99AC-C64E-B589-F54E7B907148}">
      <dsp:nvSpPr>
        <dsp:cNvPr id="0" name=""/>
        <dsp:cNvSpPr/>
      </dsp:nvSpPr>
      <dsp:spPr>
        <a:xfrm>
          <a:off x="6274236" y="3490920"/>
          <a:ext cx="1492522" cy="746261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Health and education spending</a:t>
          </a:r>
          <a:endParaRPr lang="en-US" sz="1200" kern="1200" dirty="0"/>
        </a:p>
      </dsp:txBody>
      <dsp:txXfrm>
        <a:off x="6296093" y="3512777"/>
        <a:ext cx="1448808" cy="7025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08D858-FD8A-8247-ACBE-925CC1B0F448}">
      <dsp:nvSpPr>
        <dsp:cNvPr id="0" name=""/>
        <dsp:cNvSpPr/>
      </dsp:nvSpPr>
      <dsp:spPr>
        <a:xfrm>
          <a:off x="6274236" y="1989069"/>
          <a:ext cx="1492522" cy="746261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Higher income</a:t>
          </a:r>
          <a:endParaRPr lang="en-US" sz="1300" kern="1200" dirty="0"/>
        </a:p>
      </dsp:txBody>
      <dsp:txXfrm>
        <a:off x="6296093" y="2010926"/>
        <a:ext cx="1448808" cy="702547"/>
      </dsp:txXfrm>
    </dsp:sp>
    <dsp:sp modelId="{BD16FA1E-723B-274A-9710-027ECA1D71F9}">
      <dsp:nvSpPr>
        <dsp:cNvPr id="0" name=""/>
        <dsp:cNvSpPr/>
      </dsp:nvSpPr>
      <dsp:spPr>
        <a:xfrm rot="15049260">
          <a:off x="5067099" y="1489783"/>
          <a:ext cx="1817265" cy="28432"/>
        </a:xfrm>
        <a:custGeom>
          <a:avLst/>
          <a:gdLst/>
          <a:ahLst/>
          <a:cxnLst/>
          <a:rect l="0" t="0" r="0" b="0"/>
          <a:pathLst>
            <a:path>
              <a:moveTo>
                <a:pt x="0" y="14216"/>
              </a:moveTo>
              <a:lnTo>
                <a:pt x="1817265" y="14216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10800000">
        <a:off x="5930300" y="1458567"/>
        <a:ext cx="90863" cy="90863"/>
      </dsp:txXfrm>
    </dsp:sp>
    <dsp:sp modelId="{74F497C7-6A90-0C45-B229-D2B783100A47}">
      <dsp:nvSpPr>
        <dsp:cNvPr id="0" name=""/>
        <dsp:cNvSpPr/>
      </dsp:nvSpPr>
      <dsp:spPr>
        <a:xfrm>
          <a:off x="4184704" y="272668"/>
          <a:ext cx="1492522" cy="746261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Reduced expenditure on “temptation” goods</a:t>
          </a:r>
          <a:endParaRPr lang="en-US" sz="1300" kern="1200" dirty="0"/>
        </a:p>
      </dsp:txBody>
      <dsp:txXfrm>
        <a:off x="4206561" y="294525"/>
        <a:ext cx="1448808" cy="702547"/>
      </dsp:txXfrm>
    </dsp:sp>
    <dsp:sp modelId="{A94BF51A-94DA-4F65-8127-3755820604AC}">
      <dsp:nvSpPr>
        <dsp:cNvPr id="0" name=""/>
        <dsp:cNvSpPr/>
      </dsp:nvSpPr>
      <dsp:spPr>
        <a:xfrm rot="14110531">
          <a:off x="5453015" y="1918883"/>
          <a:ext cx="1045432" cy="28432"/>
        </a:xfrm>
        <a:custGeom>
          <a:avLst/>
          <a:gdLst/>
          <a:ahLst/>
          <a:cxnLst/>
          <a:rect l="0" t="0" r="0" b="0"/>
          <a:pathLst>
            <a:path>
              <a:moveTo>
                <a:pt x="0" y="14216"/>
              </a:moveTo>
              <a:lnTo>
                <a:pt x="1045432" y="14216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5949596" y="1906963"/>
        <a:ext cx="52271" cy="52271"/>
      </dsp:txXfrm>
    </dsp:sp>
    <dsp:sp modelId="{B45955AA-4501-45A2-BE1D-DDA1DEB1195C}">
      <dsp:nvSpPr>
        <dsp:cNvPr id="0" name=""/>
        <dsp:cNvSpPr/>
      </dsp:nvSpPr>
      <dsp:spPr>
        <a:xfrm>
          <a:off x="4184704" y="1130868"/>
          <a:ext cx="1492522" cy="746261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Investment (in a business, or not?)</a:t>
          </a:r>
          <a:endParaRPr lang="en-US" sz="1300" kern="1200" dirty="0"/>
        </a:p>
      </dsp:txBody>
      <dsp:txXfrm>
        <a:off x="4206561" y="1152725"/>
        <a:ext cx="1448808" cy="702547"/>
      </dsp:txXfrm>
    </dsp:sp>
    <dsp:sp modelId="{11C96F9D-B821-1944-93CA-41EF31388B9F}">
      <dsp:nvSpPr>
        <dsp:cNvPr id="0" name=""/>
        <dsp:cNvSpPr/>
      </dsp:nvSpPr>
      <dsp:spPr>
        <a:xfrm rot="10800000">
          <a:off x="5677227" y="2347983"/>
          <a:ext cx="597009" cy="28432"/>
        </a:xfrm>
        <a:custGeom>
          <a:avLst/>
          <a:gdLst/>
          <a:ahLst/>
          <a:cxnLst/>
          <a:rect l="0" t="0" r="0" b="0"/>
          <a:pathLst>
            <a:path>
              <a:moveTo>
                <a:pt x="0" y="14216"/>
              </a:moveTo>
              <a:lnTo>
                <a:pt x="597009" y="14216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5960806" y="2347274"/>
        <a:ext cx="29850" cy="29850"/>
      </dsp:txXfrm>
    </dsp:sp>
    <dsp:sp modelId="{991E3D8E-B7A5-9C45-B41D-6D00512073D0}">
      <dsp:nvSpPr>
        <dsp:cNvPr id="0" name=""/>
        <dsp:cNvSpPr/>
      </dsp:nvSpPr>
      <dsp:spPr>
        <a:xfrm>
          <a:off x="4184704" y="1989069"/>
          <a:ext cx="1492522" cy="7462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Women use the loan</a:t>
          </a:r>
          <a:endParaRPr lang="en-US" sz="1300" kern="1200" dirty="0"/>
        </a:p>
      </dsp:txBody>
      <dsp:txXfrm>
        <a:off x="4206561" y="2010926"/>
        <a:ext cx="1448808" cy="702547"/>
      </dsp:txXfrm>
    </dsp:sp>
    <dsp:sp modelId="{172F972C-851E-4E2A-B061-646FF7FC8B44}">
      <dsp:nvSpPr>
        <dsp:cNvPr id="0" name=""/>
        <dsp:cNvSpPr/>
      </dsp:nvSpPr>
      <dsp:spPr>
        <a:xfrm rot="10800000">
          <a:off x="3587695" y="2347983"/>
          <a:ext cx="597009" cy="28432"/>
        </a:xfrm>
        <a:custGeom>
          <a:avLst/>
          <a:gdLst/>
          <a:ahLst/>
          <a:cxnLst/>
          <a:rect l="0" t="0" r="0" b="0"/>
          <a:pathLst>
            <a:path>
              <a:moveTo>
                <a:pt x="0" y="14216"/>
              </a:moveTo>
              <a:lnTo>
                <a:pt x="597009" y="14216"/>
              </a:lnTo>
            </a:path>
          </a:pathLst>
        </a:custGeom>
        <a:noFill/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871274" y="2347274"/>
        <a:ext cx="29850" cy="29850"/>
      </dsp:txXfrm>
    </dsp:sp>
    <dsp:sp modelId="{FAC34199-5E88-4C87-8001-E411EC58D08A}">
      <dsp:nvSpPr>
        <dsp:cNvPr id="0" name=""/>
        <dsp:cNvSpPr/>
      </dsp:nvSpPr>
      <dsp:spPr>
        <a:xfrm>
          <a:off x="2095172" y="1989069"/>
          <a:ext cx="1492522" cy="746261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Get a microloan</a:t>
          </a:r>
          <a:endParaRPr lang="en-US" sz="1300" kern="1200" dirty="0"/>
        </a:p>
      </dsp:txBody>
      <dsp:txXfrm>
        <a:off x="2117029" y="2010926"/>
        <a:ext cx="1448808" cy="702547"/>
      </dsp:txXfrm>
    </dsp:sp>
    <dsp:sp modelId="{D9CCFE4E-1DB9-4AF6-9185-7B6495F498E5}">
      <dsp:nvSpPr>
        <dsp:cNvPr id="0" name=""/>
        <dsp:cNvSpPr/>
      </dsp:nvSpPr>
      <dsp:spPr>
        <a:xfrm rot="15049260">
          <a:off x="888035" y="1489783"/>
          <a:ext cx="1817265" cy="28432"/>
        </a:xfrm>
        <a:custGeom>
          <a:avLst/>
          <a:gdLst/>
          <a:ahLst/>
          <a:cxnLst/>
          <a:rect l="0" t="0" r="0" b="0"/>
          <a:pathLst>
            <a:path>
              <a:moveTo>
                <a:pt x="0" y="14216"/>
              </a:moveTo>
              <a:lnTo>
                <a:pt x="1817265" y="14216"/>
              </a:lnTo>
            </a:path>
          </a:pathLst>
        </a:custGeom>
        <a:noFill/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10800000">
        <a:off x="1751236" y="1458567"/>
        <a:ext cx="90863" cy="90863"/>
      </dsp:txXfrm>
    </dsp:sp>
    <dsp:sp modelId="{5460EB43-9649-41C0-8E75-FC970BA45B4A}">
      <dsp:nvSpPr>
        <dsp:cNvPr id="0" name=""/>
        <dsp:cNvSpPr/>
      </dsp:nvSpPr>
      <dsp:spPr>
        <a:xfrm>
          <a:off x="5640" y="272668"/>
          <a:ext cx="1492522" cy="7462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Main constraint on investment: inability to save</a:t>
          </a:r>
          <a:endParaRPr lang="en-US" sz="1300" kern="1200" dirty="0"/>
        </a:p>
      </dsp:txBody>
      <dsp:txXfrm>
        <a:off x="27497" y="294525"/>
        <a:ext cx="1448808" cy="702547"/>
      </dsp:txXfrm>
    </dsp:sp>
    <dsp:sp modelId="{AACAD914-AAF0-43AD-A9A3-C945704B37A7}">
      <dsp:nvSpPr>
        <dsp:cNvPr id="0" name=""/>
        <dsp:cNvSpPr/>
      </dsp:nvSpPr>
      <dsp:spPr>
        <a:xfrm rot="14110531">
          <a:off x="1273951" y="1918883"/>
          <a:ext cx="1045432" cy="28432"/>
        </a:xfrm>
        <a:custGeom>
          <a:avLst/>
          <a:gdLst/>
          <a:ahLst/>
          <a:cxnLst/>
          <a:rect l="0" t="0" r="0" b="0"/>
          <a:pathLst>
            <a:path>
              <a:moveTo>
                <a:pt x="0" y="14216"/>
              </a:moveTo>
              <a:lnTo>
                <a:pt x="1045432" y="14216"/>
              </a:lnTo>
            </a:path>
          </a:pathLst>
        </a:custGeom>
        <a:noFill/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1770532" y="1906963"/>
        <a:ext cx="52271" cy="52271"/>
      </dsp:txXfrm>
    </dsp:sp>
    <dsp:sp modelId="{6CB1B29B-77C7-4242-97A5-E52A96A59FA9}">
      <dsp:nvSpPr>
        <dsp:cNvPr id="0" name=""/>
        <dsp:cNvSpPr/>
      </dsp:nvSpPr>
      <dsp:spPr>
        <a:xfrm>
          <a:off x="5640" y="1130868"/>
          <a:ext cx="1492522" cy="746261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Nearby </a:t>
          </a:r>
          <a:r>
            <a:rPr lang="en-US" sz="1300" kern="1200" dirty="0" err="1" smtClean="0"/>
            <a:t>Spandana</a:t>
          </a:r>
          <a:r>
            <a:rPr lang="en-US" sz="1300" kern="1200" dirty="0" smtClean="0"/>
            <a:t> branch</a:t>
          </a:r>
          <a:endParaRPr lang="en-US" sz="1300" kern="1200" dirty="0"/>
        </a:p>
      </dsp:txBody>
      <dsp:txXfrm>
        <a:off x="27497" y="1152725"/>
        <a:ext cx="1448808" cy="702547"/>
      </dsp:txXfrm>
    </dsp:sp>
    <dsp:sp modelId="{E85E9410-D0F3-0947-9FFC-3229DB8955AF}">
      <dsp:nvSpPr>
        <dsp:cNvPr id="0" name=""/>
        <dsp:cNvSpPr/>
      </dsp:nvSpPr>
      <dsp:spPr>
        <a:xfrm rot="10800000">
          <a:off x="1498163" y="2347983"/>
          <a:ext cx="597009" cy="28432"/>
        </a:xfrm>
        <a:custGeom>
          <a:avLst/>
          <a:gdLst/>
          <a:ahLst/>
          <a:cxnLst/>
          <a:rect l="0" t="0" r="0" b="0"/>
          <a:pathLst>
            <a:path>
              <a:moveTo>
                <a:pt x="0" y="14216"/>
              </a:moveTo>
              <a:lnTo>
                <a:pt x="597009" y="14216"/>
              </a:lnTo>
            </a:path>
          </a:pathLst>
        </a:custGeom>
        <a:noFill/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1781742" y="2347274"/>
        <a:ext cx="29850" cy="29850"/>
      </dsp:txXfrm>
    </dsp:sp>
    <dsp:sp modelId="{6BF5FA54-2347-9A4B-8DCB-613DF9BEFE84}">
      <dsp:nvSpPr>
        <dsp:cNvPr id="0" name=""/>
        <dsp:cNvSpPr/>
      </dsp:nvSpPr>
      <dsp:spPr>
        <a:xfrm>
          <a:off x="5640" y="1989069"/>
          <a:ext cx="1492522" cy="746261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Eligible for a loan</a:t>
          </a:r>
          <a:endParaRPr lang="en-US" sz="1300" kern="1200" dirty="0"/>
        </a:p>
      </dsp:txBody>
      <dsp:txXfrm>
        <a:off x="27497" y="2010926"/>
        <a:ext cx="1448808" cy="702547"/>
      </dsp:txXfrm>
    </dsp:sp>
    <dsp:sp modelId="{5018D3E7-D0ED-CE4A-9774-E77FA98CB1DF}">
      <dsp:nvSpPr>
        <dsp:cNvPr id="0" name=""/>
        <dsp:cNvSpPr/>
      </dsp:nvSpPr>
      <dsp:spPr>
        <a:xfrm rot="7489469">
          <a:off x="1273951" y="2777084"/>
          <a:ext cx="1045432" cy="28432"/>
        </a:xfrm>
        <a:custGeom>
          <a:avLst/>
          <a:gdLst/>
          <a:ahLst/>
          <a:cxnLst/>
          <a:rect l="0" t="0" r="0" b="0"/>
          <a:pathLst>
            <a:path>
              <a:moveTo>
                <a:pt x="0" y="14216"/>
              </a:moveTo>
              <a:lnTo>
                <a:pt x="1045432" y="14216"/>
              </a:lnTo>
            </a:path>
          </a:pathLst>
        </a:custGeom>
        <a:noFill/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1770532" y="2765164"/>
        <a:ext cx="52271" cy="52271"/>
      </dsp:txXfrm>
    </dsp:sp>
    <dsp:sp modelId="{390353A7-64F6-A54F-A62A-1EB7CCE0A9B1}">
      <dsp:nvSpPr>
        <dsp:cNvPr id="0" name=""/>
        <dsp:cNvSpPr/>
      </dsp:nvSpPr>
      <dsp:spPr>
        <a:xfrm>
          <a:off x="5640" y="2847269"/>
          <a:ext cx="1492522" cy="7462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Apply for a loan</a:t>
          </a:r>
          <a:endParaRPr lang="en-US" sz="1300" kern="1200" dirty="0"/>
        </a:p>
      </dsp:txBody>
      <dsp:txXfrm>
        <a:off x="27497" y="2869126"/>
        <a:ext cx="1448808" cy="702547"/>
      </dsp:txXfrm>
    </dsp:sp>
    <dsp:sp modelId="{D101D643-390C-C140-94DC-07BD0310E35D}">
      <dsp:nvSpPr>
        <dsp:cNvPr id="0" name=""/>
        <dsp:cNvSpPr/>
      </dsp:nvSpPr>
      <dsp:spPr>
        <a:xfrm rot="6550740">
          <a:off x="888035" y="3206184"/>
          <a:ext cx="1817265" cy="28432"/>
        </a:xfrm>
        <a:custGeom>
          <a:avLst/>
          <a:gdLst/>
          <a:ahLst/>
          <a:cxnLst/>
          <a:rect l="0" t="0" r="0" b="0"/>
          <a:pathLst>
            <a:path>
              <a:moveTo>
                <a:pt x="0" y="14216"/>
              </a:moveTo>
              <a:lnTo>
                <a:pt x="1817265" y="14216"/>
              </a:lnTo>
            </a:path>
          </a:pathLst>
        </a:custGeom>
        <a:noFill/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10800000">
        <a:off x="1751236" y="3174969"/>
        <a:ext cx="90863" cy="90863"/>
      </dsp:txXfrm>
    </dsp:sp>
    <dsp:sp modelId="{B2983967-4C3B-D84D-A2D9-A836DEBDAA47}">
      <dsp:nvSpPr>
        <dsp:cNvPr id="0" name=""/>
        <dsp:cNvSpPr/>
      </dsp:nvSpPr>
      <dsp:spPr>
        <a:xfrm>
          <a:off x="5640" y="3705470"/>
          <a:ext cx="1492522" cy="7462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Women are financially dependent</a:t>
          </a:r>
          <a:endParaRPr lang="en-US" sz="1300" kern="1200" dirty="0"/>
        </a:p>
      </dsp:txBody>
      <dsp:txXfrm>
        <a:off x="27497" y="3727327"/>
        <a:ext cx="1448808" cy="702547"/>
      </dsp:txXfrm>
    </dsp:sp>
    <dsp:sp modelId="{C73BF4F0-0748-449E-A0BE-61A756C048F1}">
      <dsp:nvSpPr>
        <dsp:cNvPr id="0" name=""/>
        <dsp:cNvSpPr/>
      </dsp:nvSpPr>
      <dsp:spPr>
        <a:xfrm rot="7489469">
          <a:off x="5453015" y="2777084"/>
          <a:ext cx="1045432" cy="28432"/>
        </a:xfrm>
        <a:custGeom>
          <a:avLst/>
          <a:gdLst/>
          <a:ahLst/>
          <a:cxnLst/>
          <a:rect l="0" t="0" r="0" b="0"/>
          <a:pathLst>
            <a:path>
              <a:moveTo>
                <a:pt x="0" y="14216"/>
              </a:moveTo>
              <a:lnTo>
                <a:pt x="1045432" y="14216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500" kern="1200"/>
        </a:p>
      </dsp:txBody>
      <dsp:txXfrm rot="10800000">
        <a:off x="5949596" y="2765164"/>
        <a:ext cx="52271" cy="52271"/>
      </dsp:txXfrm>
    </dsp:sp>
    <dsp:sp modelId="{3D5FEF9A-7988-4A47-A2E7-BA18756FAD3E}">
      <dsp:nvSpPr>
        <dsp:cNvPr id="0" name=""/>
        <dsp:cNvSpPr/>
      </dsp:nvSpPr>
      <dsp:spPr>
        <a:xfrm>
          <a:off x="4184704" y="2847269"/>
          <a:ext cx="1492522" cy="7462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Avoid shocks</a:t>
          </a:r>
          <a:endParaRPr lang="en-US" sz="1300" kern="1200" dirty="0"/>
        </a:p>
      </dsp:txBody>
      <dsp:txXfrm>
        <a:off x="4206561" y="2869126"/>
        <a:ext cx="1448808" cy="702547"/>
      </dsp:txXfrm>
    </dsp:sp>
    <dsp:sp modelId="{50AE7E2C-0681-944C-A762-A8A52382AB43}">
      <dsp:nvSpPr>
        <dsp:cNvPr id="0" name=""/>
        <dsp:cNvSpPr/>
      </dsp:nvSpPr>
      <dsp:spPr>
        <a:xfrm rot="6550740">
          <a:off x="5067099" y="3206184"/>
          <a:ext cx="1817265" cy="28432"/>
        </a:xfrm>
        <a:custGeom>
          <a:avLst/>
          <a:gdLst/>
          <a:ahLst/>
          <a:cxnLst/>
          <a:rect l="0" t="0" r="0" b="0"/>
          <a:pathLst>
            <a:path>
              <a:moveTo>
                <a:pt x="0" y="14216"/>
              </a:moveTo>
              <a:lnTo>
                <a:pt x="1817265" y="14216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10800000">
        <a:off x="5930300" y="3174969"/>
        <a:ext cx="90863" cy="90863"/>
      </dsp:txXfrm>
    </dsp:sp>
    <dsp:sp modelId="{703C398A-ECBD-1E4D-B138-1D28BBE84407}">
      <dsp:nvSpPr>
        <dsp:cNvPr id="0" name=""/>
        <dsp:cNvSpPr/>
      </dsp:nvSpPr>
      <dsp:spPr>
        <a:xfrm>
          <a:off x="4184704" y="3705470"/>
          <a:ext cx="1492522" cy="7462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Loan acts as a commitment device</a:t>
          </a:r>
          <a:endParaRPr lang="en-US" sz="1300" kern="1200" dirty="0"/>
        </a:p>
      </dsp:txBody>
      <dsp:txXfrm>
        <a:off x="4206561" y="3727327"/>
        <a:ext cx="1448808" cy="702547"/>
      </dsp:txXfrm>
    </dsp:sp>
    <dsp:sp modelId="{3E4C34BB-8307-BF40-BCBB-B11C72E385D8}">
      <dsp:nvSpPr>
        <dsp:cNvPr id="0" name=""/>
        <dsp:cNvSpPr/>
      </dsp:nvSpPr>
      <dsp:spPr>
        <a:xfrm>
          <a:off x="6274236" y="2847269"/>
          <a:ext cx="1492522" cy="746261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Women’s empowerment</a:t>
          </a:r>
          <a:endParaRPr lang="en-US" sz="1300" kern="1200"/>
        </a:p>
      </dsp:txBody>
      <dsp:txXfrm>
        <a:off x="6296093" y="2869126"/>
        <a:ext cx="1448808" cy="7025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08D858-FD8A-8247-ACBE-925CC1B0F448}">
      <dsp:nvSpPr>
        <dsp:cNvPr id="0" name=""/>
        <dsp:cNvSpPr/>
      </dsp:nvSpPr>
      <dsp:spPr>
        <a:xfrm>
          <a:off x="6274236" y="2632719"/>
          <a:ext cx="1492522" cy="746261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Lower income (long run)</a:t>
          </a:r>
          <a:endParaRPr lang="en-US" sz="1600" kern="1200" dirty="0"/>
        </a:p>
      </dsp:txBody>
      <dsp:txXfrm>
        <a:off x="6296093" y="2654576"/>
        <a:ext cx="1448808" cy="702547"/>
      </dsp:txXfrm>
    </dsp:sp>
    <dsp:sp modelId="{11C96F9D-B821-1944-93CA-41EF31388B9F}">
      <dsp:nvSpPr>
        <dsp:cNvPr id="0" name=""/>
        <dsp:cNvSpPr/>
      </dsp:nvSpPr>
      <dsp:spPr>
        <a:xfrm rot="14110531">
          <a:off x="5453015" y="2562533"/>
          <a:ext cx="1045432" cy="28432"/>
        </a:xfrm>
        <a:custGeom>
          <a:avLst/>
          <a:gdLst/>
          <a:ahLst/>
          <a:cxnLst/>
          <a:rect l="0" t="0" r="0" b="0"/>
          <a:pathLst>
            <a:path>
              <a:moveTo>
                <a:pt x="0" y="14216"/>
              </a:moveTo>
              <a:lnTo>
                <a:pt x="1045432" y="14216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5949596" y="2550614"/>
        <a:ext cx="52271" cy="52271"/>
      </dsp:txXfrm>
    </dsp:sp>
    <dsp:sp modelId="{991E3D8E-B7A5-9C45-B41D-6D00512073D0}">
      <dsp:nvSpPr>
        <dsp:cNvPr id="0" name=""/>
        <dsp:cNvSpPr/>
      </dsp:nvSpPr>
      <dsp:spPr>
        <a:xfrm>
          <a:off x="4184704" y="1774519"/>
          <a:ext cx="1492522" cy="746261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Increased consumption</a:t>
          </a:r>
          <a:endParaRPr lang="en-US" sz="1600" kern="1200" dirty="0"/>
        </a:p>
      </dsp:txBody>
      <dsp:txXfrm>
        <a:off x="4206561" y="1796376"/>
        <a:ext cx="1448808" cy="702547"/>
      </dsp:txXfrm>
    </dsp:sp>
    <dsp:sp modelId="{172F972C-851E-4E2A-B061-646FF7FC8B44}">
      <dsp:nvSpPr>
        <dsp:cNvPr id="0" name=""/>
        <dsp:cNvSpPr/>
      </dsp:nvSpPr>
      <dsp:spPr>
        <a:xfrm rot="10800000">
          <a:off x="3587695" y="2133433"/>
          <a:ext cx="597009" cy="28432"/>
        </a:xfrm>
        <a:custGeom>
          <a:avLst/>
          <a:gdLst/>
          <a:ahLst/>
          <a:cxnLst/>
          <a:rect l="0" t="0" r="0" b="0"/>
          <a:pathLst>
            <a:path>
              <a:moveTo>
                <a:pt x="0" y="14216"/>
              </a:moveTo>
              <a:lnTo>
                <a:pt x="597009" y="14216"/>
              </a:lnTo>
            </a:path>
          </a:pathLst>
        </a:custGeom>
        <a:noFill/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871274" y="2132724"/>
        <a:ext cx="29850" cy="29850"/>
      </dsp:txXfrm>
    </dsp:sp>
    <dsp:sp modelId="{FAC34199-5E88-4C87-8001-E411EC58D08A}">
      <dsp:nvSpPr>
        <dsp:cNvPr id="0" name=""/>
        <dsp:cNvSpPr/>
      </dsp:nvSpPr>
      <dsp:spPr>
        <a:xfrm>
          <a:off x="2095172" y="1774519"/>
          <a:ext cx="1492522" cy="746261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Get a microloan</a:t>
          </a:r>
          <a:endParaRPr lang="en-US" sz="1600" kern="1200" dirty="0"/>
        </a:p>
      </dsp:txBody>
      <dsp:txXfrm>
        <a:off x="2117029" y="1796376"/>
        <a:ext cx="1448808" cy="702547"/>
      </dsp:txXfrm>
    </dsp:sp>
    <dsp:sp modelId="{D9CCFE4E-1DB9-4AF6-9185-7B6495F498E5}">
      <dsp:nvSpPr>
        <dsp:cNvPr id="0" name=""/>
        <dsp:cNvSpPr/>
      </dsp:nvSpPr>
      <dsp:spPr>
        <a:xfrm rot="14707178">
          <a:off x="1087167" y="1489783"/>
          <a:ext cx="1419000" cy="28432"/>
        </a:xfrm>
        <a:custGeom>
          <a:avLst/>
          <a:gdLst/>
          <a:ahLst/>
          <a:cxnLst/>
          <a:rect l="0" t="0" r="0" b="0"/>
          <a:pathLst>
            <a:path>
              <a:moveTo>
                <a:pt x="0" y="14216"/>
              </a:moveTo>
              <a:lnTo>
                <a:pt x="1419000" y="14216"/>
              </a:lnTo>
            </a:path>
          </a:pathLst>
        </a:custGeom>
        <a:noFill/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1761192" y="1468524"/>
        <a:ext cx="70950" cy="70950"/>
      </dsp:txXfrm>
    </dsp:sp>
    <dsp:sp modelId="{5460EB43-9649-41C0-8E75-FC970BA45B4A}">
      <dsp:nvSpPr>
        <dsp:cNvPr id="0" name=""/>
        <dsp:cNvSpPr/>
      </dsp:nvSpPr>
      <dsp:spPr>
        <a:xfrm>
          <a:off x="5640" y="487218"/>
          <a:ext cx="1492522" cy="7462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People are easily tempted into debt</a:t>
          </a:r>
          <a:endParaRPr lang="en-US" sz="1600" kern="1200" dirty="0"/>
        </a:p>
      </dsp:txBody>
      <dsp:txXfrm>
        <a:off x="27497" y="509075"/>
        <a:ext cx="1448808" cy="702547"/>
      </dsp:txXfrm>
    </dsp:sp>
    <dsp:sp modelId="{AACAD914-AAF0-43AD-A9A3-C945704B37A7}">
      <dsp:nvSpPr>
        <dsp:cNvPr id="0" name=""/>
        <dsp:cNvSpPr/>
      </dsp:nvSpPr>
      <dsp:spPr>
        <a:xfrm rot="12942401">
          <a:off x="1429058" y="1918883"/>
          <a:ext cx="735219" cy="28432"/>
        </a:xfrm>
        <a:custGeom>
          <a:avLst/>
          <a:gdLst/>
          <a:ahLst/>
          <a:cxnLst/>
          <a:rect l="0" t="0" r="0" b="0"/>
          <a:pathLst>
            <a:path>
              <a:moveTo>
                <a:pt x="0" y="14216"/>
              </a:moveTo>
              <a:lnTo>
                <a:pt x="735219" y="14216"/>
              </a:lnTo>
            </a:path>
          </a:pathLst>
        </a:custGeom>
        <a:noFill/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1778287" y="1914719"/>
        <a:ext cx="36760" cy="36760"/>
      </dsp:txXfrm>
    </dsp:sp>
    <dsp:sp modelId="{6CB1B29B-77C7-4242-97A5-E52A96A59FA9}">
      <dsp:nvSpPr>
        <dsp:cNvPr id="0" name=""/>
        <dsp:cNvSpPr/>
      </dsp:nvSpPr>
      <dsp:spPr>
        <a:xfrm>
          <a:off x="5640" y="1345418"/>
          <a:ext cx="1492522" cy="746261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Nearby </a:t>
          </a:r>
          <a:r>
            <a:rPr lang="en-US" sz="1600" kern="1200" dirty="0" err="1" smtClean="0"/>
            <a:t>Spandana</a:t>
          </a:r>
          <a:r>
            <a:rPr lang="en-US" sz="1600" kern="1200" dirty="0" smtClean="0"/>
            <a:t> branch</a:t>
          </a:r>
          <a:endParaRPr lang="en-US" sz="1600" kern="1200" dirty="0"/>
        </a:p>
      </dsp:txBody>
      <dsp:txXfrm>
        <a:off x="27497" y="1367275"/>
        <a:ext cx="1448808" cy="702547"/>
      </dsp:txXfrm>
    </dsp:sp>
    <dsp:sp modelId="{E85E9410-D0F3-0947-9FFC-3229DB8955AF}">
      <dsp:nvSpPr>
        <dsp:cNvPr id="0" name=""/>
        <dsp:cNvSpPr/>
      </dsp:nvSpPr>
      <dsp:spPr>
        <a:xfrm rot="8657599">
          <a:off x="1429058" y="2347983"/>
          <a:ext cx="735219" cy="28432"/>
        </a:xfrm>
        <a:custGeom>
          <a:avLst/>
          <a:gdLst/>
          <a:ahLst/>
          <a:cxnLst/>
          <a:rect l="0" t="0" r="0" b="0"/>
          <a:pathLst>
            <a:path>
              <a:moveTo>
                <a:pt x="0" y="14216"/>
              </a:moveTo>
              <a:lnTo>
                <a:pt x="735219" y="14216"/>
              </a:lnTo>
            </a:path>
          </a:pathLst>
        </a:custGeom>
        <a:noFill/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1778287" y="2343819"/>
        <a:ext cx="36760" cy="36760"/>
      </dsp:txXfrm>
    </dsp:sp>
    <dsp:sp modelId="{6BF5FA54-2347-9A4B-8DCB-613DF9BEFE84}">
      <dsp:nvSpPr>
        <dsp:cNvPr id="0" name=""/>
        <dsp:cNvSpPr/>
      </dsp:nvSpPr>
      <dsp:spPr>
        <a:xfrm>
          <a:off x="5640" y="2203619"/>
          <a:ext cx="1492522" cy="746261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Eligible for a loan</a:t>
          </a:r>
          <a:endParaRPr lang="en-US" sz="1600" kern="1200" dirty="0"/>
        </a:p>
      </dsp:txBody>
      <dsp:txXfrm>
        <a:off x="27497" y="2225476"/>
        <a:ext cx="1448808" cy="702547"/>
      </dsp:txXfrm>
    </dsp:sp>
    <dsp:sp modelId="{5018D3E7-D0ED-CE4A-9774-E77FA98CB1DF}">
      <dsp:nvSpPr>
        <dsp:cNvPr id="0" name=""/>
        <dsp:cNvSpPr/>
      </dsp:nvSpPr>
      <dsp:spPr>
        <a:xfrm rot="6892822">
          <a:off x="1087167" y="2777084"/>
          <a:ext cx="1419000" cy="28432"/>
        </a:xfrm>
        <a:custGeom>
          <a:avLst/>
          <a:gdLst/>
          <a:ahLst/>
          <a:cxnLst/>
          <a:rect l="0" t="0" r="0" b="0"/>
          <a:pathLst>
            <a:path>
              <a:moveTo>
                <a:pt x="0" y="14216"/>
              </a:moveTo>
              <a:lnTo>
                <a:pt x="1419000" y="14216"/>
              </a:lnTo>
            </a:path>
          </a:pathLst>
        </a:custGeom>
        <a:noFill/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1761192" y="2755825"/>
        <a:ext cx="70950" cy="70950"/>
      </dsp:txXfrm>
    </dsp:sp>
    <dsp:sp modelId="{390353A7-64F6-A54F-A62A-1EB7CCE0A9B1}">
      <dsp:nvSpPr>
        <dsp:cNvPr id="0" name=""/>
        <dsp:cNvSpPr/>
      </dsp:nvSpPr>
      <dsp:spPr>
        <a:xfrm>
          <a:off x="5640" y="3061820"/>
          <a:ext cx="1492522" cy="7462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Apply for a loan</a:t>
          </a:r>
          <a:endParaRPr lang="en-US" sz="1600" kern="1200" dirty="0"/>
        </a:p>
      </dsp:txBody>
      <dsp:txXfrm>
        <a:off x="27497" y="3083677"/>
        <a:ext cx="1448808" cy="702547"/>
      </dsp:txXfrm>
    </dsp:sp>
    <dsp:sp modelId="{C2FE4909-2366-4540-B12D-79BBAF73B458}">
      <dsp:nvSpPr>
        <dsp:cNvPr id="0" name=""/>
        <dsp:cNvSpPr/>
      </dsp:nvSpPr>
      <dsp:spPr>
        <a:xfrm rot="10800000">
          <a:off x="5677227" y="2991634"/>
          <a:ext cx="597009" cy="28432"/>
        </a:xfrm>
        <a:custGeom>
          <a:avLst/>
          <a:gdLst/>
          <a:ahLst/>
          <a:cxnLst/>
          <a:rect l="0" t="0" r="0" b="0"/>
          <a:pathLst>
            <a:path>
              <a:moveTo>
                <a:pt x="0" y="14216"/>
              </a:moveTo>
              <a:lnTo>
                <a:pt x="597009" y="14216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5960806" y="2990925"/>
        <a:ext cx="29850" cy="29850"/>
      </dsp:txXfrm>
    </dsp:sp>
    <dsp:sp modelId="{2B64A862-3871-B84A-8860-5EE8AB0EBD79}">
      <dsp:nvSpPr>
        <dsp:cNvPr id="0" name=""/>
        <dsp:cNvSpPr/>
      </dsp:nvSpPr>
      <dsp:spPr>
        <a:xfrm>
          <a:off x="4184704" y="2632719"/>
          <a:ext cx="1492522" cy="746261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No reduction in high-cost debt (no refinancing)</a:t>
          </a:r>
          <a:endParaRPr lang="en-US" sz="1600" kern="1200" dirty="0"/>
        </a:p>
      </dsp:txBody>
      <dsp:txXfrm>
        <a:off x="4206561" y="2654576"/>
        <a:ext cx="1448808" cy="702547"/>
      </dsp:txXfrm>
    </dsp:sp>
    <dsp:sp modelId="{71F621DC-512E-3543-B5FA-85CD59143015}">
      <dsp:nvSpPr>
        <dsp:cNvPr id="0" name=""/>
        <dsp:cNvSpPr/>
      </dsp:nvSpPr>
      <dsp:spPr>
        <a:xfrm rot="7489469">
          <a:off x="5453015" y="3420734"/>
          <a:ext cx="1045432" cy="28432"/>
        </a:xfrm>
        <a:custGeom>
          <a:avLst/>
          <a:gdLst/>
          <a:ahLst/>
          <a:cxnLst/>
          <a:rect l="0" t="0" r="0" b="0"/>
          <a:pathLst>
            <a:path>
              <a:moveTo>
                <a:pt x="0" y="14216"/>
              </a:moveTo>
              <a:lnTo>
                <a:pt x="1045432" y="14216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5949596" y="3408814"/>
        <a:ext cx="52271" cy="52271"/>
      </dsp:txXfrm>
    </dsp:sp>
    <dsp:sp modelId="{822AB552-29D0-3A49-99F9-4D4F948577AB}">
      <dsp:nvSpPr>
        <dsp:cNvPr id="0" name=""/>
        <dsp:cNvSpPr/>
      </dsp:nvSpPr>
      <dsp:spPr>
        <a:xfrm>
          <a:off x="4184704" y="3490920"/>
          <a:ext cx="1492522" cy="746261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No increase in investment</a:t>
          </a:r>
          <a:endParaRPr lang="en-US" sz="1600" kern="1200" dirty="0"/>
        </a:p>
      </dsp:txBody>
      <dsp:txXfrm>
        <a:off x="4206561" y="3512777"/>
        <a:ext cx="1448808" cy="702547"/>
      </dsp:txXfrm>
    </dsp:sp>
    <dsp:sp modelId="{A77136FE-4E5B-5447-BA24-AD6B0DFBAFE0}">
      <dsp:nvSpPr>
        <dsp:cNvPr id="0" name=""/>
        <dsp:cNvSpPr/>
      </dsp:nvSpPr>
      <dsp:spPr>
        <a:xfrm>
          <a:off x="6274236" y="3490920"/>
          <a:ext cx="1492522" cy="7462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Debt trap</a:t>
          </a:r>
          <a:endParaRPr lang="en-US" sz="1600" kern="1200" dirty="0"/>
        </a:p>
      </dsp:txBody>
      <dsp:txXfrm>
        <a:off x="6296093" y="3512777"/>
        <a:ext cx="1448808" cy="7025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948FD3-518F-7746-B6F8-1A3F276C5A6D}" type="datetimeFigureOut">
              <a:rPr lang="en-US" smtClean="0"/>
              <a:t>11/16/13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F35C21-CA1B-2D40-9939-A2878B3C8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075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1B1389-3DC4-4CD5-AED6-A9D3F8B75317}" type="slidenum">
              <a:rPr lang="en-US" smtClean="0"/>
              <a:pPr/>
              <a:t>9</a:t>
            </a:fld>
            <a:endParaRPr lang="en-US" dirty="0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8D5975-4899-4B4F-8316-0C591A21C291}" type="slidenum">
              <a:rPr lang="en-US" smtClean="0">
                <a:latin typeface="Arial" pitchFamily="34" charset="0"/>
                <a:cs typeface="Arial" pitchFamily="34" charset="0"/>
              </a:rPr>
              <a:pPr/>
              <a:t>35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GT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D89F32-5E46-41D0-91EF-C56393AA963B}" type="slidenum">
              <a:rPr lang="en-US" smtClean="0">
                <a:latin typeface="Arial" pitchFamily="34" charset="0"/>
                <a:cs typeface="Arial" pitchFamily="34" charset="0"/>
              </a:rPr>
              <a:pPr/>
              <a:t>39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</a:rPr>
              <a:t>“new” = opened &lt;</a:t>
            </a:r>
            <a:r>
              <a:rPr lang="en-US" smtClean="0">
                <a:latin typeface="Arial" pitchFamily="34" charset="0"/>
              </a:rPr>
              <a:t>1 year ago</a:t>
            </a: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D89F32-5E46-41D0-91EF-C56393AA963B}" type="slidenum">
              <a:rPr lang="en-US" smtClean="0">
                <a:latin typeface="Arial" pitchFamily="34" charset="0"/>
                <a:cs typeface="Arial" pitchFamily="34" charset="0"/>
              </a:rPr>
              <a:pPr/>
              <a:t>40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were a number of media responses to the study, most notably Brigit Helms – CEO of </a:t>
            </a:r>
            <a:r>
              <a:rPr lang="en-US" dirty="0" err="1" smtClean="0"/>
              <a:t>Unitus</a:t>
            </a:r>
            <a:r>
              <a:rPr lang="en-US" dirty="0" smtClean="0"/>
              <a:t> (representing several MFIs</a:t>
            </a:r>
            <a:r>
              <a:rPr lang="en-US" baseline="0" dirty="0" smtClean="0"/>
              <a:t> and social enterprises) – who challenged the study findings in her Seattle Times op-ed. </a:t>
            </a:r>
            <a:r>
              <a:rPr lang="en-US" baseline="0" dirty="0" err="1" smtClean="0"/>
              <a:t>Abhijit</a:t>
            </a:r>
            <a:r>
              <a:rPr lang="en-US" baseline="0" dirty="0" smtClean="0"/>
              <a:t>, Esther and Dean </a:t>
            </a:r>
            <a:r>
              <a:rPr lang="en-US" baseline="0" dirty="0" err="1" smtClean="0"/>
              <a:t>Karlan</a:t>
            </a:r>
            <a:r>
              <a:rPr lang="en-US" baseline="0" dirty="0" smtClean="0"/>
              <a:t> responded with a New York Times column.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8D5DF7-A16B-421B-95B6-2B8117B6960D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501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Loans are joint-liability</a:t>
            </a:r>
            <a:r>
              <a:rPr lang="en-US" baseline="0" dirty="0" smtClean="0"/>
              <a:t> at the group level. They also offer an  individual-liability loan (you can graduate up to it, I think) – and men are allowed that one too. Very few clients have that.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E55BF-ACBA-4664-AEA5-B80ECDC64A1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164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724256-0E17-46C3-8E80-F6219297DB31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724256-0E17-46C3-8E80-F6219297DB31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A20C23-EEE6-4962-9AE5-9C282557A594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371" y="4344967"/>
            <a:ext cx="5025259" cy="4111668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E55BF-ACBA-4664-AEA5-B80ECDC64A1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E55BF-ACBA-4664-AEA5-B80ECDC64A1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8D5975-4899-4B4F-8316-0C591A21C291}" type="slidenum">
              <a:rPr lang="en-US" smtClean="0">
                <a:latin typeface="Arial" pitchFamily="34" charset="0"/>
                <a:cs typeface="Arial" pitchFamily="34" charset="0"/>
              </a:rPr>
              <a:pPr/>
              <a:t>28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+mn-lt"/>
                <a:cs typeface="+mn-cs"/>
              </a:rPr>
              <a:t>These slums were selected based on having residents who were desirable potential borrowers: poor, but not “the poorest of the poor.” </a:t>
            </a:r>
            <a:endParaRPr lang="es-GT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8D5975-4899-4B4F-8316-0C591A21C291}" type="slidenum">
              <a:rPr lang="en-US" smtClean="0">
                <a:latin typeface="Arial" pitchFamily="34" charset="0"/>
                <a:cs typeface="Arial" pitchFamily="34" charset="0"/>
              </a:rPr>
              <a:pPr/>
              <a:t>34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G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86138"/>
            <a:ext cx="7848600" cy="1587"/>
          </a:xfrm>
          <a:prstGeom prst="line">
            <a:avLst/>
          </a:prstGeom>
          <a:ln w="38100" cmpd="sng">
            <a:solidFill>
              <a:srgbClr val="445878"/>
            </a:solidFill>
            <a:prstDash val="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78797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472F1-BB71-444A-B15A-96485E43985E}" type="datetime2">
              <a:rPr lang="en-US"/>
              <a:pPr>
                <a:defRPr/>
              </a:pPr>
              <a:t>Saturday, November 16, 13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29CCB-9690-FB48-A3F1-5B31AB08FD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683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solidFill>
                  <a:srgbClr val="78797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66360"/>
          </a:xfrm>
        </p:spPr>
        <p:txBody>
          <a:bodyPr/>
          <a:lstStyle>
            <a:lvl1pPr>
              <a:buClr>
                <a:srgbClr val="FF0000"/>
              </a:buClr>
              <a:defRPr>
                <a:solidFill>
                  <a:srgbClr val="141313"/>
                </a:solidFill>
              </a:defRPr>
            </a:lvl1pPr>
            <a:lvl2pPr>
              <a:buClr>
                <a:srgbClr val="FF0000"/>
              </a:buClr>
              <a:defRPr>
                <a:solidFill>
                  <a:srgbClr val="141313"/>
                </a:solidFill>
              </a:defRPr>
            </a:lvl2pPr>
            <a:lvl3pPr>
              <a:buClr>
                <a:srgbClr val="FF0000"/>
              </a:buClr>
              <a:defRPr>
                <a:solidFill>
                  <a:srgbClr val="141313"/>
                </a:solidFill>
              </a:defRPr>
            </a:lvl3pPr>
            <a:lvl4pPr>
              <a:buClr>
                <a:srgbClr val="FF0000"/>
              </a:buClr>
              <a:defRPr>
                <a:solidFill>
                  <a:srgbClr val="141313"/>
                </a:solidFill>
              </a:defRPr>
            </a:lvl4pPr>
            <a:lvl5pPr>
              <a:buClr>
                <a:srgbClr val="FF0000"/>
              </a:buClr>
              <a:defRPr>
                <a:solidFill>
                  <a:srgbClr val="14131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7F195-694A-C745-A481-4A54DA93ECB3}" type="datetime2">
              <a:rPr lang="en-US"/>
              <a:pPr>
                <a:defRPr/>
              </a:pPr>
              <a:t>Saturday, November 16, 13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9B36D-2770-5E40-B136-62BA901FA1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317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-117390"/>
            <a:ext cx="9250430" cy="6445799"/>
          </a:xfrm>
          <a:prstGeom prst="rect">
            <a:avLst/>
          </a:prstGeom>
          <a:solidFill>
            <a:srgbClr val="787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-106729" y="6328409"/>
            <a:ext cx="9443671" cy="529591"/>
          </a:xfrm>
          <a:prstGeom prst="rect">
            <a:avLst/>
          </a:prstGeom>
          <a:solidFill>
            <a:srgbClr val="D4B7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19746"/>
            <a:ext cx="2895600" cy="328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EE547-D67D-974A-BA43-FBC897C5B1A9}" type="datetime2">
              <a:rPr lang="en-US"/>
              <a:pPr>
                <a:defRPr/>
              </a:pPr>
              <a:t>Saturday, November 16, 13</a:t>
            </a:fld>
            <a:endParaRPr lang="en-US" dirty="0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6419746"/>
            <a:ext cx="1066800" cy="328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44695-807A-7544-81A4-AB202D6D7B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130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l">
              <a:buNone/>
              <a:defRPr sz="2200" b="0">
                <a:solidFill>
                  <a:srgbClr val="445878"/>
                </a:solidFill>
                <a:latin typeface="Franklin Gothic Medium"/>
                <a:cs typeface="Franklin Gothic Medium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694737"/>
          </a:xfrm>
        </p:spPr>
        <p:txBody>
          <a:bodyPr/>
          <a:lstStyle>
            <a:lvl1pPr>
              <a:buClr>
                <a:srgbClr val="787978"/>
              </a:buClr>
              <a:defRPr sz="2200">
                <a:solidFill>
                  <a:srgbClr val="141313"/>
                </a:solidFill>
              </a:defRPr>
            </a:lvl1pPr>
            <a:lvl2pPr>
              <a:buClr>
                <a:srgbClr val="787978"/>
              </a:buClr>
              <a:defRPr sz="2000">
                <a:solidFill>
                  <a:srgbClr val="141313"/>
                </a:solidFill>
              </a:defRPr>
            </a:lvl2pPr>
            <a:lvl3pPr>
              <a:buClr>
                <a:srgbClr val="787978"/>
              </a:buClr>
              <a:defRPr sz="1800">
                <a:solidFill>
                  <a:srgbClr val="141313"/>
                </a:solidFill>
              </a:defRPr>
            </a:lvl3pPr>
            <a:lvl4pPr>
              <a:buClr>
                <a:srgbClr val="787978"/>
              </a:buClr>
              <a:defRPr sz="1600">
                <a:solidFill>
                  <a:srgbClr val="141313"/>
                </a:solidFill>
              </a:defRPr>
            </a:lvl4pPr>
            <a:lvl5pPr>
              <a:buClr>
                <a:srgbClr val="787978"/>
              </a:buClr>
              <a:defRPr sz="1600">
                <a:solidFill>
                  <a:srgbClr val="141313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l">
              <a:buNone/>
              <a:defRPr lang="en-US" sz="2200" b="0" kern="1200" dirty="0" smtClean="0">
                <a:solidFill>
                  <a:srgbClr val="445878"/>
                </a:solidFill>
                <a:latin typeface="Franklin Gothic Medium"/>
                <a:ea typeface="+mn-ea"/>
                <a:cs typeface="Franklin Gothic Medium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694737"/>
          </a:xfrm>
        </p:spPr>
        <p:txBody>
          <a:bodyPr/>
          <a:lstStyle>
            <a:lvl1pPr>
              <a:buClr>
                <a:srgbClr val="787978"/>
              </a:buClr>
              <a:defRPr sz="2200">
                <a:solidFill>
                  <a:srgbClr val="141313"/>
                </a:solidFill>
              </a:defRPr>
            </a:lvl1pPr>
            <a:lvl2pPr>
              <a:buClr>
                <a:srgbClr val="787978"/>
              </a:buClr>
              <a:defRPr sz="2000">
                <a:solidFill>
                  <a:srgbClr val="141313"/>
                </a:solidFill>
              </a:defRPr>
            </a:lvl2pPr>
            <a:lvl3pPr>
              <a:buClr>
                <a:srgbClr val="787978"/>
              </a:buClr>
              <a:defRPr sz="1800">
                <a:solidFill>
                  <a:srgbClr val="141313"/>
                </a:solidFill>
              </a:defRPr>
            </a:lvl3pPr>
            <a:lvl4pPr>
              <a:buClr>
                <a:srgbClr val="787978"/>
              </a:buClr>
              <a:defRPr sz="1600">
                <a:solidFill>
                  <a:srgbClr val="141313"/>
                </a:solidFill>
              </a:defRPr>
            </a:lvl4pPr>
            <a:lvl5pPr>
              <a:buClr>
                <a:srgbClr val="787978"/>
              </a:buClr>
              <a:defRPr sz="1600">
                <a:solidFill>
                  <a:srgbClr val="141313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02A32-7FA1-1C4C-83CE-A880ABB3DAAE}" type="datetime2">
              <a:rPr lang="en-US"/>
              <a:pPr>
                <a:defRPr/>
              </a:pPr>
              <a:t>Saturday, November 16, 13</a:t>
            </a:fld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3070C-9ADB-FA4F-8432-49A6D1BD84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158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4E348-6563-F645-83C4-1A95631E8DBF}" type="datetime2">
              <a:rPr lang="en-US"/>
              <a:pPr>
                <a:defRPr/>
              </a:pPr>
              <a:t>Saturday, November 16, 13</a:t>
            </a:fld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9ABC9-602B-3C49-9096-1FB6DE6655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861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19746"/>
            <a:ext cx="2895600" cy="328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EE547-D67D-974A-BA43-FBC897C5B1A9}" type="datetime2">
              <a:rPr lang="en-US"/>
              <a:pPr>
                <a:defRPr/>
              </a:pPr>
              <a:t>Saturday, November 16, 13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6419746"/>
            <a:ext cx="1066800" cy="328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44695-807A-7544-81A4-AB202D6D7B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-116981"/>
            <a:ext cx="9144000" cy="64339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16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5438" y="792164"/>
            <a:ext cx="2357437" cy="5109829"/>
          </a:xfrm>
          <a:prstGeom prst="rect">
            <a:avLst/>
          </a:prstGeom>
          <a:solidFill>
            <a:srgbClr val="78797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  <a:ln w="3175" cmpd="sng">
            <a:noFill/>
          </a:ln>
        </p:spPr>
        <p:txBody>
          <a:bodyPr anchor="b"/>
          <a:lstStyle>
            <a:lvl1pPr algn="l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063792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3595229"/>
          </a:xfrm>
          <a:ln w="3175" cmpd="sng">
            <a:noFill/>
          </a:ln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8288B-9DD0-4046-A9ED-DE343CCD5BC2}" type="datetime2">
              <a:rPr lang="en-US"/>
              <a:pPr>
                <a:defRPr/>
              </a:pPr>
              <a:t>Saturday, November 16, 13</a:t>
            </a:fld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063CB-D9B6-1F43-A106-EFC3B4CB18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45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6113-6CAE-46B9-B971-35FAA86C94BA}" type="datetimeFigureOut">
              <a:rPr lang="en-US" smtClean="0"/>
              <a:t>11/16/13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07E12-0177-4948-8875-F453A98CC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12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481D8-7B4F-40D8-BC2E-9EF0C8AD407E}" type="datetimeFigureOut">
              <a:rPr lang="en-US" smtClean="0"/>
              <a:pPr/>
              <a:t>11/16/13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07CA4-F4A4-44E4-B3C5-48224C007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774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99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rgbClr val="D4B7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FFFFF"/>
                </a:solidFill>
                <a:latin typeface="Franklin Gothic Book"/>
                <a:ea typeface="+mn-ea"/>
                <a:cs typeface="Franklin Gothic Book"/>
              </a:defRPr>
            </a:lvl1pPr>
          </a:lstStyle>
          <a:p>
            <a:pPr>
              <a:defRPr/>
            </a:pPr>
            <a:fld id="{32DF9FF2-F469-F64F-B974-F3B05D229CBA}" type="datetime2">
              <a:rPr lang="en-US"/>
              <a:pPr>
                <a:defRPr/>
              </a:pPr>
              <a:t>Saturday, November 16, 13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1" smtClean="0">
                <a:solidFill>
                  <a:srgbClr val="FFFFFF"/>
                </a:solidFill>
                <a:latin typeface="Franklin Gothic Book"/>
                <a:ea typeface="+mn-ea"/>
                <a:cs typeface="Franklin Gothic Book"/>
              </a:defRPr>
            </a:lvl1pPr>
          </a:lstStyle>
          <a:p>
            <a:pPr>
              <a:defRPr/>
            </a:pPr>
            <a:fld id="{06FE29BD-ED72-A942-8BD5-8D43C2769B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28862" y="6334902"/>
            <a:ext cx="9250430" cy="550513"/>
          </a:xfrm>
          <a:prstGeom prst="rect">
            <a:avLst/>
          </a:prstGeom>
          <a:solidFill>
            <a:srgbClr val="787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 spc="-100">
          <a:solidFill>
            <a:srgbClr val="787978"/>
          </a:solidFill>
          <a:latin typeface="Franklin Gothic Medium"/>
          <a:ea typeface="ＭＳ Ｐゴシック" charset="0"/>
          <a:cs typeface="Franklin Gothic Medium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87978"/>
          </a:solidFill>
          <a:latin typeface="Franklin Gothic Medium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87978"/>
          </a:solidFill>
          <a:latin typeface="Franklin Gothic Medium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87978"/>
          </a:solidFill>
          <a:latin typeface="Franklin Gothic Medium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87978"/>
          </a:solidFill>
          <a:latin typeface="Franklin Gothic Medium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87978"/>
          </a:solidFill>
          <a:latin typeface="Franklin Gothic Medium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87978"/>
          </a:solidFill>
          <a:latin typeface="Franklin Gothic Medium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87978"/>
          </a:solidFill>
          <a:latin typeface="Franklin Gothic Medium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87978"/>
          </a:solidFill>
          <a:latin typeface="Franklin Gothic Medium" charset="0"/>
          <a:ea typeface="ＭＳ Ｐゴシック" charset="0"/>
        </a:defRPr>
      </a:lvl9pPr>
    </p:titleStyle>
    <p:bodyStyle>
      <a:lvl1pPr marL="182563" indent="-182563" algn="l" rtl="0" eaLnBrk="1" fontAlgn="base" hangingPunct="1">
        <a:spcBef>
          <a:spcPct val="20000"/>
        </a:spcBef>
        <a:spcAft>
          <a:spcPct val="0"/>
        </a:spcAft>
        <a:buClr>
          <a:srgbClr val="787978"/>
        </a:buClr>
        <a:buSzPct val="85000"/>
        <a:buFont typeface="Arial" charset="0"/>
        <a:buChar char="•"/>
        <a:defRPr sz="2400" kern="1200">
          <a:solidFill>
            <a:srgbClr val="141313"/>
          </a:solidFill>
          <a:latin typeface="Franklin Gothic Book"/>
          <a:ea typeface="ＭＳ Ｐゴシック" charset="0"/>
          <a:cs typeface="Franklin Gothic Book"/>
        </a:defRPr>
      </a:lvl1pPr>
      <a:lvl2pPr marL="457200" indent="-182563" algn="l" rtl="0" eaLnBrk="1" fontAlgn="base" hangingPunct="1">
        <a:spcBef>
          <a:spcPct val="20000"/>
        </a:spcBef>
        <a:spcAft>
          <a:spcPct val="0"/>
        </a:spcAft>
        <a:buClr>
          <a:srgbClr val="787978"/>
        </a:buClr>
        <a:buSzPct val="85000"/>
        <a:buFont typeface="Arial" charset="0"/>
        <a:buChar char="•"/>
        <a:defRPr sz="2000" kern="1200">
          <a:solidFill>
            <a:srgbClr val="141313"/>
          </a:solidFill>
          <a:latin typeface="Franklin Gothic Book"/>
          <a:ea typeface="ＭＳ Ｐゴシック" charset="0"/>
          <a:cs typeface="Franklin Gothic Book"/>
        </a:defRPr>
      </a:lvl2pPr>
      <a:lvl3pPr marL="730250" indent="-182563" algn="l" rtl="0" eaLnBrk="1" fontAlgn="base" hangingPunct="1">
        <a:spcBef>
          <a:spcPct val="20000"/>
        </a:spcBef>
        <a:spcAft>
          <a:spcPct val="0"/>
        </a:spcAft>
        <a:buClr>
          <a:srgbClr val="787978"/>
        </a:buClr>
        <a:buSzPct val="90000"/>
        <a:buFont typeface="Arial" charset="0"/>
        <a:buChar char="•"/>
        <a:defRPr kern="1200">
          <a:solidFill>
            <a:srgbClr val="141313"/>
          </a:solidFill>
          <a:latin typeface="Franklin Gothic Book"/>
          <a:ea typeface="ＭＳ Ｐゴシック" charset="0"/>
          <a:cs typeface="Franklin Gothic Book"/>
        </a:defRPr>
      </a:lvl3pPr>
      <a:lvl4pPr marL="1004888" indent="-182563" algn="l" rtl="0" eaLnBrk="1" fontAlgn="base" hangingPunct="1">
        <a:spcBef>
          <a:spcPct val="20000"/>
        </a:spcBef>
        <a:spcAft>
          <a:spcPct val="0"/>
        </a:spcAft>
        <a:buClr>
          <a:srgbClr val="787978"/>
        </a:buClr>
        <a:buFont typeface="Arial" charset="0"/>
        <a:buChar char="•"/>
        <a:defRPr sz="1600" kern="1200">
          <a:solidFill>
            <a:srgbClr val="141313"/>
          </a:solidFill>
          <a:latin typeface="Franklin Gothic Book"/>
          <a:ea typeface="ＭＳ Ｐゴシック" charset="0"/>
          <a:cs typeface="Franklin Gothic Book"/>
        </a:defRPr>
      </a:lvl4pPr>
      <a:lvl5pPr marL="1187450" indent="-136525" algn="l" rtl="0" eaLnBrk="1" fontAlgn="base" hangingPunct="1">
        <a:spcBef>
          <a:spcPct val="20000"/>
        </a:spcBef>
        <a:spcAft>
          <a:spcPct val="0"/>
        </a:spcAft>
        <a:buClr>
          <a:srgbClr val="787978"/>
        </a:buClr>
        <a:buSzPct val="100000"/>
        <a:buFont typeface="Arial" charset="0"/>
        <a:buChar char="•"/>
        <a:defRPr sz="1400" kern="1200">
          <a:solidFill>
            <a:srgbClr val="141313"/>
          </a:solidFill>
          <a:latin typeface="Franklin Gothic Book"/>
          <a:ea typeface="ＭＳ Ｐゴシック" charset="0"/>
          <a:cs typeface="Franklin Gothic Book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Relationship Id="rId3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5.xml"/><Relationship Id="rId2" Type="http://schemas.openxmlformats.org/officeDocument/2006/relationships/diagramData" Target="../diagrams/data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5.xml"/><Relationship Id="rId2" Type="http://schemas.openxmlformats.org/officeDocument/2006/relationships/diagramData" Target="../diagrams/data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5.xml"/><Relationship Id="rId2" Type="http://schemas.openxmlformats.org/officeDocument/2006/relationships/diagramData" Target="../diagrams/data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92668"/>
            <a:ext cx="7848600" cy="164049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Evaluation start to finish</a:t>
            </a:r>
            <a:endParaRPr lang="en-US" dirty="0">
              <a:ea typeface="+mj-ea"/>
            </a:endParaRPr>
          </a:p>
        </p:txBody>
      </p:sp>
      <p:sp>
        <p:nvSpPr>
          <p:cNvPr id="10242" name="Subtitle 2"/>
          <p:cNvSpPr>
            <a:spLocks noGrp="1"/>
          </p:cNvSpPr>
          <p:nvPr>
            <p:ph type="subTitle" idx="1"/>
          </p:nvPr>
        </p:nvSpPr>
        <p:spPr>
          <a:xfrm>
            <a:off x="685800" y="5225773"/>
            <a:ext cx="5743110" cy="809406"/>
          </a:xfrm>
        </p:spPr>
        <p:txBody>
          <a:bodyPr/>
          <a:lstStyle/>
          <a:p>
            <a:r>
              <a:rPr lang="en-US" dirty="0" smtClean="0">
                <a:latin typeface="Franklin Gothic Book" charset="0"/>
              </a:rPr>
              <a:t>Impact of microcredit</a:t>
            </a:r>
            <a:endParaRPr lang="en-US" dirty="0">
              <a:latin typeface="Franklin Gothic Book" charset="0"/>
            </a:endParaRPr>
          </a:p>
        </p:txBody>
      </p:sp>
      <p:pic>
        <p:nvPicPr>
          <p:cNvPr id="6" name="Picture 5" descr="chapter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01180"/>
            <a:ext cx="3404470" cy="255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499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Finding the right partner: </a:t>
            </a:r>
            <a:r>
              <a:rPr lang="en-US" dirty="0" err="1" smtClean="0"/>
              <a:t>Spandana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876800"/>
          </a:xfrm>
        </p:spPr>
        <p:txBody>
          <a:bodyPr>
            <a:normAutofit/>
          </a:bodyPr>
          <a:lstStyle/>
          <a:p>
            <a:pPr>
              <a:buClr>
                <a:srgbClr val="787978"/>
              </a:buClr>
            </a:pPr>
            <a:r>
              <a:rPr lang="en-US" dirty="0" smtClean="0"/>
              <a:t>Launched in 1998, 16,400 clients by 2002</a:t>
            </a:r>
            <a:endParaRPr lang="en-US" dirty="0"/>
          </a:p>
          <a:p>
            <a:pPr lvl="1">
              <a:buClr>
                <a:srgbClr val="787978"/>
              </a:buClr>
            </a:pPr>
            <a:r>
              <a:rPr lang="en-US" dirty="0" smtClean="0"/>
              <a:t>Meant evaluation was of a mature program</a:t>
            </a:r>
          </a:p>
          <a:p>
            <a:pPr lvl="1">
              <a:buClr>
                <a:srgbClr val="787978"/>
              </a:buClr>
            </a:pPr>
            <a:endParaRPr lang="en-US" sz="900" dirty="0" smtClean="0"/>
          </a:p>
          <a:p>
            <a:pPr>
              <a:buClr>
                <a:srgbClr val="787978"/>
              </a:buClr>
            </a:pPr>
            <a:r>
              <a:rPr lang="en-US" dirty="0" smtClean="0"/>
              <a:t>Standard lending model</a:t>
            </a:r>
          </a:p>
          <a:p>
            <a:pPr lvl="1">
              <a:buClr>
                <a:srgbClr val="787978"/>
              </a:buClr>
            </a:pPr>
            <a:r>
              <a:rPr lang="en-US" dirty="0" smtClean="0"/>
              <a:t>Mainly </a:t>
            </a:r>
            <a:r>
              <a:rPr lang="en-US" dirty="0"/>
              <a:t>g</a:t>
            </a:r>
            <a:r>
              <a:rPr lang="en-US" dirty="0" smtClean="0"/>
              <a:t>roup lending of  small but rising amounts to women borrowers</a:t>
            </a:r>
          </a:p>
          <a:p>
            <a:pPr lvl="1">
              <a:buClr>
                <a:srgbClr val="787978"/>
              </a:buClr>
            </a:pPr>
            <a:endParaRPr lang="en-US" sz="900" dirty="0" smtClean="0"/>
          </a:p>
          <a:p>
            <a:pPr>
              <a:buClr>
                <a:srgbClr val="787978"/>
              </a:buClr>
            </a:pPr>
            <a:r>
              <a:rPr lang="en-US" dirty="0" smtClean="0"/>
              <a:t>For profit (not standard) and less focused on changing norms than some organizations</a:t>
            </a:r>
          </a:p>
          <a:p>
            <a:pPr>
              <a:buClr>
                <a:srgbClr val="787978"/>
              </a:buClr>
            </a:pPr>
            <a:endParaRPr lang="en-US" sz="900" dirty="0" smtClean="0"/>
          </a:p>
          <a:p>
            <a:pPr>
              <a:buClr>
                <a:srgbClr val="787978"/>
              </a:buClr>
            </a:pPr>
            <a:r>
              <a:rPr lang="en-US" dirty="0" smtClean="0"/>
              <a:t>Moving into a new city</a:t>
            </a:r>
          </a:p>
          <a:p>
            <a:pPr lvl="1">
              <a:buClr>
                <a:srgbClr val="787978"/>
              </a:buClr>
            </a:pPr>
            <a:r>
              <a:rPr lang="en-US" dirty="0" smtClean="0"/>
              <a:t>Room for large sample size</a:t>
            </a:r>
          </a:p>
          <a:p>
            <a:pPr lvl="1">
              <a:buClr>
                <a:srgbClr val="787978"/>
              </a:buClr>
            </a:pPr>
            <a:endParaRPr lang="en-US" sz="900" dirty="0" smtClean="0"/>
          </a:p>
          <a:p>
            <a:pPr>
              <a:buClr>
                <a:srgbClr val="787978"/>
              </a:buClr>
            </a:pPr>
            <a:r>
              <a:rPr lang="en-US" dirty="0" smtClean="0"/>
              <a:t>Very committed head in </a:t>
            </a:r>
            <a:r>
              <a:rPr lang="en-US" dirty="0" err="1" smtClean="0"/>
              <a:t>Padmaja</a:t>
            </a:r>
            <a:r>
              <a:rPr lang="en-US" dirty="0" smtClean="0"/>
              <a:t> Reddy</a:t>
            </a:r>
          </a:p>
          <a:p>
            <a:endParaRPr lang="en-US" dirty="0" smtClean="0"/>
          </a:p>
        </p:txBody>
      </p:sp>
      <p:pic>
        <p:nvPicPr>
          <p:cNvPr id="8" name="Picture 7" descr="Spandana_4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012" y="4514069"/>
            <a:ext cx="1617846" cy="161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74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etting: Hyderabad, India</a:t>
            </a:r>
            <a:endParaRPr lang="en-US" dirty="0"/>
          </a:p>
        </p:txBody>
      </p:sp>
      <p:pic>
        <p:nvPicPr>
          <p:cNvPr id="6" name="Picture 5" descr="indiamap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6" r="26578"/>
          <a:stretch/>
        </p:blipFill>
        <p:spPr>
          <a:xfrm>
            <a:off x="455229" y="1524000"/>
            <a:ext cx="2866820" cy="4392557"/>
          </a:xfrm>
          <a:prstGeom prst="rect">
            <a:avLst/>
          </a:prstGeom>
        </p:spPr>
      </p:pic>
      <p:sp>
        <p:nvSpPr>
          <p:cNvPr id="4" name="Donut 3"/>
          <p:cNvSpPr/>
          <p:nvPr/>
        </p:nvSpPr>
        <p:spPr>
          <a:xfrm>
            <a:off x="1308100" y="3886200"/>
            <a:ext cx="914400" cy="914400"/>
          </a:xfrm>
          <a:prstGeom prst="donu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>
            <a:stCxn id="4" idx="0"/>
          </p:cNvCxnSpPr>
          <p:nvPr/>
        </p:nvCxnSpPr>
        <p:spPr>
          <a:xfrm flipV="1">
            <a:off x="1765300" y="1676400"/>
            <a:ext cx="2057400" cy="220980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841500" y="4800600"/>
            <a:ext cx="1981200" cy="114300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hyderab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700" y="1524000"/>
            <a:ext cx="4864100" cy="4470400"/>
          </a:xfrm>
          <a:prstGeom prst="rect">
            <a:avLst/>
          </a:prstGeom>
        </p:spPr>
      </p:pic>
      <p:sp>
        <p:nvSpPr>
          <p:cNvPr id="15" name="Title 2"/>
          <p:cNvSpPr txBox="1">
            <a:spLocks/>
          </p:cNvSpPr>
          <p:nvPr/>
        </p:nvSpPr>
        <p:spPr bwMode="auto">
          <a:xfrm>
            <a:off x="1231900" y="4191000"/>
            <a:ext cx="1066800" cy="2286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Hyderabad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53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Descriptive assessment of setting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ln>
            <a:solidFill>
              <a:schemeClr val="bg1"/>
            </a:solidFill>
          </a:ln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b="1" u="sng" dirty="0" smtClean="0"/>
              <a:t>The city</a:t>
            </a:r>
          </a:p>
          <a:p>
            <a:r>
              <a:rPr lang="en-US" dirty="0"/>
              <a:t>1/3 of Hyderabad’s population lives in </a:t>
            </a:r>
            <a:r>
              <a:rPr lang="en-US" dirty="0" smtClean="0"/>
              <a:t>slums</a:t>
            </a:r>
          </a:p>
          <a:p>
            <a:endParaRPr lang="en-US" sz="800" dirty="0"/>
          </a:p>
          <a:p>
            <a:r>
              <a:rPr lang="en-US" dirty="0"/>
              <a:t>In 2004, no MFIs were working in these </a:t>
            </a:r>
            <a:r>
              <a:rPr lang="en-US" dirty="0" smtClean="0"/>
              <a:t>neighborhoods</a:t>
            </a:r>
          </a:p>
          <a:p>
            <a:endParaRPr lang="en-US" sz="900" dirty="0"/>
          </a:p>
          <a:p>
            <a:r>
              <a:rPr lang="en-US" dirty="0"/>
              <a:t>Yet 69% of  households had an informal </a:t>
            </a:r>
            <a:r>
              <a:rPr lang="en-US" dirty="0" smtClean="0"/>
              <a:t>loan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ln>
            <a:solidFill>
              <a:srgbClr val="FFFFFF"/>
            </a:solidFill>
          </a:ln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2600" b="1" u="sng" dirty="0" smtClean="0"/>
              <a:t>Households in target areas</a:t>
            </a:r>
          </a:p>
          <a:p>
            <a:r>
              <a:rPr lang="en-US" sz="2600" dirty="0" smtClean="0"/>
              <a:t>Avg</a:t>
            </a:r>
            <a:r>
              <a:rPr lang="en-US" sz="2600" dirty="0"/>
              <a:t>.</a:t>
            </a:r>
            <a:r>
              <a:rPr lang="en-US" sz="2600" dirty="0" smtClean="0"/>
              <a:t> expenditure, per person per month: </a:t>
            </a:r>
            <a:r>
              <a:rPr lang="en-US" sz="2600" b="1" dirty="0" err="1"/>
              <a:t>Rs</a:t>
            </a:r>
            <a:r>
              <a:rPr lang="en-US" sz="2600" b="1" dirty="0"/>
              <a:t>. 981</a:t>
            </a:r>
            <a:r>
              <a:rPr lang="en-US" sz="2600" dirty="0"/>
              <a:t> ($18</a:t>
            </a:r>
            <a:r>
              <a:rPr lang="en-US" sz="2600" dirty="0" smtClean="0"/>
              <a:t>)</a:t>
            </a:r>
          </a:p>
          <a:p>
            <a:endParaRPr lang="en-US" sz="900" dirty="0"/>
          </a:p>
          <a:p>
            <a:r>
              <a:rPr lang="en-US" sz="2600" dirty="0" smtClean="0"/>
              <a:t>Avg. debt : </a:t>
            </a:r>
            <a:r>
              <a:rPr lang="en-US" sz="2600" b="1" dirty="0" err="1"/>
              <a:t>Rs</a:t>
            </a:r>
            <a:r>
              <a:rPr lang="en-US" sz="2600" b="1" dirty="0"/>
              <a:t>. 36,567 </a:t>
            </a:r>
            <a:r>
              <a:rPr lang="en-US" sz="2600" dirty="0"/>
              <a:t>($670)</a:t>
            </a:r>
          </a:p>
          <a:p>
            <a:r>
              <a:rPr lang="en-US" sz="2600" dirty="0"/>
              <a:t>Literacy rate: </a:t>
            </a:r>
            <a:r>
              <a:rPr lang="en-US" sz="2600" b="1" dirty="0"/>
              <a:t>68%</a:t>
            </a:r>
          </a:p>
          <a:p>
            <a:r>
              <a:rPr lang="en-US" sz="2600" dirty="0"/>
              <a:t>Businesses per person: </a:t>
            </a:r>
            <a:r>
              <a:rPr lang="en-US" sz="2600" b="1" dirty="0"/>
              <a:t>30%</a:t>
            </a:r>
          </a:p>
          <a:p>
            <a:r>
              <a:rPr lang="en-US" sz="2600" dirty="0"/>
              <a:t>Enrolled or finished studies? </a:t>
            </a:r>
            <a:r>
              <a:rPr lang="en-US" sz="2600" b="1" dirty="0"/>
              <a:t>29%</a:t>
            </a:r>
            <a:r>
              <a:rPr lang="en-US" sz="2600" dirty="0">
                <a:solidFill>
                  <a:schemeClr val="bg1"/>
                </a:solidFill>
              </a:rPr>
              <a:t>		</a:t>
            </a:r>
            <a:endParaRPr lang="en-US" sz="2600" dirty="0"/>
          </a:p>
          <a:p>
            <a:pPr marL="0" indent="0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87516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 smtClean="0"/>
              <a:t>What level to randomize at?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575961" y="1701265"/>
            <a:ext cx="838200" cy="533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Garamond"/>
                <a:cs typeface="Garamond"/>
              </a:rPr>
              <a:t>Client</a:t>
            </a:r>
            <a:endParaRPr lang="en-US" sz="1600" dirty="0">
              <a:latin typeface="Garamond"/>
              <a:cs typeface="Garamond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566561" y="1708484"/>
            <a:ext cx="838200" cy="533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Garamond"/>
                <a:cs typeface="Garamond"/>
              </a:rPr>
              <a:t>Client</a:t>
            </a:r>
            <a:endParaRPr lang="en-US" sz="1600" dirty="0">
              <a:latin typeface="Garamond"/>
              <a:cs typeface="Garamond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677301" y="1709286"/>
            <a:ext cx="838200" cy="533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Garamond"/>
                <a:cs typeface="Garamond"/>
              </a:rPr>
              <a:t>Client</a:t>
            </a:r>
            <a:endParaRPr lang="en-US" sz="1600" dirty="0">
              <a:latin typeface="Garamond"/>
              <a:cs typeface="Garamond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595261" y="1708484"/>
            <a:ext cx="838200" cy="533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Garamond"/>
                <a:cs typeface="Garamond"/>
              </a:rPr>
              <a:t>Client</a:t>
            </a:r>
            <a:endParaRPr lang="en-US" sz="1600" dirty="0">
              <a:latin typeface="Garamond"/>
              <a:cs typeface="Garamond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728361" y="1883343"/>
            <a:ext cx="838200" cy="533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Garamond"/>
                <a:cs typeface="Garamond"/>
              </a:rPr>
              <a:t>Client</a:t>
            </a:r>
            <a:endParaRPr lang="en-US" sz="1600" dirty="0">
              <a:latin typeface="Garamond"/>
              <a:cs typeface="Garamond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718961" y="1883343"/>
            <a:ext cx="838200" cy="533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Garamond"/>
                <a:cs typeface="Garamond"/>
              </a:rPr>
              <a:t>Client</a:t>
            </a:r>
            <a:endParaRPr lang="en-US" sz="1600" dirty="0">
              <a:latin typeface="Garamond"/>
              <a:cs typeface="Garamond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785761" y="1883343"/>
            <a:ext cx="838200" cy="533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Garamond"/>
                <a:cs typeface="Garamond"/>
              </a:rPr>
              <a:t>Client</a:t>
            </a:r>
            <a:endParaRPr lang="en-US" sz="1600" dirty="0">
              <a:latin typeface="Garamond"/>
              <a:cs typeface="Garamond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813659" y="1883343"/>
            <a:ext cx="838200" cy="533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Garamond"/>
                <a:cs typeface="Garamond"/>
              </a:rPr>
              <a:t>Client</a:t>
            </a:r>
            <a:endParaRPr lang="en-US" sz="1600" dirty="0">
              <a:latin typeface="Garamond"/>
              <a:cs typeface="Garamond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4000098" y="2531043"/>
            <a:ext cx="1295400" cy="457200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aramond"/>
              <a:cs typeface="Garamond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147461" y="3172923"/>
            <a:ext cx="1981200" cy="381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Garamond"/>
              <a:cs typeface="Garamond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308282" y="3299991"/>
            <a:ext cx="1981200" cy="381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Garamond"/>
              <a:cs typeface="Garamond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566561" y="3883024"/>
            <a:ext cx="1981200" cy="381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Garamond"/>
              <a:cs typeface="Garamond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795161" y="3590321"/>
            <a:ext cx="1981200" cy="381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Garamond"/>
                <a:cs typeface="Garamond"/>
              </a:rPr>
              <a:t>Borrowing group</a:t>
            </a:r>
            <a:endParaRPr lang="en-US" sz="1800" dirty="0">
              <a:solidFill>
                <a:schemeClr val="tx1"/>
              </a:solidFill>
              <a:latin typeface="Garamond"/>
              <a:cs typeface="Garamond"/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4138061" y="4131243"/>
            <a:ext cx="1295400" cy="457200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aramond"/>
              <a:cs typeface="Garamond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566561" y="4770521"/>
            <a:ext cx="2438400" cy="12192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Garamond"/>
                <a:cs typeface="Garamond"/>
              </a:rPr>
              <a:t>Community</a:t>
            </a:r>
          </a:p>
          <a:p>
            <a:pPr algn="ctr"/>
            <a:r>
              <a:rPr lang="en-US" dirty="0" smtClean="0">
                <a:latin typeface="Garamond"/>
                <a:cs typeface="Garamond"/>
              </a:rPr>
              <a:t>(branch office)</a:t>
            </a:r>
          </a:p>
        </p:txBody>
      </p:sp>
    </p:spTree>
    <p:extLst>
      <p:ext uri="{BB962C8B-B14F-4D97-AF65-F5344CB8AC3E}">
        <p14:creationId xmlns:p14="http://schemas.microsoft.com/office/powerpoint/2010/main" val="93362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U</a:t>
            </a:r>
            <a:r>
              <a:rPr lang="en-US" sz="4000" dirty="0" smtClean="0"/>
              <a:t>nit to randomization options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Clr>
                <a:srgbClr val="787978"/>
              </a:buClr>
              <a:defRPr/>
            </a:pPr>
            <a:r>
              <a:rPr lang="en-US" sz="2400" dirty="0" smtClean="0"/>
              <a:t>Could not randomize by individual</a:t>
            </a:r>
          </a:p>
          <a:p>
            <a:pPr lvl="1">
              <a:lnSpc>
                <a:spcPct val="90000"/>
              </a:lnSpc>
              <a:buClr>
                <a:srgbClr val="787978"/>
              </a:buClr>
              <a:defRPr/>
            </a:pPr>
            <a:r>
              <a:rPr lang="en-US" sz="2000" dirty="0" err="1" smtClean="0"/>
              <a:t>Spandana</a:t>
            </a:r>
            <a:r>
              <a:rPr lang="en-US" sz="2000" dirty="0" smtClean="0"/>
              <a:t> lent to groups not individuals</a:t>
            </a:r>
          </a:p>
          <a:p>
            <a:pPr lvl="1">
              <a:lnSpc>
                <a:spcPct val="90000"/>
              </a:lnSpc>
              <a:buClr>
                <a:srgbClr val="787978"/>
              </a:buClr>
              <a:defRPr/>
            </a:pPr>
            <a:r>
              <a:rPr lang="en-US" sz="2000" dirty="0" smtClean="0"/>
              <a:t>What unit of randomization makes sense?</a:t>
            </a:r>
          </a:p>
          <a:p>
            <a:pPr lvl="1" eaLnBrk="1" hangingPunct="1">
              <a:lnSpc>
                <a:spcPct val="90000"/>
              </a:lnSpc>
              <a:buClr>
                <a:srgbClr val="787978"/>
              </a:buClr>
              <a:defRPr/>
            </a:pPr>
            <a:r>
              <a:rPr lang="en-US" sz="2000" dirty="0" smtClean="0"/>
              <a:t>client? group? credit officer? center/branch office?</a:t>
            </a:r>
          </a:p>
          <a:p>
            <a:pPr lvl="1" eaLnBrk="1" hangingPunct="1">
              <a:lnSpc>
                <a:spcPct val="90000"/>
              </a:lnSpc>
              <a:buClr>
                <a:srgbClr val="787978"/>
              </a:buClr>
              <a:defRPr/>
            </a:pPr>
            <a:r>
              <a:rPr lang="en-US" sz="2000" dirty="0" smtClean="0"/>
              <a:t>wanted impact on community, including spillovers</a:t>
            </a:r>
          </a:p>
          <a:p>
            <a:pPr lvl="1" eaLnBrk="1" hangingPunct="1">
              <a:lnSpc>
                <a:spcPct val="90000"/>
              </a:lnSpc>
              <a:buClr>
                <a:srgbClr val="787978"/>
              </a:buClr>
              <a:defRPr/>
            </a:pPr>
            <a:endParaRPr lang="en-US" sz="900" dirty="0" smtClean="0"/>
          </a:p>
          <a:p>
            <a:pPr eaLnBrk="1" hangingPunct="1">
              <a:lnSpc>
                <a:spcPct val="90000"/>
              </a:lnSpc>
              <a:buClr>
                <a:srgbClr val="787978"/>
              </a:buClr>
              <a:defRPr/>
            </a:pPr>
            <a:r>
              <a:rPr lang="en-US" sz="2400" dirty="0" smtClean="0"/>
              <a:t>Could not randomize by borrowing group</a:t>
            </a:r>
          </a:p>
          <a:p>
            <a:pPr lvl="1">
              <a:lnSpc>
                <a:spcPct val="90000"/>
              </a:lnSpc>
              <a:buClr>
                <a:srgbClr val="787978"/>
              </a:buClr>
              <a:defRPr/>
            </a:pPr>
            <a:r>
              <a:rPr lang="en-US" sz="2000" dirty="0" smtClean="0"/>
              <a:t>Who is the borrowing group in comparison areas?</a:t>
            </a:r>
          </a:p>
          <a:p>
            <a:pPr lvl="1">
              <a:lnSpc>
                <a:spcPct val="90000"/>
              </a:lnSpc>
              <a:buClr>
                <a:srgbClr val="787978"/>
              </a:buClr>
              <a:defRPr/>
            </a:pPr>
            <a:endParaRPr lang="en-US" sz="900" dirty="0" smtClean="0"/>
          </a:p>
          <a:p>
            <a:pPr eaLnBrk="1" hangingPunct="1">
              <a:lnSpc>
                <a:spcPct val="90000"/>
              </a:lnSpc>
              <a:buClr>
                <a:srgbClr val="787978"/>
              </a:buClr>
              <a:defRPr/>
            </a:pPr>
            <a:r>
              <a:rPr lang="en-US" sz="2400" dirty="0" smtClean="0"/>
              <a:t>Interested in the impact of access to microcredit on the community</a:t>
            </a:r>
          </a:p>
          <a:p>
            <a:pPr lvl="1">
              <a:lnSpc>
                <a:spcPct val="90000"/>
              </a:lnSpc>
              <a:buClr>
                <a:srgbClr val="787978"/>
              </a:buClr>
              <a:defRPr/>
            </a:pPr>
            <a:r>
              <a:rPr lang="en-US" sz="2000" dirty="0" err="1" smtClean="0"/>
              <a:t>Nonborrowers</a:t>
            </a:r>
            <a:r>
              <a:rPr lang="en-US" sz="2000" dirty="0" smtClean="0"/>
              <a:t> might gain by being employed by borrowers</a:t>
            </a:r>
          </a:p>
          <a:p>
            <a:pPr lvl="1">
              <a:lnSpc>
                <a:spcPct val="90000"/>
              </a:lnSpc>
              <a:buClr>
                <a:srgbClr val="787978"/>
              </a:buClr>
              <a:defRPr/>
            </a:pPr>
            <a:r>
              <a:rPr lang="en-US" sz="2000" dirty="0" smtClean="0"/>
              <a:t>Existing businesses might loose from additional competition from new businesses</a:t>
            </a:r>
          </a:p>
          <a:p>
            <a:pPr lvl="1">
              <a:lnSpc>
                <a:spcPct val="90000"/>
              </a:lnSpc>
              <a:buClr>
                <a:srgbClr val="787978"/>
              </a:buClr>
              <a:defRPr/>
            </a:pPr>
            <a:endParaRPr lang="en-US" sz="900" dirty="0" smtClean="0"/>
          </a:p>
          <a:p>
            <a:pPr eaLnBrk="1" hangingPunct="1">
              <a:lnSpc>
                <a:spcPct val="90000"/>
              </a:lnSpc>
              <a:buClr>
                <a:srgbClr val="787978"/>
              </a:buClr>
              <a:defRPr/>
            </a:pPr>
            <a:r>
              <a:rPr lang="en-US" sz="2400" dirty="0" smtClean="0"/>
              <a:t>Decided to randomize access by </a:t>
            </a:r>
            <a:r>
              <a:rPr lang="en-US" sz="2400" dirty="0" smtClean="0"/>
              <a:t>community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37903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Research design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 eaLnBrk="1" hangingPunct="1">
              <a:lnSpc>
                <a:spcPct val="90000"/>
              </a:lnSpc>
              <a:defRPr/>
            </a:pPr>
            <a:endParaRPr lang="en-US" sz="900" dirty="0" smtClean="0"/>
          </a:p>
          <a:p>
            <a:pPr eaLnBrk="1" hangingPunct="1">
              <a:lnSpc>
                <a:spcPct val="90000"/>
              </a:lnSpc>
              <a:buClr>
                <a:schemeClr val="accent5"/>
              </a:buClr>
              <a:defRPr/>
            </a:pPr>
            <a:r>
              <a:rPr lang="en-US" sz="2400" dirty="0" err="1" smtClean="0"/>
              <a:t>Spandana</a:t>
            </a:r>
            <a:r>
              <a:rPr lang="en-US" sz="2400" dirty="0" smtClean="0"/>
              <a:t> reviewed neighborhoods for suitability</a:t>
            </a:r>
          </a:p>
          <a:p>
            <a:pPr lvl="1">
              <a:lnSpc>
                <a:spcPct val="90000"/>
              </a:lnSpc>
              <a:buClr>
                <a:schemeClr val="accent5"/>
              </a:buClr>
              <a:defRPr/>
            </a:pPr>
            <a:r>
              <a:rPr lang="en-US" sz="2000" dirty="0" smtClean="0"/>
              <a:t>selected 120 originally but dropped 16 because mostly migrants</a:t>
            </a:r>
          </a:p>
          <a:p>
            <a:pPr lvl="1">
              <a:lnSpc>
                <a:spcPct val="90000"/>
              </a:lnSpc>
              <a:buClr>
                <a:schemeClr val="accent5"/>
              </a:buClr>
              <a:defRPr/>
            </a:pPr>
            <a:endParaRPr lang="en-US" sz="900" dirty="0" smtClean="0"/>
          </a:p>
          <a:p>
            <a:pPr eaLnBrk="1" hangingPunct="1">
              <a:lnSpc>
                <a:spcPct val="90000"/>
              </a:lnSpc>
              <a:buClr>
                <a:schemeClr val="accent5"/>
              </a:buClr>
              <a:defRPr/>
            </a:pPr>
            <a:r>
              <a:rPr lang="en-US" sz="2400" dirty="0" smtClean="0"/>
              <a:t>Encouraging </a:t>
            </a:r>
            <a:r>
              <a:rPr lang="en-US" sz="2400" dirty="0" err="1" smtClean="0"/>
              <a:t>Spandana</a:t>
            </a:r>
            <a:r>
              <a:rPr lang="en-US" sz="2400" dirty="0" smtClean="0"/>
              <a:t> to choose more communities would increase our sample size, but if they chose communities that were not suitable and take up was low this would reduce the power of the experiment</a:t>
            </a:r>
          </a:p>
          <a:p>
            <a:pPr eaLnBrk="1" hangingPunct="1">
              <a:lnSpc>
                <a:spcPct val="90000"/>
              </a:lnSpc>
              <a:buClr>
                <a:schemeClr val="accent5"/>
              </a:buClr>
              <a:defRPr/>
            </a:pPr>
            <a:endParaRPr lang="en-US" sz="900" dirty="0" smtClean="0"/>
          </a:p>
          <a:p>
            <a:pPr eaLnBrk="1" hangingPunct="1">
              <a:lnSpc>
                <a:spcPct val="90000"/>
              </a:lnSpc>
              <a:buClr>
                <a:schemeClr val="accent5"/>
              </a:buClr>
              <a:defRPr/>
            </a:pPr>
            <a:r>
              <a:rPr lang="en-US" sz="2400" dirty="0" smtClean="0"/>
              <a:t>Eventually 104 neighborhoods: 52 treatment, 52 control</a:t>
            </a:r>
          </a:p>
          <a:p>
            <a:pPr eaLnBrk="1" hangingPunct="1">
              <a:lnSpc>
                <a:spcPct val="90000"/>
              </a:lnSpc>
              <a:buClr>
                <a:schemeClr val="accent5"/>
              </a:buClr>
              <a:defRPr/>
            </a:pPr>
            <a:endParaRPr lang="en-US" sz="900" dirty="0" smtClean="0"/>
          </a:p>
          <a:p>
            <a:pPr eaLnBrk="1" hangingPunct="1">
              <a:lnSpc>
                <a:spcPct val="90000"/>
              </a:lnSpc>
              <a:buClr>
                <a:schemeClr val="accent5"/>
              </a:buClr>
              <a:defRPr/>
            </a:pPr>
            <a:r>
              <a:rPr lang="en-US" sz="2400" dirty="0" err="1" smtClean="0"/>
              <a:t>Spandana</a:t>
            </a:r>
            <a:r>
              <a:rPr lang="en-US" sz="2400" dirty="0" smtClean="0"/>
              <a:t> wanted to get started but reviewing all the neighborhoods was slow process</a:t>
            </a:r>
          </a:p>
          <a:p>
            <a:pPr lvl="1">
              <a:lnSpc>
                <a:spcPct val="90000"/>
              </a:lnSpc>
              <a:buClr>
                <a:schemeClr val="accent5"/>
              </a:buClr>
              <a:defRPr/>
            </a:pPr>
            <a:r>
              <a:rPr lang="en-US" sz="2000" dirty="0" smtClean="0"/>
              <a:t>Waited till a group of neighborhoods had been reviewed for suitability by </a:t>
            </a:r>
            <a:r>
              <a:rPr lang="en-US" sz="2000" dirty="0" err="1" smtClean="0"/>
              <a:t>Spandana</a:t>
            </a:r>
            <a:r>
              <a:rPr lang="en-US" sz="2000" dirty="0" smtClean="0"/>
              <a:t>, then randomized within the group</a:t>
            </a:r>
          </a:p>
          <a:p>
            <a:pPr lvl="1">
              <a:lnSpc>
                <a:spcPct val="90000"/>
              </a:lnSpc>
              <a:buClr>
                <a:schemeClr val="accent5"/>
              </a:buClr>
              <a:defRPr/>
            </a:pPr>
            <a:r>
              <a:rPr lang="en-US" sz="2000" dirty="0" smtClean="0"/>
              <a:t>Created matched pairs of similar neighborhoods, then randomized within the pair (one to treatment and one to comparison)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466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yd_T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480" y="1295400"/>
            <a:ext cx="6629400" cy="4888134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 bwMode="auto">
          <a:xfrm>
            <a:off x="228600" y="304800"/>
            <a:ext cx="8534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>
                    <a:lumMod val="85000"/>
                  </a:schemeClr>
                </a:solidFill>
                <a:latin typeface="Garamond" pitchFamily="18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sz="4000" dirty="0" smtClean="0">
                <a:solidFill>
                  <a:srgbClr val="787978"/>
                </a:solidFill>
                <a:latin typeface="Franklin Gothic Medium"/>
                <a:cs typeface="Franklin Gothic Medium"/>
              </a:rPr>
              <a:t>Treatment and comparison areas</a:t>
            </a:r>
            <a:endParaRPr lang="en-US" sz="4000" dirty="0">
              <a:solidFill>
                <a:srgbClr val="787978"/>
              </a:solidFill>
              <a:latin typeface="Franklin Gothic Medium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1636710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304800" y="1828801"/>
            <a:ext cx="1828800" cy="23622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latin typeface="Garamond"/>
                <a:cs typeface="Garamond"/>
              </a:rPr>
              <a:t>104</a:t>
            </a:r>
            <a:r>
              <a:rPr lang="en-US" sz="1800" dirty="0">
                <a:latin typeface="Garamond"/>
                <a:cs typeface="Garamond"/>
              </a:rPr>
              <a:t> </a:t>
            </a:r>
            <a:r>
              <a:rPr lang="en-US" sz="1800" dirty="0" smtClean="0">
                <a:latin typeface="Garamond"/>
                <a:cs typeface="Garamond"/>
              </a:rPr>
              <a:t>neighborhoods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590800" y="1295401"/>
            <a:ext cx="1676400" cy="10668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latin typeface="Garamond"/>
                <a:cs typeface="Garamond"/>
              </a:rPr>
              <a:t>52</a:t>
            </a:r>
            <a:r>
              <a:rPr lang="en-US" sz="1800" dirty="0" smtClean="0">
                <a:latin typeface="Garamond"/>
                <a:cs typeface="Garamond"/>
              </a:rPr>
              <a:t> Treatment slums</a:t>
            </a:r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590800" y="3657601"/>
            <a:ext cx="1752600" cy="10668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latin typeface="Garamond"/>
                <a:cs typeface="Garamond"/>
              </a:rPr>
              <a:t>52</a:t>
            </a:r>
            <a:r>
              <a:rPr lang="en-US" sz="1800" dirty="0" smtClean="0">
                <a:latin typeface="Garamond"/>
                <a:cs typeface="Garamond"/>
              </a:rPr>
              <a:t> Comparison slums</a:t>
            </a:r>
            <a:endParaRPr lang="en-US" sz="1800" dirty="0">
              <a:latin typeface="Garamond"/>
              <a:cs typeface="Garamond"/>
            </a:endParaRP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2997232524"/>
              </p:ext>
            </p:extLst>
          </p:nvPr>
        </p:nvGraphicFramePr>
        <p:xfrm>
          <a:off x="125943" y="4837080"/>
          <a:ext cx="8763000" cy="134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4343400" y="1524001"/>
            <a:ext cx="2514599" cy="539353"/>
            <a:chOff x="4040480" y="403423"/>
            <a:chExt cx="3887913" cy="539353"/>
          </a:xfrm>
          <a:solidFill>
            <a:schemeClr val="accent5">
              <a:lumMod val="75000"/>
            </a:schemeClr>
          </a:solidFill>
        </p:grpSpPr>
        <p:sp>
          <p:nvSpPr>
            <p:cNvPr id="17" name="Chevron 16"/>
            <p:cNvSpPr/>
            <p:nvPr/>
          </p:nvSpPr>
          <p:spPr>
            <a:xfrm>
              <a:off x="4040480" y="403423"/>
              <a:ext cx="3887913" cy="539353"/>
            </a:xfrm>
            <a:prstGeom prst="chevron">
              <a:avLst/>
            </a:prstGeom>
            <a:grp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Chevron 4"/>
            <p:cNvSpPr/>
            <p:nvPr/>
          </p:nvSpPr>
          <p:spPr>
            <a:xfrm>
              <a:off x="4511742" y="403423"/>
              <a:ext cx="2709759" cy="533400"/>
            </a:xfrm>
            <a:prstGeom prst="rect">
              <a:avLst/>
            </a:prstGeom>
            <a:grp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2004" tIns="10668" rIns="10668" bIns="10668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err="1" smtClean="0">
                  <a:latin typeface="Garamond"/>
                  <a:cs typeface="Garamond"/>
                </a:rPr>
                <a:t>Spandana</a:t>
              </a:r>
              <a:r>
                <a:rPr lang="en-US" sz="1800" kern="1200" dirty="0" smtClean="0">
                  <a:latin typeface="Garamond"/>
                  <a:cs typeface="Garamond"/>
                </a:rPr>
                <a:t> </a:t>
              </a:r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>
                  <a:latin typeface="Garamond"/>
                  <a:cs typeface="Garamond"/>
                </a:rPr>
                <a:t>(+ others)</a:t>
              </a:r>
              <a:endParaRPr lang="en-US" sz="1800" kern="1200" dirty="0">
                <a:latin typeface="Garamond"/>
                <a:cs typeface="Garamond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419600" y="3962401"/>
            <a:ext cx="2590800" cy="539353"/>
            <a:chOff x="4040480" y="403423"/>
            <a:chExt cx="3887913" cy="539353"/>
          </a:xfrm>
          <a:solidFill>
            <a:schemeClr val="accent5">
              <a:lumMod val="75000"/>
            </a:schemeClr>
          </a:solidFill>
        </p:grpSpPr>
        <p:sp>
          <p:nvSpPr>
            <p:cNvPr id="20" name="Chevron 19"/>
            <p:cNvSpPr/>
            <p:nvPr/>
          </p:nvSpPr>
          <p:spPr>
            <a:xfrm>
              <a:off x="4040480" y="403423"/>
              <a:ext cx="3887913" cy="539353"/>
            </a:xfrm>
            <a:prstGeom prst="chevron">
              <a:avLst/>
            </a:prstGeom>
            <a:grp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Chevron 4"/>
            <p:cNvSpPr/>
            <p:nvPr/>
          </p:nvSpPr>
          <p:spPr>
            <a:xfrm>
              <a:off x="4497882" y="479623"/>
              <a:ext cx="2817784" cy="386953"/>
            </a:xfrm>
            <a:prstGeom prst="rect">
              <a:avLst/>
            </a:prstGeom>
            <a:grp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2004" tIns="10668" rIns="10668" bIns="10668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>
                  <a:latin typeface="Garamond"/>
                  <a:cs typeface="Garamond"/>
                </a:rPr>
                <a:t>Only others</a:t>
              </a:r>
              <a:endParaRPr lang="en-US" sz="1800" kern="1200" dirty="0">
                <a:latin typeface="Garamond"/>
                <a:cs typeface="Garamond"/>
              </a:endParaRPr>
            </a:p>
          </p:txBody>
        </p:sp>
      </p:grpSp>
      <p:cxnSp>
        <p:nvCxnSpPr>
          <p:cNvPr id="23" name="Straight Arrow Connector 22"/>
          <p:cNvCxnSpPr>
            <a:endCxn id="12" idx="1"/>
          </p:cNvCxnSpPr>
          <p:nvPr/>
        </p:nvCxnSpPr>
        <p:spPr>
          <a:xfrm rot="5400000" flipH="1" flipV="1">
            <a:off x="1828800" y="2133601"/>
            <a:ext cx="1066800" cy="45720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3" idx="1"/>
          </p:cNvCxnSpPr>
          <p:nvPr/>
        </p:nvCxnSpPr>
        <p:spPr>
          <a:xfrm rot="16200000" flipH="1">
            <a:off x="1714500" y="3314701"/>
            <a:ext cx="1295400" cy="45720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5" name="Title 2"/>
          <p:cNvSpPr txBox="1">
            <a:spLocks/>
          </p:cNvSpPr>
          <p:nvPr/>
        </p:nvSpPr>
        <p:spPr bwMode="auto">
          <a:xfrm>
            <a:off x="495300" y="192104"/>
            <a:ext cx="8305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>
                    <a:lumMod val="85000"/>
                  </a:schemeClr>
                </a:solidFill>
                <a:latin typeface="Garamond" pitchFamily="18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sz="4000" dirty="0" smtClean="0">
                <a:solidFill>
                  <a:srgbClr val="787978"/>
                </a:solidFill>
                <a:latin typeface="Franklin Gothic Medium"/>
                <a:cs typeface="Franklin Gothic Medium"/>
              </a:rPr>
              <a:t>Final research design</a:t>
            </a:r>
            <a:endParaRPr lang="en-US" sz="4000" dirty="0">
              <a:solidFill>
                <a:srgbClr val="787978"/>
              </a:solidFill>
              <a:latin typeface="Franklin Gothic Medium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121039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Measurement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33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Research questions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rgbClr val="787978"/>
              </a:buClr>
              <a:buNone/>
            </a:pPr>
            <a:r>
              <a:rPr lang="en-US" dirty="0"/>
              <a:t>C</a:t>
            </a:r>
            <a:r>
              <a:rPr lang="en-US" dirty="0" smtClean="0"/>
              <a:t>onversations </a:t>
            </a:r>
            <a:r>
              <a:rPr lang="en-US" dirty="0"/>
              <a:t>with </a:t>
            </a:r>
            <a:r>
              <a:rPr lang="en-US" dirty="0" err="1"/>
              <a:t>Spandana</a:t>
            </a:r>
            <a:r>
              <a:rPr lang="en-US" dirty="0"/>
              <a:t>, </a:t>
            </a:r>
            <a:r>
              <a:rPr lang="en-US" dirty="0" smtClean="0"/>
              <a:t>generated following questions:</a:t>
            </a:r>
          </a:p>
          <a:p>
            <a:pPr marL="514350" indent="-514350">
              <a:buClr>
                <a:srgbClr val="787978"/>
              </a:buClr>
              <a:buFont typeface="+mj-lt"/>
              <a:buAutoNum type="arabicPeriod"/>
            </a:pPr>
            <a:r>
              <a:rPr lang="en-US" dirty="0" smtClean="0"/>
              <a:t>What happens when you offer microcredit?</a:t>
            </a:r>
          </a:p>
          <a:p>
            <a:pPr marL="514350" indent="-514350">
              <a:buClr>
                <a:srgbClr val="787978"/>
              </a:buClr>
              <a:buFont typeface="+mj-lt"/>
              <a:buAutoNum type="arabicPeriod"/>
            </a:pPr>
            <a:r>
              <a:rPr lang="en-US" dirty="0" smtClean="0"/>
              <a:t>What’s the take-up?</a:t>
            </a:r>
          </a:p>
          <a:p>
            <a:pPr marL="514350" indent="-514350">
              <a:buClr>
                <a:srgbClr val="787978"/>
              </a:buClr>
              <a:buFont typeface="+mj-lt"/>
              <a:buAutoNum type="arabicPeriod"/>
            </a:pPr>
            <a:r>
              <a:rPr lang="en-US" dirty="0" smtClean="0"/>
              <a:t>Does household expenditure change?</a:t>
            </a:r>
          </a:p>
          <a:p>
            <a:pPr marL="514350" indent="-514350">
              <a:buClr>
                <a:srgbClr val="787978"/>
              </a:buClr>
              <a:buFont typeface="+mj-lt"/>
              <a:buAutoNum type="arabicPeriod"/>
            </a:pPr>
            <a:r>
              <a:rPr lang="en-US" dirty="0" smtClean="0"/>
              <a:t>Are new businesses created? Do existing businesses make more profits?</a:t>
            </a:r>
          </a:p>
          <a:p>
            <a:pPr marL="514350" indent="-514350">
              <a:buClr>
                <a:srgbClr val="787978"/>
              </a:buClr>
              <a:buFont typeface="+mj-lt"/>
              <a:buAutoNum type="arabicPeriod"/>
            </a:pPr>
            <a:r>
              <a:rPr lang="en-US" dirty="0" smtClean="0"/>
              <a:t>Does access to microcredit impact education? Expenditure on health? Female empowerment?</a:t>
            </a:r>
          </a:p>
        </p:txBody>
      </p:sp>
    </p:spTree>
    <p:extLst>
      <p:ext uri="{BB962C8B-B14F-4D97-AF65-F5344CB8AC3E}">
        <p14:creationId xmlns:p14="http://schemas.microsoft.com/office/powerpoint/2010/main" val="213991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lecture and course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787978"/>
              </a:buClr>
            </a:pPr>
            <a:r>
              <a:rPr lang="en-US" sz="2000" dirty="0"/>
              <a:t>Why randomization was useful for evaluating impact</a:t>
            </a:r>
          </a:p>
          <a:p>
            <a:pPr>
              <a:buClr>
                <a:srgbClr val="787978"/>
              </a:buClr>
            </a:pPr>
            <a:endParaRPr lang="en-US" sz="1000" dirty="0"/>
          </a:p>
          <a:p>
            <a:pPr>
              <a:buClr>
                <a:srgbClr val="787978"/>
              </a:buClr>
            </a:pPr>
            <a:r>
              <a:rPr lang="en-US" sz="2000" dirty="0"/>
              <a:t>Finding the right question, partner, and location</a:t>
            </a:r>
          </a:p>
          <a:p>
            <a:pPr>
              <a:buClr>
                <a:srgbClr val="787978"/>
              </a:buClr>
            </a:pPr>
            <a:endParaRPr lang="en-US" sz="1000" dirty="0"/>
          </a:p>
          <a:p>
            <a:pPr>
              <a:buClr>
                <a:srgbClr val="787978"/>
              </a:buClr>
            </a:pPr>
            <a:r>
              <a:rPr lang="en-US" sz="2000" dirty="0"/>
              <a:t>Introducing randomization into program roll out</a:t>
            </a:r>
          </a:p>
          <a:p>
            <a:pPr>
              <a:buClr>
                <a:srgbClr val="787978"/>
              </a:buClr>
            </a:pPr>
            <a:endParaRPr lang="en-US" sz="800" dirty="0"/>
          </a:p>
          <a:p>
            <a:pPr>
              <a:buClr>
                <a:srgbClr val="787978"/>
              </a:buClr>
            </a:pPr>
            <a:r>
              <a:rPr lang="en-US" sz="2000" dirty="0"/>
              <a:t>Measuring outcomes</a:t>
            </a:r>
          </a:p>
          <a:p>
            <a:pPr>
              <a:buClr>
                <a:srgbClr val="787978"/>
              </a:buClr>
            </a:pPr>
            <a:endParaRPr lang="en-US" sz="800" dirty="0"/>
          </a:p>
          <a:p>
            <a:pPr>
              <a:buClr>
                <a:srgbClr val="787978"/>
              </a:buClr>
            </a:pPr>
            <a:r>
              <a:rPr lang="en-US" sz="2000" dirty="0"/>
              <a:t>Calculating sample size</a:t>
            </a:r>
          </a:p>
          <a:p>
            <a:pPr>
              <a:buClr>
                <a:srgbClr val="787978"/>
              </a:buClr>
            </a:pPr>
            <a:endParaRPr lang="en-US" sz="800" dirty="0"/>
          </a:p>
          <a:p>
            <a:pPr>
              <a:buClr>
                <a:srgbClr val="787978"/>
              </a:buClr>
            </a:pPr>
            <a:r>
              <a:rPr lang="en-US" sz="2000" dirty="0"/>
              <a:t>Threats to the integrity of the evaluation</a:t>
            </a:r>
          </a:p>
          <a:p>
            <a:pPr>
              <a:buClr>
                <a:srgbClr val="787978"/>
              </a:buClr>
            </a:pPr>
            <a:endParaRPr lang="en-US" sz="800" dirty="0"/>
          </a:p>
          <a:p>
            <a:pPr>
              <a:buClr>
                <a:srgbClr val="787978"/>
              </a:buClr>
            </a:pPr>
            <a:r>
              <a:rPr lang="en-US" sz="2000" dirty="0"/>
              <a:t>Analysis</a:t>
            </a:r>
          </a:p>
          <a:p>
            <a:pPr>
              <a:buClr>
                <a:srgbClr val="787978"/>
              </a:buClr>
            </a:pPr>
            <a:endParaRPr lang="en-US" sz="800" dirty="0"/>
          </a:p>
          <a:p>
            <a:pPr>
              <a:buClr>
                <a:srgbClr val="787978"/>
              </a:buClr>
            </a:pPr>
            <a:r>
              <a:rPr lang="en-US" sz="2000" dirty="0"/>
              <a:t>Policy influence</a:t>
            </a:r>
          </a:p>
          <a:p>
            <a:endParaRPr lang="en-US" sz="22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4335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Measurement and theory of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787978"/>
              </a:buClr>
            </a:pPr>
            <a:r>
              <a:rPr lang="en-US" dirty="0" smtClean="0"/>
              <a:t>In designing measurement strategy, researchers considered three alternative theories of change</a:t>
            </a:r>
          </a:p>
          <a:p>
            <a:pPr>
              <a:buClr>
                <a:srgbClr val="787978"/>
              </a:buClr>
            </a:pPr>
            <a:endParaRPr lang="en-US" sz="900" dirty="0" smtClean="0"/>
          </a:p>
          <a:p>
            <a:pPr>
              <a:buClr>
                <a:srgbClr val="787978"/>
              </a:buClr>
            </a:pPr>
            <a:r>
              <a:rPr lang="en-US" dirty="0" smtClean="0"/>
              <a:t>Microcredit helped women create or expand businesses</a:t>
            </a:r>
          </a:p>
          <a:p>
            <a:pPr>
              <a:buClr>
                <a:srgbClr val="787978"/>
              </a:buClr>
            </a:pPr>
            <a:endParaRPr lang="en-US" sz="900" dirty="0" smtClean="0"/>
          </a:p>
          <a:p>
            <a:pPr>
              <a:buClr>
                <a:srgbClr val="787978"/>
              </a:buClr>
            </a:pPr>
            <a:r>
              <a:rPr lang="en-US" dirty="0" smtClean="0"/>
              <a:t>Microcredit helped women save for durable goods</a:t>
            </a:r>
          </a:p>
          <a:p>
            <a:pPr>
              <a:buClr>
                <a:srgbClr val="787978"/>
              </a:buClr>
            </a:pPr>
            <a:endParaRPr lang="en-US" sz="900" dirty="0" smtClean="0"/>
          </a:p>
          <a:p>
            <a:pPr>
              <a:buClr>
                <a:srgbClr val="787978"/>
              </a:buClr>
            </a:pPr>
            <a:r>
              <a:rPr lang="en-US" dirty="0" smtClean="0"/>
              <a:t>Microcredit allowed women to increase consumption temporarily without increasing income</a:t>
            </a:r>
          </a:p>
          <a:p>
            <a:pPr>
              <a:buClr>
                <a:srgbClr val="787978"/>
              </a:buClr>
            </a:pPr>
            <a:endParaRPr lang="en-US" sz="900" dirty="0" smtClean="0"/>
          </a:p>
          <a:p>
            <a:pPr>
              <a:buClr>
                <a:srgbClr val="787978"/>
              </a:buClr>
            </a:pPr>
            <a:r>
              <a:rPr lang="en-US" dirty="0" smtClean="0"/>
              <a:t>Each step in each theory of change was mapped to an indicator on which data were collected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922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Theory of change: Entrepreneurship</a:t>
            </a:r>
            <a:endParaRPr lang="en-US" dirty="0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3234468"/>
              </p:ext>
            </p:extLst>
          </p:nvPr>
        </p:nvGraphicFramePr>
        <p:xfrm>
          <a:off x="685800" y="1524000"/>
          <a:ext cx="77724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911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 of change: Savings</a:t>
            </a:r>
            <a:endParaRPr lang="en-US" dirty="0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5766593"/>
              </p:ext>
            </p:extLst>
          </p:nvPr>
        </p:nvGraphicFramePr>
        <p:xfrm>
          <a:off x="609600" y="1456797"/>
          <a:ext cx="77724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68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 of change: Consumption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5186831"/>
              </p:ext>
            </p:extLst>
          </p:nvPr>
        </p:nvGraphicFramePr>
        <p:xfrm>
          <a:off x="609600" y="1447800"/>
          <a:ext cx="77724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054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 Frame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5620070"/>
              </p:ext>
            </p:extLst>
          </p:nvPr>
        </p:nvGraphicFramePr>
        <p:xfrm>
          <a:off x="457200" y="1524000"/>
          <a:ext cx="8228920" cy="49050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560"/>
                <a:gridCol w="1573972"/>
                <a:gridCol w="1175560"/>
                <a:gridCol w="2005367"/>
                <a:gridCol w="2298461"/>
              </a:tblGrid>
              <a:tr h="557816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87572" marR="8757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Objectives Hierarchy</a:t>
                      </a:r>
                      <a:endParaRPr lang="en-US" sz="1400" dirty="0"/>
                    </a:p>
                  </a:txBody>
                  <a:tcPr marL="87572" marR="875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Indicators</a:t>
                      </a:r>
                      <a:endParaRPr lang="en-US" sz="1400" dirty="0"/>
                    </a:p>
                  </a:txBody>
                  <a:tcPr marL="87572" marR="875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Sources of Verification</a:t>
                      </a:r>
                      <a:endParaRPr lang="en-US" sz="1400" dirty="0"/>
                    </a:p>
                  </a:txBody>
                  <a:tcPr marL="87572" marR="875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Assumptions</a:t>
                      </a:r>
                      <a:r>
                        <a:rPr lang="en-US" sz="1400" baseline="0" dirty="0" smtClean="0"/>
                        <a:t> / Threats</a:t>
                      </a:r>
                      <a:endParaRPr lang="en-US" sz="1400" dirty="0"/>
                    </a:p>
                  </a:txBody>
                  <a:tcPr marL="87572" marR="875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8151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Impact</a:t>
                      </a:r>
                    </a:p>
                    <a:p>
                      <a:pPr algn="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(Goal/ Overall objective)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87572" marR="8757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Arial" pitchFamily="34" charset="0"/>
                        </a:rPr>
                        <a:t>Higher income</a:t>
                      </a:r>
                    </a:p>
                  </a:txBody>
                  <a:tcPr marL="87572" marR="875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Spending</a:t>
                      </a:r>
                      <a:endParaRPr lang="en-US" sz="1400" dirty="0"/>
                    </a:p>
                  </a:txBody>
                  <a:tcPr marL="87572" marR="875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Household survey</a:t>
                      </a:r>
                      <a:endParaRPr lang="en-US" sz="1400" dirty="0"/>
                    </a:p>
                  </a:txBody>
                  <a:tcPr marL="87572" marR="875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Poor access to credit prevents households from investing in business</a:t>
                      </a:r>
                      <a:r>
                        <a:rPr lang="en-US" sz="1400" baseline="0" dirty="0" smtClean="0"/>
                        <a:t> or assets</a:t>
                      </a:r>
                      <a:endParaRPr lang="en-US" sz="1400" dirty="0"/>
                    </a:p>
                  </a:txBody>
                  <a:tcPr marL="87572" marR="875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2738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Outcome</a:t>
                      </a:r>
                    </a:p>
                    <a:p>
                      <a:pPr algn="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(Project Objective)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87572" marR="8757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Households start new businesses; expand existing ones</a:t>
                      </a:r>
                      <a:endParaRPr lang="en-US" sz="1400" dirty="0"/>
                    </a:p>
                  </a:txBody>
                  <a:tcPr marL="87572" marR="875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Purchase of durable goods</a:t>
                      </a:r>
                    </a:p>
                  </a:txBody>
                  <a:tcPr marL="87572" marR="875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Household survey</a:t>
                      </a:r>
                      <a:endParaRPr lang="en-US" sz="1400" dirty="0"/>
                    </a:p>
                  </a:txBody>
                  <a:tcPr marL="87572" marR="875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No</a:t>
                      </a:r>
                      <a:r>
                        <a:rPr lang="en-US" sz="1400" baseline="0" dirty="0" smtClean="0"/>
                        <a:t> problems of self-control, no time-inconsistency</a:t>
                      </a: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 marL="87572" marR="875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8151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Outputs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87572" marR="8757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Increased MFI borrowing</a:t>
                      </a:r>
                      <a:endParaRPr lang="en-US" sz="1400" dirty="0"/>
                    </a:p>
                  </a:txBody>
                  <a:tcPr marL="87572" marR="875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Number of</a:t>
                      </a:r>
                      <a:r>
                        <a:rPr lang="en-US" sz="1400" baseline="0" dirty="0" smtClean="0"/>
                        <a:t> microloans</a:t>
                      </a:r>
                      <a:endParaRPr lang="en-US" sz="1400" dirty="0"/>
                    </a:p>
                  </a:txBody>
                  <a:tcPr marL="87572" marR="875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Household survey, Administrative data from MFIs</a:t>
                      </a:r>
                      <a:endParaRPr lang="en-US" sz="1400" dirty="0"/>
                    </a:p>
                  </a:txBody>
                  <a:tcPr marL="87572" marR="875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No borrowing</a:t>
                      </a:r>
                      <a:r>
                        <a:rPr lang="en-US" sz="1400" baseline="0" dirty="0" smtClean="0"/>
                        <a:t> from informal sources</a:t>
                      </a:r>
                      <a:endParaRPr lang="en-US" sz="1400" dirty="0" smtClean="0"/>
                    </a:p>
                  </a:txBody>
                  <a:tcPr marL="87572" marR="875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5717"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Inputs</a:t>
                      </a:r>
                    </a:p>
                    <a:p>
                      <a:pPr algn="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(Activities)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87572" marR="8757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MFI branches are opened</a:t>
                      </a:r>
                      <a:endParaRPr lang="en-US" sz="1400" dirty="0"/>
                    </a:p>
                  </a:txBody>
                  <a:tcPr marL="87572" marR="875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Branches are operating; providing services</a:t>
                      </a:r>
                      <a:endParaRPr lang="en-US" sz="1400" dirty="0"/>
                    </a:p>
                  </a:txBody>
                  <a:tcPr marL="87572" marR="875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Branch visits/ surveys</a:t>
                      </a:r>
                      <a:endParaRPr lang="en-US" sz="1400" dirty="0"/>
                    </a:p>
                  </a:txBody>
                  <a:tcPr marL="87572" marR="875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Sufficient resources, funding, manpower </a:t>
                      </a:r>
                      <a:endParaRPr lang="en-US" sz="1400" dirty="0"/>
                    </a:p>
                  </a:txBody>
                  <a:tcPr marL="87572" marR="875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629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157823"/>
              </p:ext>
            </p:extLst>
          </p:nvPr>
        </p:nvGraphicFramePr>
        <p:xfrm>
          <a:off x="685800" y="1420669"/>
          <a:ext cx="7848600" cy="490744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616200"/>
                <a:gridCol w="2616200"/>
                <a:gridCol w="2616200"/>
              </a:tblGrid>
              <a:tr h="49202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aramond"/>
                          <a:cs typeface="Garamond"/>
                        </a:rPr>
                        <a:t>Indicator</a:t>
                      </a:r>
                      <a:endParaRPr lang="en-US" dirty="0">
                        <a:latin typeface="Garamond"/>
                        <a:cs typeface="Garamon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aramond"/>
                          <a:cs typeface="Garamond"/>
                        </a:rPr>
                        <a:t>Instrument</a:t>
                      </a:r>
                      <a:endParaRPr lang="en-US" dirty="0">
                        <a:latin typeface="Garamond"/>
                        <a:cs typeface="Garamon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aramond"/>
                          <a:cs typeface="Garamond"/>
                        </a:rPr>
                        <a:t>Source</a:t>
                      </a:r>
                      <a:endParaRPr lang="en-US" dirty="0">
                        <a:latin typeface="Garamond"/>
                        <a:cs typeface="Garamond"/>
                      </a:endParaRPr>
                    </a:p>
                  </a:txBody>
                  <a:tcPr/>
                </a:tc>
              </a:tr>
              <a:tr h="107455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aramond"/>
                          <a:cs typeface="Garamond"/>
                        </a:rPr>
                        <a:t>Investment</a:t>
                      </a:r>
                      <a:endParaRPr lang="en-US" dirty="0">
                        <a:latin typeface="Garamond"/>
                        <a:cs typeface="Garamon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aramond"/>
                          <a:cs typeface="Garamond"/>
                        </a:rPr>
                        <a:t>Number</a:t>
                      </a:r>
                      <a:r>
                        <a:rPr lang="en-US" baseline="0" dirty="0" smtClean="0">
                          <a:latin typeface="Garamond"/>
                          <a:cs typeface="Garamond"/>
                        </a:rPr>
                        <a:t> of businesses per household; business size; duration; costs and revenue; sales</a:t>
                      </a:r>
                      <a:endParaRPr lang="en-US" dirty="0">
                        <a:latin typeface="Garamond"/>
                        <a:cs typeface="Garamond"/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aramond"/>
                          <a:cs typeface="Garamond"/>
                        </a:rPr>
                        <a:t>Household questionnaire: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en-US" baseline="0" dirty="0" smtClean="0">
                          <a:latin typeface="Garamond"/>
                          <a:cs typeface="Garamond"/>
                        </a:rPr>
                        <a:t>Household member module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en-US" baseline="0" dirty="0" smtClean="0">
                          <a:latin typeface="Garamond"/>
                          <a:cs typeface="Garamond"/>
                        </a:rPr>
                        <a:t>Business module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en-US" baseline="0" dirty="0" smtClean="0">
                          <a:latin typeface="Garamond"/>
                          <a:cs typeface="Garamond"/>
                        </a:rPr>
                        <a:t>Loan module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en-US" baseline="0" dirty="0" smtClean="0">
                          <a:latin typeface="Garamond"/>
                          <a:cs typeface="Garamond"/>
                        </a:rPr>
                        <a:t>Health event module</a:t>
                      </a:r>
                      <a:endParaRPr lang="en-US" dirty="0" smtClean="0">
                        <a:latin typeface="Garamond"/>
                        <a:cs typeface="Garamond"/>
                      </a:endParaRPr>
                    </a:p>
                  </a:txBody>
                  <a:tcPr/>
                </a:tc>
              </a:tr>
              <a:tr h="107455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aramond"/>
                          <a:cs typeface="Garamond"/>
                        </a:rPr>
                        <a:t>Consumption</a:t>
                      </a:r>
                      <a:endParaRPr lang="en-US" dirty="0">
                        <a:latin typeface="Garamond"/>
                        <a:cs typeface="Garamon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aramond"/>
                          <a:cs typeface="Garamond"/>
                        </a:rPr>
                        <a:t>Monthly expenditures of the household,</a:t>
                      </a:r>
                      <a:r>
                        <a:rPr lang="en-US" baseline="0" dirty="0" smtClean="0">
                          <a:latin typeface="Garamond"/>
                          <a:cs typeface="Garamond"/>
                        </a:rPr>
                        <a:t> itemized; “Special” spending (e.g. weddings)</a:t>
                      </a:r>
                      <a:endParaRPr lang="en-US" dirty="0">
                        <a:latin typeface="Garamond"/>
                        <a:cs typeface="Garamond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latin typeface="Garamond"/>
                        <a:cs typeface="Garamond"/>
                      </a:endParaRPr>
                    </a:p>
                  </a:txBody>
                  <a:tcPr/>
                </a:tc>
              </a:tr>
              <a:tr h="84925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aramond"/>
                          <a:cs typeface="Garamond"/>
                        </a:rPr>
                        <a:t>Women’s empowerment</a:t>
                      </a:r>
                      <a:endParaRPr lang="en-US" dirty="0">
                        <a:latin typeface="Garamond"/>
                        <a:cs typeface="Garamon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aramond"/>
                          <a:cs typeface="Garamond"/>
                        </a:rPr>
                        <a:t>Decision-making by household members</a:t>
                      </a:r>
                      <a:endParaRPr lang="en-US" dirty="0">
                        <a:latin typeface="Garamond"/>
                        <a:cs typeface="Garamond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latin typeface="Garamond"/>
                        <a:cs typeface="Garamond"/>
                      </a:endParaRPr>
                    </a:p>
                  </a:txBody>
                  <a:tcPr/>
                </a:tc>
              </a:tr>
              <a:tr h="107455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aramond"/>
                          <a:cs typeface="Garamond"/>
                        </a:rPr>
                        <a:t>Health and</a:t>
                      </a:r>
                      <a:r>
                        <a:rPr lang="en-US" baseline="0" dirty="0" smtClean="0">
                          <a:latin typeface="Garamond"/>
                          <a:cs typeface="Garamond"/>
                        </a:rPr>
                        <a:t> education</a:t>
                      </a:r>
                      <a:endParaRPr lang="en-US" dirty="0">
                        <a:latin typeface="Garamond"/>
                        <a:cs typeface="Garamon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Garamond"/>
                          <a:cs typeface="Garamond"/>
                        </a:rPr>
                        <a:t>Number of health events; tuition spending; education completed of all household members</a:t>
                      </a:r>
                      <a:endParaRPr lang="en-US" dirty="0">
                        <a:latin typeface="Garamond"/>
                        <a:cs typeface="Garamond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 smtClean="0">
                        <a:latin typeface="Garamond"/>
                        <a:cs typeface="Garamond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779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in measurement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rgbClr val="787978"/>
              </a:buClr>
            </a:pPr>
            <a:r>
              <a:rPr lang="en-US" dirty="0" smtClean="0"/>
              <a:t>People mix household and business accounts and do not have a good idea of their profits</a:t>
            </a:r>
          </a:p>
          <a:p>
            <a:pPr lvl="1">
              <a:buClr>
                <a:srgbClr val="787978"/>
              </a:buClr>
            </a:pPr>
            <a:r>
              <a:rPr lang="en-US" dirty="0" smtClean="0"/>
              <a:t>Solution: walk people through recent revenue and expenditures and help them calculate profits</a:t>
            </a:r>
          </a:p>
          <a:p>
            <a:pPr lvl="1">
              <a:buClr>
                <a:srgbClr val="787978"/>
              </a:buClr>
            </a:pPr>
            <a:endParaRPr lang="en-US" sz="900" dirty="0" smtClean="0"/>
          </a:p>
          <a:p>
            <a:pPr>
              <a:buClr>
                <a:srgbClr val="787978"/>
              </a:buClr>
            </a:pPr>
            <a:r>
              <a:rPr lang="en-US" dirty="0" smtClean="0"/>
              <a:t>Not accurate recall on loans</a:t>
            </a:r>
          </a:p>
          <a:p>
            <a:pPr lvl="1">
              <a:buClr>
                <a:srgbClr val="787978"/>
              </a:buClr>
            </a:pPr>
            <a:r>
              <a:rPr lang="en-US" dirty="0" smtClean="0"/>
              <a:t>Many households we knew were </a:t>
            </a:r>
            <a:r>
              <a:rPr lang="en-US" dirty="0" err="1" smtClean="0"/>
              <a:t>Spandana</a:t>
            </a:r>
            <a:r>
              <a:rPr lang="en-US" dirty="0" smtClean="0"/>
              <a:t> borrowers reported having now loans from microcredit organizations</a:t>
            </a:r>
          </a:p>
          <a:p>
            <a:pPr lvl="1">
              <a:buClr>
                <a:srgbClr val="787978"/>
              </a:buClr>
            </a:pPr>
            <a:r>
              <a:rPr lang="en-US" dirty="0" smtClean="0"/>
              <a:t>Did they think if they said they had no loans they could get more loans?</a:t>
            </a:r>
          </a:p>
          <a:p>
            <a:pPr lvl="1">
              <a:buClr>
                <a:srgbClr val="787978"/>
              </a:buClr>
            </a:pPr>
            <a:r>
              <a:rPr lang="en-US" dirty="0" smtClean="0"/>
              <a:t>Solution: did not rely on reported loans too much in analysis</a:t>
            </a:r>
          </a:p>
          <a:p>
            <a:pPr lvl="1">
              <a:buClr>
                <a:srgbClr val="787978"/>
              </a:buClr>
            </a:pPr>
            <a:endParaRPr lang="en-US" sz="900" dirty="0" smtClean="0"/>
          </a:p>
          <a:p>
            <a:pPr>
              <a:buClr>
                <a:srgbClr val="787978"/>
              </a:buClr>
            </a:pPr>
            <a:r>
              <a:rPr lang="en-US" dirty="0" smtClean="0"/>
              <a:t>How to measure social outcomes and empowerment?</a:t>
            </a:r>
          </a:p>
          <a:p>
            <a:pPr lvl="1">
              <a:buClr>
                <a:srgbClr val="787978"/>
              </a:buClr>
            </a:pPr>
            <a:r>
              <a:rPr lang="en-US" dirty="0" smtClean="0"/>
              <a:t>Chose to focus on expenditures on education and health</a:t>
            </a:r>
          </a:p>
          <a:p>
            <a:pPr lvl="1">
              <a:buClr>
                <a:srgbClr val="787978"/>
              </a:buClr>
            </a:pPr>
            <a:r>
              <a:rPr lang="en-US" dirty="0" smtClean="0"/>
              <a:t>Measured decision making by women over expenditure in different areas (more empowerment if more control over spending)</a:t>
            </a:r>
          </a:p>
        </p:txBody>
      </p:sp>
    </p:spTree>
    <p:extLst>
      <p:ext uri="{BB962C8B-B14F-4D97-AF65-F5344CB8AC3E}">
        <p14:creationId xmlns:p14="http://schemas.microsoft.com/office/powerpoint/2010/main" val="311837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to interview?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rgbClr val="787978"/>
              </a:buClr>
            </a:pPr>
            <a:r>
              <a:rPr lang="en-US" dirty="0" smtClean="0"/>
              <a:t>Cannot only interview </a:t>
            </a:r>
            <a:r>
              <a:rPr lang="en-US" dirty="0" err="1" smtClean="0"/>
              <a:t>Spandana</a:t>
            </a:r>
            <a:r>
              <a:rPr lang="en-US" dirty="0" smtClean="0"/>
              <a:t> borrowers</a:t>
            </a:r>
          </a:p>
          <a:p>
            <a:pPr lvl="1">
              <a:buClr>
                <a:srgbClr val="787978"/>
              </a:buClr>
            </a:pPr>
            <a:r>
              <a:rPr lang="en-US" dirty="0" smtClean="0"/>
              <a:t>Who would be interviewed in the comparison areas</a:t>
            </a:r>
          </a:p>
          <a:p>
            <a:pPr lvl="1">
              <a:buClr>
                <a:srgbClr val="787978"/>
              </a:buClr>
            </a:pPr>
            <a:endParaRPr lang="en-US" sz="1100" dirty="0" smtClean="0"/>
          </a:p>
          <a:p>
            <a:pPr>
              <a:buClr>
                <a:srgbClr val="787978"/>
              </a:buClr>
            </a:pPr>
            <a:r>
              <a:rPr lang="en-US" dirty="0" smtClean="0"/>
              <a:t>Interview those who are likely to be borrowers or who would benefit or loose from arrival of microcredit</a:t>
            </a:r>
          </a:p>
          <a:p>
            <a:pPr>
              <a:buClr>
                <a:srgbClr val="787978"/>
              </a:buClr>
            </a:pPr>
            <a:endParaRPr lang="en-US" sz="1100" dirty="0" smtClean="0"/>
          </a:p>
          <a:p>
            <a:pPr>
              <a:buClr>
                <a:srgbClr val="787978"/>
              </a:buClr>
            </a:pPr>
            <a:r>
              <a:rPr lang="en-US" dirty="0" smtClean="0"/>
              <a:t>Criteria for borrowing from </a:t>
            </a:r>
            <a:r>
              <a:rPr lang="en-US" dirty="0" err="1" smtClean="0"/>
              <a:t>Spandana</a:t>
            </a:r>
            <a:r>
              <a:rPr lang="en-US" dirty="0" smtClean="0"/>
              <a:t> useful screen for being part of the survey</a:t>
            </a:r>
          </a:p>
          <a:p>
            <a:pPr lvl="1">
              <a:buClr>
                <a:srgbClr val="787978"/>
              </a:buClr>
            </a:pPr>
            <a:r>
              <a:rPr lang="en-US" dirty="0" smtClean="0"/>
              <a:t>Female</a:t>
            </a:r>
          </a:p>
          <a:p>
            <a:pPr lvl="1">
              <a:buClr>
                <a:srgbClr val="787978"/>
              </a:buClr>
            </a:pPr>
            <a:r>
              <a:rPr lang="en-US" dirty="0" smtClean="0"/>
              <a:t>18-59 years old</a:t>
            </a:r>
          </a:p>
          <a:p>
            <a:pPr lvl="1">
              <a:buClr>
                <a:srgbClr val="787978"/>
              </a:buClr>
            </a:pPr>
            <a:r>
              <a:rPr lang="en-US" dirty="0" smtClean="0"/>
              <a:t>Residing in the same area for &gt;1 year</a:t>
            </a:r>
          </a:p>
          <a:p>
            <a:pPr lvl="1">
              <a:buClr>
                <a:srgbClr val="787978"/>
              </a:buClr>
            </a:pPr>
            <a:r>
              <a:rPr lang="en-US" dirty="0" smtClean="0"/>
              <a:t>Valid ID/residential proof</a:t>
            </a:r>
          </a:p>
          <a:p>
            <a:pPr lvl="1">
              <a:buClr>
                <a:srgbClr val="787978"/>
              </a:buClr>
            </a:pPr>
            <a:r>
              <a:rPr lang="en-US" dirty="0" smtClean="0"/>
              <a:t>&gt;80% of women in a self-formed group must own their own home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631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dirty="0" smtClean="0"/>
              <a:t>Baseline survey (2004)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800600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787978"/>
              </a:buClr>
            </a:pPr>
            <a:r>
              <a:rPr lang="en-US" dirty="0" smtClean="0"/>
              <a:t>n = 2,800 households</a:t>
            </a:r>
          </a:p>
          <a:p>
            <a:pPr>
              <a:buClr>
                <a:srgbClr val="787978"/>
              </a:buClr>
            </a:pPr>
            <a:endParaRPr lang="en-US" sz="1000" dirty="0" smtClean="0"/>
          </a:p>
          <a:p>
            <a:pPr>
              <a:buClr>
                <a:srgbClr val="787978"/>
              </a:buClr>
            </a:pPr>
            <a:endParaRPr lang="en-US" sz="800" dirty="0" smtClean="0"/>
          </a:p>
          <a:p>
            <a:pPr>
              <a:buClr>
                <a:srgbClr val="787978"/>
              </a:buClr>
            </a:pPr>
            <a:r>
              <a:rPr lang="en-US" dirty="0" smtClean="0"/>
              <a:t>120 neighborhoods identified by </a:t>
            </a:r>
            <a:r>
              <a:rPr lang="en-US" dirty="0" err="1" smtClean="0"/>
              <a:t>Spandana</a:t>
            </a:r>
            <a:endParaRPr lang="en-US" dirty="0" smtClean="0"/>
          </a:p>
          <a:p>
            <a:pPr>
              <a:buClr>
                <a:srgbClr val="787978"/>
              </a:buClr>
            </a:pPr>
            <a:endParaRPr lang="en-US" sz="1000" dirty="0" smtClean="0"/>
          </a:p>
          <a:p>
            <a:pPr>
              <a:buClr>
                <a:srgbClr val="787978"/>
              </a:buClr>
            </a:pPr>
            <a:endParaRPr lang="en-US" sz="900" dirty="0" smtClean="0"/>
          </a:p>
          <a:p>
            <a:pPr>
              <a:buClr>
                <a:srgbClr val="787978"/>
              </a:buClr>
            </a:pPr>
            <a:r>
              <a:rPr lang="en-US" dirty="0" smtClean="0"/>
              <a:t>HHs randomly selected – must have  &gt;1 eligible client (18-59 </a:t>
            </a:r>
            <a:r>
              <a:rPr lang="en-US" dirty="0" err="1" smtClean="0"/>
              <a:t>y.o</a:t>
            </a:r>
            <a:r>
              <a:rPr lang="en-US" dirty="0" smtClean="0"/>
              <a:t>. woman)</a:t>
            </a:r>
          </a:p>
          <a:p>
            <a:pPr>
              <a:buClr>
                <a:srgbClr val="787978"/>
              </a:buClr>
            </a:pPr>
            <a:endParaRPr lang="en-US" sz="900" dirty="0" smtClean="0"/>
          </a:p>
          <a:p>
            <a:pPr>
              <a:buClr>
                <a:srgbClr val="787978"/>
              </a:buClr>
            </a:pPr>
            <a:r>
              <a:rPr lang="en-US" dirty="0" smtClean="0"/>
              <a:t>Decided not to census all households in communities</a:t>
            </a:r>
          </a:p>
          <a:p>
            <a:pPr lvl="1">
              <a:buClr>
                <a:srgbClr val="787978"/>
              </a:buClr>
            </a:pPr>
            <a:r>
              <a:rPr lang="en-US" dirty="0" smtClean="0"/>
              <a:t>Survey company went to the center of community and picked every other house to survey</a:t>
            </a:r>
          </a:p>
          <a:p>
            <a:pPr lvl="1">
              <a:buClr>
                <a:srgbClr val="787978"/>
              </a:buClr>
            </a:pPr>
            <a:endParaRPr lang="en-US" sz="1000" dirty="0" smtClean="0"/>
          </a:p>
          <a:p>
            <a:pPr>
              <a:buClr>
                <a:srgbClr val="787978"/>
              </a:buClr>
            </a:pPr>
            <a:r>
              <a:rPr lang="en-US" dirty="0" smtClean="0"/>
              <a:t>This was a mistake </a:t>
            </a:r>
          </a:p>
          <a:p>
            <a:pPr lvl="1">
              <a:buClr>
                <a:srgbClr val="787978"/>
              </a:buClr>
            </a:pPr>
            <a:r>
              <a:rPr lang="en-US" dirty="0" smtClean="0"/>
              <a:t>Ended up with overrepresentation of HH near center of slum</a:t>
            </a:r>
          </a:p>
          <a:p>
            <a:pPr lvl="1">
              <a:buClr>
                <a:srgbClr val="787978"/>
              </a:buClr>
            </a:pPr>
            <a:r>
              <a:rPr lang="en-US" dirty="0" smtClean="0"/>
              <a:t>Q: how might those near the center be different from others?</a:t>
            </a:r>
          </a:p>
          <a:p>
            <a:pPr lvl="1">
              <a:buClr>
                <a:srgbClr val="787978"/>
              </a:buClr>
            </a:pPr>
            <a:r>
              <a:rPr lang="en-US" dirty="0" smtClean="0"/>
              <a:t>Q: in what ways might this effect the validity of the evaluation?</a:t>
            </a:r>
          </a:p>
          <a:p>
            <a:pPr lvl="1">
              <a:buClr>
                <a:srgbClr val="787978"/>
              </a:buClr>
            </a:pPr>
            <a:r>
              <a:rPr lang="en-US" dirty="0" smtClean="0"/>
              <a:t>Before </a:t>
            </a:r>
            <a:r>
              <a:rPr lang="en-US" dirty="0" err="1" smtClean="0"/>
              <a:t>endline</a:t>
            </a:r>
            <a:r>
              <a:rPr lang="en-US" dirty="0" smtClean="0"/>
              <a:t> carried out census to get list of all eligible HH and then chose randomly from there which HH to survey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77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Sample size and statistical power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564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92668"/>
            <a:ext cx="7848600" cy="164049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Different types of evaluation</a:t>
            </a:r>
            <a:endParaRPr lang="en-US" dirty="0">
              <a:ea typeface="+mj-ea"/>
            </a:endParaRPr>
          </a:p>
        </p:txBody>
      </p:sp>
      <p:sp>
        <p:nvSpPr>
          <p:cNvPr id="10242" name="Subtitle 2"/>
          <p:cNvSpPr>
            <a:spLocks noGrp="1"/>
          </p:cNvSpPr>
          <p:nvPr>
            <p:ph type="subTitle" idx="1"/>
          </p:nvPr>
        </p:nvSpPr>
        <p:spPr>
          <a:xfrm>
            <a:off x="685800" y="5225773"/>
            <a:ext cx="5743110" cy="809406"/>
          </a:xfrm>
        </p:spPr>
        <p:txBody>
          <a:bodyPr/>
          <a:lstStyle/>
          <a:p>
            <a:r>
              <a:rPr lang="en-US" dirty="0" smtClean="0">
                <a:latin typeface="Franklin Gothic Book" charset="0"/>
              </a:rPr>
              <a:t>When and where to randomize</a:t>
            </a:r>
          </a:p>
          <a:p>
            <a:r>
              <a:rPr lang="en-US" dirty="0" smtClean="0">
                <a:latin typeface="Franklin Gothic Book" charset="0"/>
              </a:rPr>
              <a:t>Chapters 2 and 3</a:t>
            </a:r>
            <a:endParaRPr lang="en-US" dirty="0">
              <a:latin typeface="Franklin Gothic Book" charset="0"/>
            </a:endParaRPr>
          </a:p>
        </p:txBody>
      </p:sp>
      <p:pic>
        <p:nvPicPr>
          <p:cNvPr id="6" name="Picture 5" descr="chapter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01180"/>
            <a:ext cx="3404470" cy="255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197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for calculation sample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876800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787978"/>
              </a:buClr>
            </a:pPr>
            <a:r>
              <a:rPr lang="en-US" dirty="0" smtClean="0"/>
              <a:t>How big an impact did the researchers want to be able to detect?</a:t>
            </a:r>
          </a:p>
          <a:p>
            <a:pPr marL="0" indent="0">
              <a:buClr>
                <a:srgbClr val="787978"/>
              </a:buClr>
              <a:buNone/>
            </a:pPr>
            <a:endParaRPr lang="en-US" sz="1000" dirty="0" smtClean="0"/>
          </a:p>
          <a:p>
            <a:pPr>
              <a:buClr>
                <a:srgbClr val="787978"/>
              </a:buClr>
            </a:pPr>
            <a:r>
              <a:rPr lang="en-US" dirty="0" smtClean="0"/>
              <a:t>What was take up of microcredit likely to be?</a:t>
            </a:r>
          </a:p>
          <a:p>
            <a:pPr lvl="1">
              <a:buClr>
                <a:srgbClr val="787978"/>
              </a:buClr>
            </a:pPr>
            <a:r>
              <a:rPr lang="en-US" dirty="0" smtClean="0"/>
              <a:t>The higher take up, the bigger the impact on the community, the smaller the sample size</a:t>
            </a:r>
          </a:p>
          <a:p>
            <a:pPr lvl="1">
              <a:buClr>
                <a:srgbClr val="787978"/>
              </a:buClr>
            </a:pPr>
            <a:endParaRPr lang="en-US" sz="1000" dirty="0" smtClean="0"/>
          </a:p>
          <a:p>
            <a:pPr>
              <a:buClr>
                <a:srgbClr val="787978"/>
              </a:buClr>
            </a:pPr>
            <a:r>
              <a:rPr lang="en-US" dirty="0" smtClean="0"/>
              <a:t>Most important: how many communities to randomize?</a:t>
            </a:r>
          </a:p>
          <a:p>
            <a:pPr lvl="1">
              <a:buClr>
                <a:srgbClr val="787978"/>
              </a:buClr>
            </a:pPr>
            <a:r>
              <a:rPr lang="en-US" dirty="0" smtClean="0"/>
              <a:t>Limited by the number of communities </a:t>
            </a:r>
            <a:r>
              <a:rPr lang="en-US" dirty="0" err="1" smtClean="0"/>
              <a:t>Spandana</a:t>
            </a:r>
            <a:r>
              <a:rPr lang="en-US" dirty="0" smtClean="0"/>
              <a:t> thought were suitable for microcredit</a:t>
            </a:r>
          </a:p>
          <a:p>
            <a:pPr lvl="1">
              <a:buClr>
                <a:srgbClr val="787978"/>
              </a:buClr>
            </a:pPr>
            <a:r>
              <a:rPr lang="en-US" dirty="0" smtClean="0"/>
              <a:t>Little point in expanding into </a:t>
            </a:r>
            <a:r>
              <a:rPr lang="en-US" dirty="0" err="1" smtClean="0"/>
              <a:t>nonsuitable</a:t>
            </a:r>
            <a:r>
              <a:rPr lang="en-US" dirty="0" smtClean="0"/>
              <a:t> communities as this would just reduce take up</a:t>
            </a:r>
          </a:p>
          <a:p>
            <a:pPr lvl="1">
              <a:buClr>
                <a:srgbClr val="787978"/>
              </a:buClr>
            </a:pPr>
            <a:endParaRPr lang="en-US" sz="1000" dirty="0" smtClean="0"/>
          </a:p>
          <a:p>
            <a:pPr>
              <a:buClr>
                <a:srgbClr val="787978"/>
              </a:buClr>
            </a:pPr>
            <a:r>
              <a:rPr lang="en-US" dirty="0" smtClean="0"/>
              <a:t>How many households to survey per community?</a:t>
            </a:r>
          </a:p>
          <a:p>
            <a:pPr lvl="1">
              <a:buClr>
                <a:srgbClr val="787978"/>
              </a:buClr>
            </a:pPr>
            <a:r>
              <a:rPr lang="en-US" dirty="0" smtClean="0"/>
              <a:t>Given limit on number of communities, researchers had to interview  a lot of households per community</a:t>
            </a:r>
          </a:p>
          <a:p>
            <a:pPr lvl="1">
              <a:buClr>
                <a:srgbClr val="787978"/>
              </a:buClr>
            </a:pPr>
            <a:r>
              <a:rPr lang="en-US" dirty="0" smtClean="0"/>
              <a:t>Given the correlation in outcomes within communities (some were richer than others) this meant researchers got little extra power for each additional HH interviewed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56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8610600" cy="13747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Threats to the validity of the experiment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323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Threats and response to threats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4038599"/>
          </a:xfrm>
        </p:spPr>
        <p:txBody>
          <a:bodyPr>
            <a:normAutofit/>
          </a:bodyPr>
          <a:lstStyle/>
          <a:p>
            <a:pPr>
              <a:buClr>
                <a:srgbClr val="787978"/>
              </a:buClr>
            </a:pPr>
            <a:r>
              <a:rPr lang="en-US" dirty="0" smtClean="0"/>
              <a:t>Invasion of controls</a:t>
            </a:r>
          </a:p>
          <a:p>
            <a:pPr lvl="1">
              <a:buClr>
                <a:srgbClr val="787978"/>
              </a:buClr>
            </a:pPr>
            <a:r>
              <a:rPr lang="en-US" dirty="0" smtClean="0"/>
              <a:t>Incentivized credit offices went into comparison neighborhoods</a:t>
            </a:r>
          </a:p>
          <a:p>
            <a:pPr lvl="1">
              <a:buClr>
                <a:srgbClr val="787978"/>
              </a:buClr>
            </a:pPr>
            <a:r>
              <a:rPr lang="en-US" dirty="0" smtClean="0"/>
              <a:t>Other MFIs expanded operations rapidly in treatment and comparison neighborhoods</a:t>
            </a:r>
          </a:p>
          <a:p>
            <a:pPr lvl="1">
              <a:buClr>
                <a:srgbClr val="787978"/>
              </a:buClr>
            </a:pPr>
            <a:endParaRPr lang="en-US" sz="1100" dirty="0" smtClean="0"/>
          </a:p>
          <a:p>
            <a:pPr>
              <a:buClr>
                <a:srgbClr val="787978"/>
              </a:buClr>
            </a:pPr>
            <a:r>
              <a:rPr lang="en-US" dirty="0" smtClean="0"/>
              <a:t>Low </a:t>
            </a:r>
            <a:r>
              <a:rPr lang="en-US" dirty="0" smtClean="0"/>
              <a:t>take-up</a:t>
            </a:r>
            <a:endParaRPr lang="en-US" dirty="0" smtClean="0"/>
          </a:p>
          <a:p>
            <a:pPr lvl="1">
              <a:buClr>
                <a:srgbClr val="787978"/>
              </a:buClr>
            </a:pPr>
            <a:r>
              <a:rPr lang="en-US" dirty="0" smtClean="0"/>
              <a:t>Undertook special surveys to measure </a:t>
            </a:r>
            <a:r>
              <a:rPr lang="en-US" dirty="0" smtClean="0"/>
              <a:t>take-up</a:t>
            </a:r>
            <a:endParaRPr lang="en-US" dirty="0" smtClean="0"/>
          </a:p>
          <a:p>
            <a:pPr lvl="1"/>
            <a:endParaRPr lang="en-US" sz="1100" dirty="0" smtClean="0"/>
          </a:p>
        </p:txBody>
      </p:sp>
    </p:spTree>
    <p:extLst>
      <p:ext uri="{BB962C8B-B14F-4D97-AF65-F5344CB8AC3E}">
        <p14:creationId xmlns:p14="http://schemas.microsoft.com/office/powerpoint/2010/main" val="63048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Threats and response to threats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Clr>
                <a:srgbClr val="787978"/>
              </a:buClr>
            </a:pPr>
            <a:r>
              <a:rPr lang="en-US" dirty="0" smtClean="0"/>
              <a:t>Invasion of controls</a:t>
            </a:r>
          </a:p>
          <a:p>
            <a:pPr lvl="1">
              <a:buClr>
                <a:srgbClr val="787978"/>
              </a:buClr>
            </a:pPr>
            <a:r>
              <a:rPr lang="en-US" dirty="0" smtClean="0"/>
              <a:t>Incentivized credit offices went into comparison neighborhoods</a:t>
            </a:r>
          </a:p>
          <a:p>
            <a:pPr lvl="1">
              <a:buClr>
                <a:srgbClr val="787978"/>
              </a:buClr>
            </a:pPr>
            <a:r>
              <a:rPr lang="en-US" dirty="0" smtClean="0"/>
              <a:t>Other MFIs expanded operations rapidly in treatment and comparison neighborhoods</a:t>
            </a:r>
          </a:p>
          <a:p>
            <a:pPr lvl="1">
              <a:buClr>
                <a:srgbClr val="787978"/>
              </a:buClr>
            </a:pPr>
            <a:endParaRPr lang="en-US" sz="1100" dirty="0" smtClean="0"/>
          </a:p>
          <a:p>
            <a:pPr>
              <a:buClr>
                <a:srgbClr val="787978"/>
              </a:buClr>
            </a:pPr>
            <a:r>
              <a:rPr lang="en-US" dirty="0" smtClean="0"/>
              <a:t>Low </a:t>
            </a:r>
            <a:r>
              <a:rPr lang="en-US" dirty="0" smtClean="0"/>
              <a:t>take-up</a:t>
            </a:r>
            <a:endParaRPr lang="en-US" dirty="0" smtClean="0"/>
          </a:p>
          <a:p>
            <a:pPr lvl="1">
              <a:buClr>
                <a:srgbClr val="787978"/>
              </a:buClr>
            </a:pPr>
            <a:r>
              <a:rPr lang="en-US" dirty="0" smtClean="0"/>
              <a:t>Undertook special surveys to measure take up</a:t>
            </a:r>
          </a:p>
          <a:p>
            <a:pPr lvl="1">
              <a:buClr>
                <a:srgbClr val="787978"/>
              </a:buClr>
            </a:pPr>
            <a:endParaRPr lang="en-US" sz="1100" dirty="0" smtClean="0"/>
          </a:p>
          <a:p>
            <a:pPr>
              <a:buClr>
                <a:srgbClr val="787978"/>
              </a:buClr>
            </a:pPr>
            <a:r>
              <a:rPr lang="en-US" dirty="0" smtClean="0"/>
              <a:t>Worked with </a:t>
            </a:r>
            <a:r>
              <a:rPr lang="en-US" dirty="0" err="1" smtClean="0"/>
              <a:t>Spandana</a:t>
            </a:r>
            <a:r>
              <a:rPr lang="en-US" dirty="0" smtClean="0"/>
              <a:t> to restrict their credit officers from entering comparison groups</a:t>
            </a:r>
          </a:p>
          <a:p>
            <a:pPr>
              <a:buClr>
                <a:srgbClr val="787978"/>
              </a:buClr>
            </a:pPr>
            <a:endParaRPr lang="en-US" sz="1300" dirty="0" smtClean="0"/>
          </a:p>
          <a:p>
            <a:pPr>
              <a:buClr>
                <a:srgbClr val="787978"/>
              </a:buClr>
            </a:pPr>
            <a:r>
              <a:rPr lang="en-US" dirty="0" smtClean="0"/>
              <a:t>Timing—</a:t>
            </a:r>
            <a:r>
              <a:rPr lang="en-US" dirty="0" smtClean="0"/>
              <a:t>take-up </a:t>
            </a:r>
            <a:r>
              <a:rPr lang="en-US" dirty="0" smtClean="0"/>
              <a:t>rising in treatment and comparison</a:t>
            </a:r>
          </a:p>
          <a:p>
            <a:pPr>
              <a:buClr>
                <a:srgbClr val="787978"/>
              </a:buClr>
            </a:pPr>
            <a:r>
              <a:rPr lang="en-US" dirty="0" smtClean="0"/>
              <a:t>Should we encourage more take up? No</a:t>
            </a:r>
          </a:p>
          <a:p>
            <a:pPr>
              <a:buClr>
                <a:srgbClr val="787978"/>
              </a:buClr>
            </a:pPr>
            <a:r>
              <a:rPr lang="en-US" dirty="0" smtClean="0"/>
              <a:t>Over sample borrowers? No</a:t>
            </a:r>
          </a:p>
          <a:p>
            <a:pPr>
              <a:buClr>
                <a:srgbClr val="787978"/>
              </a:buClr>
            </a:pPr>
            <a:r>
              <a:rPr lang="en-US" dirty="0" smtClean="0"/>
              <a:t>Massively increase sample at </a:t>
            </a:r>
            <a:r>
              <a:rPr lang="en-US" dirty="0" err="1" smtClean="0"/>
              <a:t>endline</a:t>
            </a:r>
            <a:r>
              <a:rPr lang="en-US" dirty="0" smtClean="0"/>
              <a:t> of those likely to borrow. Came with some costs.</a:t>
            </a:r>
          </a:p>
        </p:txBody>
      </p:sp>
    </p:spTree>
    <p:extLst>
      <p:ext uri="{BB962C8B-B14F-4D97-AF65-F5344CB8AC3E}">
        <p14:creationId xmlns:p14="http://schemas.microsoft.com/office/powerpoint/2010/main" val="347752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944562"/>
          </a:xfrm>
        </p:spPr>
        <p:txBody>
          <a:bodyPr>
            <a:normAutofit/>
          </a:bodyPr>
          <a:lstStyle/>
          <a:p>
            <a:r>
              <a:rPr lang="es-PE" dirty="0" smtClean="0"/>
              <a:t>The problem of take-up</a:t>
            </a:r>
            <a:endParaRPr lang="en-US" dirty="0" smtClean="0"/>
          </a:p>
        </p:txBody>
      </p:sp>
      <p:sp>
        <p:nvSpPr>
          <p:cNvPr id="4" name="Oval 3"/>
          <p:cNvSpPr/>
          <p:nvPr/>
        </p:nvSpPr>
        <p:spPr>
          <a:xfrm>
            <a:off x="609600" y="1676400"/>
            <a:ext cx="5410200" cy="48768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625605" y="2057400"/>
            <a:ext cx="3138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latin typeface="Garamond"/>
                <a:cs typeface="Garamond"/>
              </a:rPr>
              <a:t>Take-up (according to </a:t>
            </a:r>
            <a:r>
              <a:rPr lang="en-US" sz="1800" dirty="0" err="1" smtClean="0">
                <a:latin typeface="Garamond"/>
                <a:cs typeface="Garamond"/>
              </a:rPr>
              <a:t>Spandana</a:t>
            </a:r>
            <a:r>
              <a:rPr lang="en-US" sz="1800" dirty="0" smtClean="0">
                <a:latin typeface="Garamond"/>
                <a:cs typeface="Garamond"/>
              </a:rPr>
              <a:t>)</a:t>
            </a:r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6" name="Oval 5"/>
          <p:cNvSpPr/>
          <p:nvPr/>
        </p:nvSpPr>
        <p:spPr>
          <a:xfrm>
            <a:off x="1066800" y="2590800"/>
            <a:ext cx="4572000" cy="3962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12909" y="1965067"/>
            <a:ext cx="721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libri"/>
                <a:cs typeface="Calibri"/>
              </a:rPr>
              <a:t>80%</a:t>
            </a:r>
            <a:endParaRPr lang="en-US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62004" y="2971800"/>
            <a:ext cx="1351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libri"/>
                <a:cs typeface="Calibri"/>
              </a:rPr>
              <a:t>50%-60%</a:t>
            </a:r>
            <a:endParaRPr lang="en-US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48032" y="3257788"/>
            <a:ext cx="3024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latin typeface="Garamond"/>
                <a:cs typeface="Garamond"/>
              </a:rPr>
              <a:t>Researchers estimate of take up</a:t>
            </a:r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828800" y="3581400"/>
            <a:ext cx="3048000" cy="29718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012909" y="4038600"/>
            <a:ext cx="721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libri"/>
                <a:cs typeface="Calibri"/>
              </a:rPr>
              <a:t>27%</a:t>
            </a:r>
            <a:endParaRPr lang="en-US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38633" y="4038600"/>
            <a:ext cx="2493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latin typeface="Garamond"/>
                <a:cs typeface="Garamond"/>
              </a:rPr>
              <a:t>Actual take-up (any MFI)</a:t>
            </a:r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362200" y="4572000"/>
            <a:ext cx="2057400" cy="1981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743200" y="52578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libri"/>
                <a:cs typeface="Calibri"/>
              </a:rPr>
              <a:t>18.7%</a:t>
            </a:r>
            <a:endParaRPr lang="en-US" sz="28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21768" y="5943600"/>
            <a:ext cx="2941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Garamond"/>
                <a:cs typeface="Garamond"/>
              </a:rPr>
              <a:t>NB: take up numbers from </a:t>
            </a:r>
            <a:r>
              <a:rPr lang="en-US" sz="1800" dirty="0" err="1" smtClean="0">
                <a:latin typeface="Garamond"/>
                <a:cs typeface="Garamond"/>
              </a:rPr>
              <a:t>endline</a:t>
            </a:r>
            <a:r>
              <a:rPr lang="en-US" sz="1800" dirty="0" smtClean="0">
                <a:latin typeface="Garamond"/>
                <a:cs typeface="Garamond"/>
              </a:rPr>
              <a:t> (2007) not </a:t>
            </a:r>
            <a:r>
              <a:rPr lang="en-US" sz="1800" dirty="0" err="1" smtClean="0">
                <a:latin typeface="Garamond"/>
                <a:cs typeface="Garamond"/>
              </a:rPr>
              <a:t>followup</a:t>
            </a:r>
            <a:r>
              <a:rPr lang="en-US" sz="1800" dirty="0" smtClean="0">
                <a:latin typeface="Garamond"/>
                <a:cs typeface="Garamond"/>
              </a:rPr>
              <a:t> </a:t>
            </a:r>
            <a:endParaRPr lang="en-US" sz="1800" b="1" dirty="0">
              <a:latin typeface="Garamond"/>
              <a:cs typeface="Garamond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38542" y="5042472"/>
            <a:ext cx="2833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Garamond"/>
                <a:cs typeface="Garamond"/>
              </a:rPr>
              <a:t>T</a:t>
            </a:r>
            <a:r>
              <a:rPr lang="en-US" sz="1800" dirty="0" smtClean="0">
                <a:latin typeface="Garamond"/>
                <a:cs typeface="Garamond"/>
              </a:rPr>
              <a:t>ake-up in comparison group</a:t>
            </a:r>
            <a:endParaRPr lang="en-US" sz="18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85719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/>
      <p:bldP spid="11" grpId="0" animBg="1"/>
      <p:bldP spid="12" grpId="0"/>
      <p:bldP spid="13" grpId="0"/>
      <p:bldP spid="14" grpId="0" animBg="1"/>
      <p:bldP spid="15" grpId="0"/>
      <p:bldP spid="16" grpId="0"/>
      <p:bldP spid="1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dirty="0" smtClean="0"/>
              <a:t>Endline survey (2007-2008)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2063"/>
            <a:ext cx="8229600" cy="5105400"/>
          </a:xfrm>
        </p:spPr>
        <p:txBody>
          <a:bodyPr>
            <a:normAutofit fontScale="85000" lnSpcReduction="10000"/>
          </a:bodyPr>
          <a:lstStyle/>
          <a:p>
            <a:pPr>
              <a:buClr>
                <a:srgbClr val="787978"/>
              </a:buClr>
            </a:pPr>
            <a:r>
              <a:rPr lang="en-US" dirty="0" err="1" smtClean="0"/>
              <a:t>Endline</a:t>
            </a:r>
            <a:r>
              <a:rPr lang="en-US" dirty="0" smtClean="0"/>
              <a:t> survey had to make up for two errors</a:t>
            </a:r>
          </a:p>
          <a:p>
            <a:pPr>
              <a:buClr>
                <a:srgbClr val="787978"/>
              </a:buClr>
            </a:pPr>
            <a:endParaRPr lang="en-US" sz="1300" dirty="0" smtClean="0"/>
          </a:p>
          <a:p>
            <a:pPr>
              <a:buClr>
                <a:srgbClr val="787978"/>
              </a:buClr>
            </a:pPr>
            <a:r>
              <a:rPr lang="en-US" dirty="0" smtClean="0"/>
              <a:t>Initial baseline did not cover representative clients</a:t>
            </a:r>
          </a:p>
          <a:p>
            <a:pPr lvl="1">
              <a:buClr>
                <a:srgbClr val="787978"/>
              </a:buClr>
            </a:pPr>
            <a:r>
              <a:rPr lang="en-US" dirty="0" smtClean="0"/>
              <a:t>Solution: do a census of eligible HH and choose those to be interviewed randomly</a:t>
            </a:r>
          </a:p>
          <a:p>
            <a:pPr>
              <a:buClr>
                <a:srgbClr val="787978"/>
              </a:buClr>
            </a:pPr>
            <a:endParaRPr lang="en-US" sz="800" dirty="0" smtClean="0"/>
          </a:p>
          <a:p>
            <a:pPr>
              <a:buClr>
                <a:srgbClr val="787978"/>
              </a:buClr>
            </a:pPr>
            <a:r>
              <a:rPr lang="en-US" dirty="0" smtClean="0"/>
              <a:t>Take up was lower in treatment and higher in comparison than expected</a:t>
            </a:r>
          </a:p>
          <a:p>
            <a:pPr lvl="1">
              <a:buClr>
                <a:srgbClr val="787978"/>
              </a:buClr>
            </a:pPr>
            <a:r>
              <a:rPr lang="en-US" dirty="0" smtClean="0"/>
              <a:t>Did not introduce bias into the estimate</a:t>
            </a:r>
          </a:p>
          <a:p>
            <a:pPr lvl="1">
              <a:buClr>
                <a:srgbClr val="787978"/>
              </a:buClr>
            </a:pPr>
            <a:r>
              <a:rPr lang="en-US" dirty="0" smtClean="0"/>
              <a:t>Did reduce power to pick up modest effects</a:t>
            </a:r>
          </a:p>
          <a:p>
            <a:pPr marL="457200" lvl="1" indent="0">
              <a:buClr>
                <a:srgbClr val="787978"/>
              </a:buClr>
              <a:buNone/>
            </a:pPr>
            <a:endParaRPr lang="en-US" sz="1300" dirty="0" smtClean="0"/>
          </a:p>
          <a:p>
            <a:pPr>
              <a:buClr>
                <a:srgbClr val="787978"/>
              </a:buClr>
            </a:pPr>
            <a:r>
              <a:rPr lang="en-US" dirty="0" smtClean="0"/>
              <a:t>Solution: interview many more households</a:t>
            </a:r>
          </a:p>
          <a:p>
            <a:pPr lvl="1">
              <a:buClr>
                <a:srgbClr val="787978"/>
              </a:buClr>
            </a:pPr>
            <a:r>
              <a:rPr lang="en-US" dirty="0" smtClean="0"/>
              <a:t>n = 6,800 households</a:t>
            </a:r>
          </a:p>
          <a:p>
            <a:pPr lvl="1">
              <a:buClr>
                <a:srgbClr val="787978"/>
              </a:buClr>
            </a:pPr>
            <a:r>
              <a:rPr lang="en-US" dirty="0" smtClean="0"/>
              <a:t>In same 120 neighborhoods</a:t>
            </a:r>
          </a:p>
          <a:p>
            <a:pPr>
              <a:buClr>
                <a:srgbClr val="787978"/>
              </a:buClr>
            </a:pPr>
            <a:endParaRPr lang="en-US" sz="800" dirty="0" smtClean="0"/>
          </a:p>
          <a:p>
            <a:pPr>
              <a:buClr>
                <a:srgbClr val="787978"/>
              </a:buClr>
            </a:pPr>
            <a:r>
              <a:rPr lang="en-US" dirty="0" smtClean="0"/>
              <a:t>Meant did not have baseline characteristics on most of the sample</a:t>
            </a:r>
          </a:p>
          <a:p>
            <a:pPr>
              <a:buClr>
                <a:srgbClr val="787978"/>
              </a:buClr>
            </a:pPr>
            <a:endParaRPr lang="en-US" sz="1300" dirty="0" smtClean="0"/>
          </a:p>
          <a:p>
            <a:pPr>
              <a:buClr>
                <a:srgbClr val="787978"/>
              </a:buClr>
            </a:pPr>
            <a:r>
              <a:rPr lang="en-US" dirty="0" smtClean="0"/>
              <a:t>Did collect data on characteristics that would not have changed like date of birth</a:t>
            </a:r>
          </a:p>
          <a:p>
            <a:pPr lvl="1">
              <a:buClr>
                <a:srgbClr val="787978"/>
              </a:buClr>
            </a:pPr>
            <a:r>
              <a:rPr lang="en-US" dirty="0" smtClean="0"/>
              <a:t>This allowed us to do subsample analysis as discussed below</a:t>
            </a:r>
          </a:p>
        </p:txBody>
      </p:sp>
    </p:spTree>
    <p:extLst>
      <p:ext uri="{BB962C8B-B14F-4D97-AF65-F5344CB8AC3E}">
        <p14:creationId xmlns:p14="http://schemas.microsoft.com/office/powerpoint/2010/main" val="145763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8610600" cy="1374775"/>
          </a:xfrm>
        </p:spPr>
        <p:txBody>
          <a:bodyPr>
            <a:normAutofit/>
          </a:bodyPr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937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Analysis: Intention to Treat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953000"/>
          </a:xfrm>
        </p:spPr>
        <p:txBody>
          <a:bodyPr>
            <a:normAutofit fontScale="77500" lnSpcReduction="20000"/>
          </a:bodyPr>
          <a:lstStyle/>
          <a:p>
            <a:r>
              <a:rPr lang="en-US" sz="3800" dirty="0" smtClean="0"/>
              <a:t>Intention to treat analysis</a:t>
            </a:r>
          </a:p>
          <a:p>
            <a:pPr lvl="1"/>
            <a:r>
              <a:rPr lang="en-US" sz="3600" dirty="0" smtClean="0"/>
              <a:t>Measured the impact on </a:t>
            </a:r>
            <a:r>
              <a:rPr lang="en-US" sz="3600" dirty="0" err="1" smtClean="0"/>
              <a:t>hh</a:t>
            </a:r>
            <a:r>
              <a:rPr lang="en-US" sz="3600" dirty="0" smtClean="0"/>
              <a:t> who had women who were eligible for the program (target of survey)</a:t>
            </a:r>
          </a:p>
          <a:p>
            <a:pPr lvl="1"/>
            <a:endParaRPr lang="en-US" sz="1400" dirty="0" smtClean="0"/>
          </a:p>
          <a:p>
            <a:r>
              <a:rPr lang="en-US" sz="3800" dirty="0" smtClean="0"/>
              <a:t>Correction for group level randomization</a:t>
            </a:r>
          </a:p>
          <a:p>
            <a:endParaRPr lang="en-US" sz="1400" dirty="0" smtClean="0"/>
          </a:p>
          <a:p>
            <a:r>
              <a:rPr lang="en-US" sz="3800" dirty="0" smtClean="0"/>
              <a:t>Take-up </a:t>
            </a:r>
            <a:r>
              <a:rPr lang="en-US" sz="3800" dirty="0" smtClean="0"/>
              <a:t>in the comparison group was 18.7%</a:t>
            </a:r>
          </a:p>
          <a:p>
            <a:endParaRPr lang="en-US" sz="1000" dirty="0" smtClean="0"/>
          </a:p>
          <a:p>
            <a:r>
              <a:rPr lang="en-US" sz="3800" dirty="0" smtClean="0"/>
              <a:t>Take-up </a:t>
            </a:r>
            <a:r>
              <a:rPr lang="en-US" sz="3800" dirty="0" smtClean="0"/>
              <a:t>in the treatment group was 27%</a:t>
            </a:r>
          </a:p>
          <a:p>
            <a:pPr lvl="1"/>
            <a:r>
              <a:rPr lang="en-US" sz="3400" dirty="0" err="1" smtClean="0"/>
              <a:t>Ie</a:t>
            </a:r>
            <a:r>
              <a:rPr lang="en-US" sz="3400" dirty="0" smtClean="0"/>
              <a:t> a difference of 8%</a:t>
            </a:r>
          </a:p>
          <a:p>
            <a:pPr lvl="1"/>
            <a:endParaRPr lang="en-US" sz="1000" dirty="0" smtClean="0"/>
          </a:p>
          <a:p>
            <a:r>
              <a:rPr lang="en-US" sz="3800" dirty="0" smtClean="0"/>
              <a:t>Results show the benefits of having 8 percent more </a:t>
            </a:r>
            <a:r>
              <a:rPr lang="en-US" sz="3800" dirty="0" smtClean="0"/>
              <a:t>take-up </a:t>
            </a:r>
            <a:r>
              <a:rPr lang="en-US" sz="3800" dirty="0" smtClean="0"/>
              <a:t>of microcredit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694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5293"/>
            <a:ext cx="8382000" cy="4953000"/>
          </a:xfrm>
        </p:spPr>
        <p:txBody>
          <a:bodyPr>
            <a:normAutofit fontScale="62500" lnSpcReduction="20000"/>
          </a:bodyPr>
          <a:lstStyle/>
          <a:p>
            <a:endParaRPr lang="en-US" sz="1300" dirty="0" smtClean="0"/>
          </a:p>
          <a:p>
            <a:pPr>
              <a:buClr>
                <a:srgbClr val="787978"/>
              </a:buClr>
            </a:pPr>
            <a:r>
              <a:rPr lang="en-US" sz="3800" dirty="0" smtClean="0"/>
              <a:t>Despite problems with compliance, did not attempt to measure impact on compliers</a:t>
            </a:r>
          </a:p>
          <a:p>
            <a:pPr lvl="1">
              <a:buClr>
                <a:srgbClr val="787978"/>
              </a:buClr>
            </a:pPr>
            <a:r>
              <a:rPr lang="en-US" sz="3600" dirty="0" smtClean="0"/>
              <a:t>Interested in the community level effect</a:t>
            </a:r>
          </a:p>
          <a:p>
            <a:pPr lvl="1">
              <a:buClr>
                <a:srgbClr val="787978"/>
              </a:buClr>
            </a:pPr>
            <a:r>
              <a:rPr lang="en-US" sz="3600" dirty="0" smtClean="0"/>
              <a:t>Access to credit might have spillovers to those who did not take it up, so measuring impact on compliers would not have been appropriate</a:t>
            </a:r>
          </a:p>
          <a:p>
            <a:pPr marL="457200" lvl="1" indent="0">
              <a:buClr>
                <a:srgbClr val="787978"/>
              </a:buClr>
              <a:buNone/>
            </a:pPr>
            <a:endParaRPr lang="en-US" sz="1100" dirty="0" smtClean="0"/>
          </a:p>
          <a:p>
            <a:pPr>
              <a:buClr>
                <a:srgbClr val="787978"/>
              </a:buClr>
            </a:pPr>
            <a:r>
              <a:rPr lang="en-US" sz="3800" dirty="0" smtClean="0"/>
              <a:t>Subgroup </a:t>
            </a:r>
            <a:r>
              <a:rPr lang="en-US" sz="3800" dirty="0" smtClean="0"/>
              <a:t>analysis: assessed impact separately for:</a:t>
            </a:r>
          </a:p>
          <a:p>
            <a:pPr lvl="1">
              <a:buClr>
                <a:srgbClr val="787978"/>
              </a:buClr>
            </a:pPr>
            <a:r>
              <a:rPr lang="en-US" sz="3500" dirty="0"/>
              <a:t>T</a:t>
            </a:r>
            <a:r>
              <a:rPr lang="en-US" sz="3500" dirty="0" smtClean="0"/>
              <a:t>hose who already owned a business</a:t>
            </a:r>
          </a:p>
          <a:p>
            <a:pPr lvl="1">
              <a:buClr>
                <a:srgbClr val="787978"/>
              </a:buClr>
            </a:pPr>
            <a:r>
              <a:rPr lang="en-US" sz="3500" dirty="0" smtClean="0"/>
              <a:t>Those with baseline characteristics associated with starting a new business</a:t>
            </a:r>
          </a:p>
          <a:p>
            <a:pPr lvl="1">
              <a:buClr>
                <a:srgbClr val="787978"/>
              </a:buClr>
            </a:pPr>
            <a:r>
              <a:rPr lang="en-US" sz="3500" dirty="0" smtClean="0"/>
              <a:t>Those with baseline characteristics associated with not starting a new business</a:t>
            </a:r>
          </a:p>
          <a:p>
            <a:pPr lvl="1">
              <a:buClr>
                <a:srgbClr val="787978"/>
              </a:buClr>
            </a:pPr>
            <a:r>
              <a:rPr lang="en-US" sz="3500" dirty="0" smtClean="0"/>
              <a:t>In each case compare those in treatment and comparison with these characteristics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543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Results: Businesses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8523"/>
            <a:ext cx="8229600" cy="4566360"/>
          </a:xfrm>
        </p:spPr>
        <p:txBody>
          <a:bodyPr>
            <a:normAutofit/>
          </a:bodyPr>
          <a:lstStyle/>
          <a:p>
            <a:pPr>
              <a:buClr>
                <a:srgbClr val="787978"/>
              </a:buClr>
            </a:pPr>
            <a:r>
              <a:rPr lang="en-US" sz="2800" dirty="0" smtClean="0"/>
              <a:t>Overall take-up of loans: 27% (vs. 18.7%)</a:t>
            </a:r>
          </a:p>
          <a:p>
            <a:pPr>
              <a:buClr>
                <a:srgbClr val="787978"/>
              </a:buClr>
            </a:pPr>
            <a:endParaRPr lang="en-US" sz="700" dirty="0" smtClean="0"/>
          </a:p>
          <a:p>
            <a:pPr>
              <a:buClr>
                <a:srgbClr val="787978"/>
              </a:buClr>
            </a:pPr>
            <a:r>
              <a:rPr lang="en-US" sz="2800" dirty="0" smtClean="0"/>
              <a:t>30% of loans were used to start new businesses</a:t>
            </a:r>
          </a:p>
          <a:p>
            <a:pPr>
              <a:buClr>
                <a:srgbClr val="787978"/>
              </a:buClr>
            </a:pPr>
            <a:endParaRPr lang="en-US" sz="700" dirty="0" smtClean="0"/>
          </a:p>
          <a:p>
            <a:pPr>
              <a:buClr>
                <a:srgbClr val="787978"/>
              </a:buClr>
            </a:pPr>
            <a:r>
              <a:rPr lang="en-US" sz="2800" dirty="0" smtClean="0"/>
              <a:t>22% to buy stock for existing businesses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Content Placeholder 2"/>
          <p:cNvSpPr>
            <a:spLocks noGrp="1"/>
          </p:cNvSpPr>
          <p:nvPr>
            <p:ph sz="half" idx="4294967295"/>
          </p:nvPr>
        </p:nvSpPr>
        <p:spPr>
          <a:xfrm>
            <a:off x="5486400" y="4572000"/>
            <a:ext cx="3657600" cy="106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Percent of households operating a new business.</a:t>
            </a: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973247792"/>
              </p:ext>
            </p:extLst>
          </p:nvPr>
        </p:nvGraphicFramePr>
        <p:xfrm>
          <a:off x="533400" y="3219966"/>
          <a:ext cx="4648200" cy="284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/>
          <p:cNvSpPr/>
          <p:nvPr/>
        </p:nvSpPr>
        <p:spPr>
          <a:xfrm>
            <a:off x="1371600" y="4191000"/>
            <a:ext cx="914400" cy="533400"/>
          </a:xfrm>
          <a:prstGeom prst="rect">
            <a:avLst/>
          </a:prstGeom>
          <a:solidFill>
            <a:schemeClr val="accent2">
              <a:lumMod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2F2F2"/>
              </a:solidFill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33556" y="4273034"/>
            <a:ext cx="790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2F2F2"/>
                </a:solidFill>
                <a:latin typeface="Garamond"/>
                <a:cs typeface="Garamond"/>
              </a:rPr>
              <a:t>impact</a:t>
            </a:r>
            <a:endParaRPr lang="en-US" sz="1800" dirty="0">
              <a:solidFill>
                <a:srgbClr val="F2F2F2"/>
              </a:solidFill>
              <a:latin typeface="Garamond"/>
              <a:cs typeface="Garamond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371600" y="4711128"/>
            <a:ext cx="305682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128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microcredit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787978"/>
              </a:buClr>
            </a:pPr>
            <a:r>
              <a:rPr lang="en-US" dirty="0"/>
              <a:t>Many important questions to ask about microcredit</a:t>
            </a:r>
          </a:p>
          <a:p>
            <a:pPr lvl="1">
              <a:buClr>
                <a:srgbClr val="787978"/>
              </a:buClr>
            </a:pPr>
            <a:r>
              <a:rPr lang="en-US" dirty="0"/>
              <a:t>Only some of them are impact questions</a:t>
            </a:r>
          </a:p>
          <a:p>
            <a:pPr>
              <a:buClr>
                <a:srgbClr val="787978"/>
              </a:buClr>
            </a:pPr>
            <a:endParaRPr lang="en-US" sz="800" dirty="0"/>
          </a:p>
          <a:p>
            <a:pPr>
              <a:buClr>
                <a:srgbClr val="787978"/>
              </a:buClr>
            </a:pPr>
            <a:r>
              <a:rPr lang="en-US" dirty="0"/>
              <a:t>What is the need that microcredit might be filling?</a:t>
            </a:r>
          </a:p>
          <a:p>
            <a:pPr lvl="1">
              <a:buClr>
                <a:srgbClr val="787978"/>
              </a:buClr>
            </a:pPr>
            <a:r>
              <a:rPr lang="en-US" dirty="0"/>
              <a:t>From whom and how much and at what rates do those without access to microcredit borrow at?</a:t>
            </a:r>
          </a:p>
          <a:p>
            <a:pPr lvl="1">
              <a:buClr>
                <a:srgbClr val="787978"/>
              </a:buClr>
            </a:pPr>
            <a:r>
              <a:rPr lang="en-US" dirty="0"/>
              <a:t>How many people borrow from microcredit organizations?</a:t>
            </a:r>
          </a:p>
          <a:p>
            <a:endParaRPr lang="en-US" sz="22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9912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Results: Spending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787978"/>
              </a:buClr>
            </a:pPr>
            <a:r>
              <a:rPr lang="en-US" dirty="0" smtClean="0"/>
              <a:t>HHs with existing businesses</a:t>
            </a:r>
          </a:p>
          <a:p>
            <a:pPr lvl="1">
              <a:buClr>
                <a:srgbClr val="787978"/>
              </a:buClr>
            </a:pPr>
            <a:r>
              <a:rPr lang="en-US" dirty="0" smtClean="0"/>
              <a:t>bought more durable goods</a:t>
            </a:r>
          </a:p>
          <a:p>
            <a:pPr lvl="1">
              <a:buClr>
                <a:srgbClr val="787978"/>
              </a:buClr>
            </a:pPr>
            <a:r>
              <a:rPr lang="en-US" dirty="0" smtClean="0"/>
              <a:t>Were not hurt by competition from new businesses</a:t>
            </a:r>
          </a:p>
          <a:p>
            <a:pPr lvl="1">
              <a:buClr>
                <a:srgbClr val="787978"/>
              </a:buClr>
            </a:pPr>
            <a:endParaRPr lang="en-US" sz="900" dirty="0" smtClean="0"/>
          </a:p>
          <a:p>
            <a:pPr>
              <a:buClr>
                <a:srgbClr val="787978"/>
              </a:buClr>
            </a:pPr>
            <a:r>
              <a:rPr lang="en-US" dirty="0" smtClean="0"/>
              <a:t>HHs likely to start a business</a:t>
            </a:r>
          </a:p>
          <a:p>
            <a:pPr lvl="1">
              <a:buClr>
                <a:srgbClr val="787978"/>
              </a:buClr>
            </a:pPr>
            <a:r>
              <a:rPr lang="en-US" dirty="0" smtClean="0"/>
              <a:t>cut back on temptation goods (tobacco, eating out)</a:t>
            </a:r>
          </a:p>
          <a:p>
            <a:pPr lvl="1">
              <a:buClr>
                <a:srgbClr val="787978"/>
              </a:buClr>
            </a:pPr>
            <a:r>
              <a:rPr lang="en-US" dirty="0" smtClean="0"/>
              <a:t>and invested more</a:t>
            </a:r>
          </a:p>
          <a:p>
            <a:pPr lvl="1">
              <a:buClr>
                <a:srgbClr val="787978"/>
              </a:buClr>
            </a:pPr>
            <a:endParaRPr lang="en-US" sz="900" dirty="0" smtClean="0"/>
          </a:p>
          <a:p>
            <a:pPr>
              <a:buClr>
                <a:srgbClr val="787978"/>
              </a:buClr>
            </a:pPr>
            <a:r>
              <a:rPr lang="en-US" dirty="0" smtClean="0"/>
              <a:t>HHs unlikely to start a business</a:t>
            </a:r>
          </a:p>
          <a:p>
            <a:pPr lvl="1">
              <a:buClr>
                <a:srgbClr val="787978"/>
              </a:buClr>
            </a:pPr>
            <a:r>
              <a:rPr lang="en-US" dirty="0" smtClean="0"/>
              <a:t>Spent more on non-durable consumption</a:t>
            </a:r>
          </a:p>
          <a:p>
            <a:pPr lvl="1">
              <a:buClr>
                <a:srgbClr val="787978"/>
              </a:buClr>
            </a:pPr>
            <a:endParaRPr lang="en-US" sz="900" dirty="0" smtClean="0"/>
          </a:p>
          <a:p>
            <a:pPr>
              <a:buClr>
                <a:srgbClr val="787978"/>
              </a:buClr>
            </a:pPr>
            <a:r>
              <a:rPr lang="en-US" dirty="0" smtClean="0"/>
              <a:t>No change in health, education, empowerment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0223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8610600" cy="1374775"/>
          </a:xfrm>
        </p:spPr>
        <p:txBody>
          <a:bodyPr>
            <a:normAutofit/>
          </a:bodyPr>
          <a:lstStyle/>
          <a:p>
            <a:r>
              <a:rPr lang="en-US" dirty="0" smtClean="0"/>
              <a:t>Policy influence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005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results made 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9773"/>
            <a:ext cx="8229600" cy="4297363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Picture 5" descr="Boston Globe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8" t="35977" r="41477" b="45878"/>
          <a:stretch/>
        </p:blipFill>
        <p:spPr>
          <a:xfrm>
            <a:off x="304800" y="1431061"/>
            <a:ext cx="7085053" cy="1295400"/>
          </a:xfrm>
          <a:prstGeom prst="rect">
            <a:avLst/>
          </a:prstGeom>
        </p:spPr>
      </p:pic>
      <p:pic>
        <p:nvPicPr>
          <p:cNvPr id="7" name="Picture 6" descr="Economist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2" t="4390" r="17577"/>
          <a:stretch/>
        </p:blipFill>
        <p:spPr>
          <a:xfrm>
            <a:off x="1066800" y="1583461"/>
            <a:ext cx="6850783" cy="2355620"/>
          </a:xfrm>
          <a:prstGeom prst="rect">
            <a:avLst/>
          </a:prstGeom>
        </p:spPr>
      </p:pic>
      <p:pic>
        <p:nvPicPr>
          <p:cNvPr id="10" name="Picture 9" descr="Financial Expres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41" y="2045875"/>
            <a:ext cx="7607300" cy="2540000"/>
          </a:xfrm>
          <a:prstGeom prst="rect">
            <a:avLst/>
          </a:prstGeom>
        </p:spPr>
      </p:pic>
      <p:pic>
        <p:nvPicPr>
          <p:cNvPr id="8" name="Picture 7" descr="LiveMint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4" t="1" b="43418"/>
          <a:stretch/>
        </p:blipFill>
        <p:spPr>
          <a:xfrm>
            <a:off x="609600" y="2786136"/>
            <a:ext cx="8075650" cy="3104299"/>
          </a:xfrm>
          <a:prstGeom prst="rect">
            <a:avLst/>
          </a:prstGeom>
        </p:spPr>
      </p:pic>
      <p:pic>
        <p:nvPicPr>
          <p:cNvPr id="11" name="Picture 10" descr="Unitus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082061"/>
            <a:ext cx="7467600" cy="310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02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Press reaction to the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787978"/>
              </a:buClr>
            </a:pPr>
            <a:r>
              <a:rPr lang="en-US" dirty="0" smtClean="0"/>
              <a:t>Even before researchers actively disseminated results, press picked up on working paper</a:t>
            </a:r>
          </a:p>
          <a:p>
            <a:pPr>
              <a:buClr>
                <a:srgbClr val="787978"/>
              </a:buClr>
            </a:pPr>
            <a:endParaRPr lang="en-US" sz="900" dirty="0" smtClean="0"/>
          </a:p>
          <a:p>
            <a:pPr>
              <a:buClr>
                <a:srgbClr val="787978"/>
              </a:buClr>
            </a:pPr>
            <a:r>
              <a:rPr lang="en-US" dirty="0" smtClean="0"/>
              <a:t>Q: why was dissemination of results so quick in this case?</a:t>
            </a:r>
          </a:p>
          <a:p>
            <a:pPr>
              <a:buClr>
                <a:srgbClr val="787978"/>
              </a:buClr>
            </a:pPr>
            <a:endParaRPr lang="en-US" sz="900" dirty="0" smtClean="0"/>
          </a:p>
          <a:p>
            <a:pPr>
              <a:buClr>
                <a:srgbClr val="787978"/>
              </a:buClr>
            </a:pPr>
            <a:r>
              <a:rPr lang="en-US" dirty="0" smtClean="0"/>
              <a:t>Most press reaction stressed that the evaluation showed microcredit did not work</a:t>
            </a:r>
          </a:p>
          <a:p>
            <a:pPr>
              <a:buClr>
                <a:srgbClr val="787978"/>
              </a:buClr>
            </a:pPr>
            <a:endParaRPr lang="en-US" sz="900" dirty="0" smtClean="0"/>
          </a:p>
          <a:p>
            <a:pPr>
              <a:buClr>
                <a:srgbClr val="787978"/>
              </a:buClr>
            </a:pPr>
            <a:r>
              <a:rPr lang="en-US" dirty="0" smtClean="0"/>
              <a:t>Q: why do you think the press had this reaction?</a:t>
            </a:r>
          </a:p>
          <a:p>
            <a:pPr>
              <a:buClr>
                <a:srgbClr val="787978"/>
              </a:buClr>
            </a:pPr>
            <a:endParaRPr lang="en-US" sz="900" dirty="0" smtClean="0"/>
          </a:p>
          <a:p>
            <a:pPr>
              <a:buClr>
                <a:srgbClr val="787978"/>
              </a:buClr>
            </a:pPr>
            <a:r>
              <a:rPr lang="en-US" dirty="0" smtClean="0"/>
              <a:t>Q: do you think this is a valid interpretation of the results?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326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Microcredit organization reaction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4982"/>
            <a:ext cx="8382000" cy="4953000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787978"/>
              </a:buClr>
            </a:pPr>
            <a:r>
              <a:rPr lang="en-US" dirty="0" smtClean="0"/>
              <a:t>Reactions from microcredit organizations was mixed</a:t>
            </a:r>
          </a:p>
          <a:p>
            <a:pPr>
              <a:buClr>
                <a:srgbClr val="787978"/>
              </a:buClr>
            </a:pPr>
            <a:endParaRPr lang="en-US" sz="900" dirty="0" smtClean="0"/>
          </a:p>
          <a:p>
            <a:pPr>
              <a:buClr>
                <a:srgbClr val="787978"/>
              </a:buClr>
            </a:pPr>
            <a:r>
              <a:rPr lang="en-US" dirty="0" smtClean="0"/>
              <a:t>Reaction 1: we always knew microcredit was primarily a financial product. These results show that it helps create businesses and boost investment</a:t>
            </a:r>
          </a:p>
          <a:p>
            <a:pPr>
              <a:buClr>
                <a:srgbClr val="787978"/>
              </a:buClr>
            </a:pPr>
            <a:endParaRPr lang="en-US" sz="900" dirty="0" smtClean="0"/>
          </a:p>
          <a:p>
            <a:pPr>
              <a:buClr>
                <a:srgbClr val="787978"/>
              </a:buClr>
            </a:pPr>
            <a:r>
              <a:rPr lang="en-US" dirty="0" smtClean="0"/>
              <a:t>Reaction 2: this is a bad study which proves nothing</a:t>
            </a:r>
          </a:p>
          <a:p>
            <a:pPr lvl="1">
              <a:buClr>
                <a:srgbClr val="787978"/>
              </a:buClr>
            </a:pPr>
            <a:r>
              <a:rPr lang="en-US" dirty="0" smtClean="0"/>
              <a:t>Its just one organization in one location, others work</a:t>
            </a:r>
          </a:p>
          <a:p>
            <a:pPr lvl="1">
              <a:buClr>
                <a:srgbClr val="787978"/>
              </a:buClr>
            </a:pPr>
            <a:r>
              <a:rPr lang="en-US" dirty="0" smtClean="0"/>
              <a:t>The time frame is too short, empowerment effects work over a longer time frame than 18 months</a:t>
            </a:r>
          </a:p>
          <a:p>
            <a:pPr lvl="1">
              <a:buClr>
                <a:srgbClr val="787978"/>
              </a:buClr>
            </a:pPr>
            <a:endParaRPr lang="en-US" sz="900" dirty="0" smtClean="0"/>
          </a:p>
          <a:p>
            <a:pPr>
              <a:buClr>
                <a:srgbClr val="787978"/>
              </a:buClr>
            </a:pPr>
            <a:r>
              <a:rPr lang="en-US" dirty="0" smtClean="0"/>
              <a:t>Researcher response</a:t>
            </a:r>
          </a:p>
          <a:p>
            <a:pPr lvl="1">
              <a:buClr>
                <a:srgbClr val="787978"/>
              </a:buClr>
            </a:pPr>
            <a:r>
              <a:rPr lang="en-US" dirty="0" smtClean="0"/>
              <a:t>Attempt to extend timeline of study (although take up in comparison areas made this hard to do well)</a:t>
            </a:r>
          </a:p>
          <a:p>
            <a:pPr lvl="1">
              <a:buClr>
                <a:srgbClr val="787978"/>
              </a:buClr>
            </a:pPr>
            <a:r>
              <a:rPr lang="en-US" dirty="0" smtClean="0"/>
              <a:t>Other researchers tested microcredit impact in very different environments and found similar results (</a:t>
            </a:r>
            <a:r>
              <a:rPr lang="en-US" dirty="0" smtClean="0"/>
              <a:t>e.g., </a:t>
            </a:r>
            <a:r>
              <a:rPr lang="en-US" dirty="0" err="1" smtClean="0"/>
              <a:t>Karlan</a:t>
            </a:r>
            <a:r>
              <a:rPr lang="en-US" dirty="0" smtClean="0"/>
              <a:t> and </a:t>
            </a:r>
            <a:r>
              <a:rPr lang="en-US" dirty="0" err="1" smtClean="0"/>
              <a:t>Zinman</a:t>
            </a:r>
            <a:r>
              <a:rPr lang="en-US" dirty="0" smtClean="0"/>
              <a:t>, Desai et </a:t>
            </a:r>
            <a:r>
              <a:rPr lang="en-US" dirty="0" smtClean="0"/>
              <a:t>al., </a:t>
            </a:r>
            <a:r>
              <a:rPr lang="en-US" dirty="0" err="1" smtClean="0"/>
              <a:t>Anglucci</a:t>
            </a:r>
            <a:r>
              <a:rPr lang="en-US" dirty="0" smtClean="0"/>
              <a:t> et </a:t>
            </a:r>
            <a:r>
              <a:rPr lang="en-US" dirty="0" smtClean="0"/>
              <a:t>al., </a:t>
            </a:r>
            <a:r>
              <a:rPr lang="en-US" dirty="0" err="1" smtClean="0"/>
              <a:t>Desin</a:t>
            </a:r>
            <a:r>
              <a:rPr lang="en-US" dirty="0" smtClean="0"/>
              <a:t> et </a:t>
            </a:r>
            <a:r>
              <a:rPr lang="en-US" dirty="0" smtClean="0"/>
              <a:t>al.)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275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096962"/>
          </a:xfrm>
        </p:spPr>
        <p:txBody>
          <a:bodyPr>
            <a:noAutofit/>
          </a:bodyPr>
          <a:lstStyle/>
          <a:p>
            <a:r>
              <a:rPr lang="en-US" sz="3700" dirty="0" smtClean="0"/>
              <a:t>Process evaluation questions for microcredit</a:t>
            </a:r>
            <a:endParaRPr lang="en-US" sz="3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rgbClr val="787978"/>
              </a:buClr>
            </a:pPr>
            <a:r>
              <a:rPr lang="en-US" dirty="0" smtClean="0"/>
              <a:t>What proportion of people in an area where microcredit is available borrow from microcredit groups?</a:t>
            </a:r>
          </a:p>
          <a:p>
            <a:pPr>
              <a:buClr>
                <a:srgbClr val="787978"/>
              </a:buClr>
            </a:pPr>
            <a:endParaRPr lang="en-US" sz="900" dirty="0" smtClean="0"/>
          </a:p>
          <a:p>
            <a:pPr>
              <a:buClr>
                <a:srgbClr val="787978"/>
              </a:buClr>
            </a:pPr>
            <a:r>
              <a:rPr lang="en-US" dirty="0" smtClean="0"/>
              <a:t>What is the repayment rate of loans?</a:t>
            </a:r>
          </a:p>
          <a:p>
            <a:pPr>
              <a:buClr>
                <a:srgbClr val="787978"/>
              </a:buClr>
            </a:pPr>
            <a:endParaRPr lang="en-US" sz="900" dirty="0" smtClean="0"/>
          </a:p>
          <a:p>
            <a:pPr>
              <a:buClr>
                <a:srgbClr val="787978"/>
              </a:buClr>
            </a:pPr>
            <a:r>
              <a:rPr lang="en-US" dirty="0" smtClean="0"/>
              <a:t>What proportion of microcredit clients expand their business enough to employ another person after 5 years?</a:t>
            </a:r>
          </a:p>
          <a:p>
            <a:pPr>
              <a:buClr>
                <a:srgbClr val="787978"/>
              </a:buClr>
            </a:pPr>
            <a:endParaRPr lang="en-US" sz="1100" dirty="0" smtClean="0"/>
          </a:p>
          <a:p>
            <a:pPr>
              <a:buClr>
                <a:srgbClr val="787978"/>
              </a:buClr>
            </a:pPr>
            <a:r>
              <a:rPr lang="en-US" dirty="0" smtClean="0"/>
              <a:t>How many microcredit borrowers still borrow from other sources</a:t>
            </a:r>
          </a:p>
          <a:p>
            <a:pPr>
              <a:buClr>
                <a:srgbClr val="787978"/>
              </a:buClr>
            </a:pPr>
            <a:endParaRPr lang="en-US" sz="1100" dirty="0" smtClean="0"/>
          </a:p>
          <a:p>
            <a:pPr>
              <a:buClr>
                <a:srgbClr val="787978"/>
              </a:buClr>
            </a:pPr>
            <a:r>
              <a:rPr lang="en-US" dirty="0" smtClean="0"/>
              <a:t>Why do those who borrow from other sources say they continue to borrow from these sources?</a:t>
            </a:r>
          </a:p>
          <a:p>
            <a:pPr>
              <a:buClr>
                <a:srgbClr val="787978"/>
              </a:buClr>
            </a:pPr>
            <a:endParaRPr lang="en-US" sz="900" dirty="0" smtClean="0"/>
          </a:p>
          <a:p>
            <a:pPr>
              <a:buClr>
                <a:srgbClr val="787978"/>
              </a:buClr>
            </a:pPr>
            <a:r>
              <a:rPr lang="en-US" dirty="0" smtClean="0"/>
              <a:t>What is the cost of administering microcredit loans as a proportion of the money lent out?</a:t>
            </a:r>
          </a:p>
        </p:txBody>
      </p:sp>
    </p:spTree>
    <p:extLst>
      <p:ext uri="{BB962C8B-B14F-4D97-AF65-F5344CB8AC3E}">
        <p14:creationId xmlns:p14="http://schemas.microsoft.com/office/powerpoint/2010/main" val="3208996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724400"/>
          </a:xfrm>
        </p:spPr>
        <p:txBody>
          <a:bodyPr>
            <a:noAutofit/>
          </a:bodyPr>
          <a:lstStyle/>
          <a:p>
            <a:pPr>
              <a:buClr>
                <a:srgbClr val="787978"/>
              </a:buClr>
            </a:pPr>
            <a:r>
              <a:rPr lang="en-US" sz="2400" dirty="0" smtClean="0"/>
              <a:t>Compare outcomes for women who do and don’t sign up for microcredit in communities where microcredit is available?</a:t>
            </a:r>
          </a:p>
          <a:p>
            <a:pPr lvl="1">
              <a:buClr>
                <a:srgbClr val="787978"/>
              </a:buClr>
            </a:pPr>
            <a:r>
              <a:rPr lang="en-US" sz="2200" dirty="0" smtClean="0"/>
              <a:t>Those who sign up are different from those that don’t</a:t>
            </a:r>
          </a:p>
          <a:p>
            <a:pPr lvl="1">
              <a:buClr>
                <a:srgbClr val="787978"/>
              </a:buClr>
            </a:pPr>
            <a:endParaRPr lang="en-US" sz="600" dirty="0" smtClean="0"/>
          </a:p>
          <a:p>
            <a:pPr>
              <a:buClr>
                <a:srgbClr val="787978"/>
              </a:buClr>
            </a:pPr>
            <a:r>
              <a:rPr lang="en-US" sz="2400" dirty="0" smtClean="0"/>
              <a:t>Compare women in areas where there is microcredit with those in areas without microcredit?</a:t>
            </a:r>
          </a:p>
          <a:p>
            <a:pPr lvl="1">
              <a:buClr>
                <a:srgbClr val="787978"/>
              </a:buClr>
            </a:pPr>
            <a:r>
              <a:rPr lang="en-US" sz="2200" dirty="0" smtClean="0"/>
              <a:t>But microcredit organizations go to the areas where there are most business opportunities and people want to borrow</a:t>
            </a:r>
          </a:p>
          <a:p>
            <a:pPr lvl="1">
              <a:buClr>
                <a:srgbClr val="787978"/>
              </a:buClr>
            </a:pPr>
            <a:endParaRPr lang="en-US" sz="600" dirty="0" smtClean="0"/>
          </a:p>
          <a:p>
            <a:pPr>
              <a:buClr>
                <a:srgbClr val="787978"/>
              </a:buClr>
            </a:pPr>
            <a:r>
              <a:rPr lang="en-US" sz="2400" dirty="0" smtClean="0"/>
              <a:t>Compare women before and after they sign up for microcredit?</a:t>
            </a:r>
          </a:p>
          <a:p>
            <a:pPr lvl="1">
              <a:buClr>
                <a:srgbClr val="787978"/>
              </a:buClr>
            </a:pPr>
            <a:r>
              <a:rPr lang="en-US" sz="2200" dirty="0"/>
              <a:t>E</a:t>
            </a:r>
            <a:r>
              <a:rPr lang="en-US" sz="2200" dirty="0" smtClean="0"/>
              <a:t>conomy may be growing and outcomes improving for everyone</a:t>
            </a:r>
          </a:p>
          <a:p>
            <a:pPr lvl="1">
              <a:buClr>
                <a:srgbClr val="787978"/>
              </a:buClr>
            </a:pPr>
            <a:r>
              <a:rPr lang="en-US" sz="2200" dirty="0" smtClean="0"/>
              <a:t>A woman may take a loan when she starts a business but may still have started a business with the loan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10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Measuring impact of microcredit is hard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445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096962"/>
          </a:xfrm>
        </p:spPr>
        <p:txBody>
          <a:bodyPr>
            <a:normAutofit/>
          </a:bodyPr>
          <a:lstStyle/>
          <a:p>
            <a:r>
              <a:rPr lang="en-US" dirty="0" smtClean="0"/>
              <a:t>Randomization for evaluating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787978"/>
              </a:buClr>
            </a:pPr>
            <a:r>
              <a:rPr lang="en-US" dirty="0" smtClean="0"/>
              <a:t>Randomizing who has access to microcredit helps disentangle the impact of microcredit from other factors, </a:t>
            </a:r>
          </a:p>
          <a:p>
            <a:pPr lvl="1">
              <a:buClr>
                <a:srgbClr val="787978"/>
              </a:buClr>
            </a:pPr>
            <a:r>
              <a:rPr lang="en-US" dirty="0" smtClean="0"/>
              <a:t>like motivation</a:t>
            </a:r>
          </a:p>
          <a:p>
            <a:pPr lvl="1">
              <a:buClr>
                <a:srgbClr val="787978"/>
              </a:buClr>
            </a:pPr>
            <a:r>
              <a:rPr lang="en-US" dirty="0" smtClean="0"/>
              <a:t>business opportunity growth</a:t>
            </a:r>
          </a:p>
          <a:p>
            <a:pPr lvl="1">
              <a:buClr>
                <a:srgbClr val="787978"/>
              </a:buClr>
            </a:pPr>
            <a:endParaRPr lang="en-US" sz="900" dirty="0" smtClean="0"/>
          </a:p>
          <a:p>
            <a:pPr lvl="1">
              <a:buClr>
                <a:srgbClr val="787978"/>
              </a:buClr>
            </a:pPr>
            <a:endParaRPr lang="en-US" sz="900" dirty="0" smtClean="0"/>
          </a:p>
          <a:p>
            <a:pPr>
              <a:buClr>
                <a:srgbClr val="787978"/>
              </a:buClr>
            </a:pPr>
            <a:r>
              <a:rPr lang="en-US" dirty="0" smtClean="0"/>
              <a:t>Randomization creates two groups, treatment and comparison who (on average) are the same on all characteristics</a:t>
            </a:r>
          </a:p>
          <a:p>
            <a:pPr lvl="1">
              <a:buClr>
                <a:srgbClr val="787978"/>
              </a:buClr>
            </a:pPr>
            <a:r>
              <a:rPr lang="en-US" dirty="0" smtClean="0"/>
              <a:t>Observable characteristics like income</a:t>
            </a:r>
          </a:p>
          <a:p>
            <a:pPr lvl="1">
              <a:buClr>
                <a:srgbClr val="787978"/>
              </a:buClr>
            </a:pPr>
            <a:r>
              <a:rPr lang="en-US" dirty="0" smtClean="0"/>
              <a:t>Unobservable characteristics like motivation and entrepreneurial ability</a:t>
            </a:r>
          </a:p>
        </p:txBody>
      </p:sp>
    </p:spTree>
    <p:extLst>
      <p:ext uri="{BB962C8B-B14F-4D97-AF65-F5344CB8AC3E}">
        <p14:creationId xmlns:p14="http://schemas.microsoft.com/office/powerpoint/2010/main" val="3656314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020762"/>
          </a:xfrm>
        </p:spPr>
        <p:txBody>
          <a:bodyPr>
            <a:normAutofit/>
          </a:bodyPr>
          <a:lstStyle/>
          <a:p>
            <a:r>
              <a:rPr lang="en-US" dirty="0" smtClean="0"/>
              <a:t>RCT of microcredit impact was a priority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787978"/>
              </a:buClr>
            </a:pPr>
            <a:r>
              <a:rPr lang="en-US" dirty="0" smtClean="0">
                <a:solidFill>
                  <a:schemeClr val="tx1"/>
                </a:solidFill>
              </a:rPr>
              <a:t>Microcredit was a large and expanding program</a:t>
            </a:r>
          </a:p>
          <a:p>
            <a:pPr>
              <a:buClr>
                <a:srgbClr val="787978"/>
              </a:buClr>
            </a:pPr>
            <a:endParaRPr lang="en-US" sz="800" dirty="0" smtClean="0">
              <a:solidFill>
                <a:schemeClr val="tx1"/>
              </a:solidFill>
            </a:endParaRPr>
          </a:p>
          <a:p>
            <a:pPr>
              <a:buClr>
                <a:srgbClr val="787978"/>
              </a:buClr>
            </a:pPr>
            <a:r>
              <a:rPr lang="en-US" dirty="0" smtClean="0">
                <a:solidFill>
                  <a:schemeClr val="tx1"/>
                </a:solidFill>
              </a:rPr>
              <a:t>Existing studies of impact compared women with and without access to microcredit</a:t>
            </a:r>
          </a:p>
          <a:p>
            <a:pPr>
              <a:buClr>
                <a:srgbClr val="787978"/>
              </a:buClr>
            </a:pPr>
            <a:endParaRPr lang="en-US" sz="800" dirty="0" smtClean="0">
              <a:solidFill>
                <a:schemeClr val="tx1"/>
              </a:solidFill>
            </a:endParaRPr>
          </a:p>
          <a:p>
            <a:pPr>
              <a:buClr>
                <a:srgbClr val="787978"/>
              </a:buClr>
            </a:pPr>
            <a:r>
              <a:rPr lang="en-US" dirty="0" smtClean="0">
                <a:solidFill>
                  <a:schemeClr val="tx1"/>
                </a:solidFill>
              </a:rPr>
              <a:t>Concern that women with and without access were not comparable and thus existing measures of impact were biased</a:t>
            </a:r>
          </a:p>
          <a:p>
            <a:pPr>
              <a:buClr>
                <a:srgbClr val="787978"/>
              </a:buClr>
            </a:pPr>
            <a:endParaRPr lang="en-US" sz="900" dirty="0" smtClean="0">
              <a:solidFill>
                <a:schemeClr val="tx1"/>
              </a:solidFill>
            </a:endParaRPr>
          </a:p>
          <a:p>
            <a:pPr>
              <a:buClr>
                <a:srgbClr val="787978"/>
              </a:buClr>
            </a:pPr>
            <a:r>
              <a:rPr lang="en-US" dirty="0" smtClean="0">
                <a:solidFill>
                  <a:schemeClr val="tx1"/>
                </a:solidFill>
              </a:rPr>
              <a:t>Took many years to find the right opportunity to evaluate the impact of microcredit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436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7724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Finding the right partner 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8153400" cy="4419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Clr>
                <a:srgbClr val="787978"/>
              </a:buClr>
            </a:pPr>
            <a:r>
              <a:rPr lang="en-US" sz="2400" dirty="0" smtClean="0"/>
              <a:t>Evaluation of a representative microcredit program would be particularly valuable</a:t>
            </a:r>
          </a:p>
          <a:p>
            <a:pPr lvl="1">
              <a:lnSpc>
                <a:spcPct val="90000"/>
              </a:lnSpc>
              <a:buClr>
                <a:srgbClr val="787978"/>
              </a:buClr>
            </a:pPr>
            <a:r>
              <a:rPr lang="en-US" sz="2000" dirty="0" smtClean="0"/>
              <a:t>Many different variants of microcredit programs</a:t>
            </a:r>
          </a:p>
          <a:p>
            <a:pPr lvl="1">
              <a:lnSpc>
                <a:spcPct val="90000"/>
              </a:lnSpc>
              <a:buClr>
                <a:srgbClr val="787978"/>
              </a:buClr>
            </a:pPr>
            <a:r>
              <a:rPr lang="en-US" sz="2000" dirty="0" smtClean="0"/>
              <a:t>However, a large majority of programs had a similar structure of lending small amounts of money to groups of women with weekly repayment schedules</a:t>
            </a:r>
          </a:p>
          <a:p>
            <a:pPr eaLnBrk="1" hangingPunct="1">
              <a:lnSpc>
                <a:spcPct val="90000"/>
              </a:lnSpc>
              <a:buClr>
                <a:srgbClr val="787978"/>
              </a:buClr>
            </a:pPr>
            <a:endParaRPr lang="en-US" sz="900" dirty="0" smtClean="0"/>
          </a:p>
          <a:p>
            <a:pPr eaLnBrk="1" hangingPunct="1">
              <a:lnSpc>
                <a:spcPct val="90000"/>
              </a:lnSpc>
              <a:buClr>
                <a:srgbClr val="787978"/>
              </a:buClr>
            </a:pPr>
            <a:r>
              <a:rPr lang="en-US" sz="2400" dirty="0" smtClean="0"/>
              <a:t>Partner needed to be very committed to evaluation</a:t>
            </a:r>
          </a:p>
          <a:p>
            <a:pPr lvl="1">
              <a:lnSpc>
                <a:spcPct val="90000"/>
              </a:lnSpc>
              <a:buClr>
                <a:srgbClr val="787978"/>
              </a:buClr>
            </a:pPr>
            <a:r>
              <a:rPr lang="en-US" sz="2000" dirty="0" smtClean="0"/>
              <a:t>It was going to be hard to ensure that loans were only offered in treatment areas</a:t>
            </a:r>
          </a:p>
          <a:p>
            <a:pPr lvl="1">
              <a:lnSpc>
                <a:spcPct val="90000"/>
              </a:lnSpc>
              <a:buClr>
                <a:srgbClr val="787978"/>
              </a:buClr>
            </a:pPr>
            <a:r>
              <a:rPr lang="en-US" sz="2000" dirty="0" smtClean="0"/>
              <a:t>Leadership needed to be willing to forgo opportunities for expansion for the sake of evaluation</a:t>
            </a:r>
          </a:p>
          <a:p>
            <a:pPr eaLnBrk="1" hangingPunct="1">
              <a:lnSpc>
                <a:spcPct val="90000"/>
              </a:lnSpc>
              <a:buClr>
                <a:srgbClr val="787978"/>
              </a:buClr>
            </a:pPr>
            <a:endParaRPr lang="en-US" sz="900" dirty="0" smtClean="0"/>
          </a:p>
          <a:p>
            <a:pPr eaLnBrk="1" hangingPunct="1">
              <a:lnSpc>
                <a:spcPct val="90000"/>
              </a:lnSpc>
              <a:buClr>
                <a:srgbClr val="787978"/>
              </a:buClr>
            </a:pPr>
            <a:r>
              <a:rPr lang="en-US" sz="2400" dirty="0" smtClean="0"/>
              <a:t>Need location with potential for large sample size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177087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entation1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Presentation1.pot</Template>
  <TotalTime>950</TotalTime>
  <Words>2798</Words>
  <Application>Microsoft Macintosh PowerPoint</Application>
  <PresentationFormat>On-screen Show (4:3)</PresentationFormat>
  <Paragraphs>460</Paragraphs>
  <Slides>44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Presentation1</vt:lpstr>
      <vt:lpstr>Evaluation start to finish</vt:lpstr>
      <vt:lpstr>Overview of lecture and course</vt:lpstr>
      <vt:lpstr>Different types of evaluation</vt:lpstr>
      <vt:lpstr>Evaluating microcredit</vt:lpstr>
      <vt:lpstr>Process evaluation questions for microcredit</vt:lpstr>
      <vt:lpstr>Measuring impact of microcredit is hard</vt:lpstr>
      <vt:lpstr>Randomization for evaluating impact</vt:lpstr>
      <vt:lpstr>RCT of microcredit impact was a priority</vt:lpstr>
      <vt:lpstr>Finding the right partner </vt:lpstr>
      <vt:lpstr>Finding the right partner: Spandana</vt:lpstr>
      <vt:lpstr>Setting: Hyderabad, India</vt:lpstr>
      <vt:lpstr>Descriptive assessment of setting</vt:lpstr>
      <vt:lpstr>What level to randomize at?</vt:lpstr>
      <vt:lpstr>Unit to randomization options</vt:lpstr>
      <vt:lpstr>Research design</vt:lpstr>
      <vt:lpstr>PowerPoint Presentation</vt:lpstr>
      <vt:lpstr>PowerPoint Presentation</vt:lpstr>
      <vt:lpstr>Measurement</vt:lpstr>
      <vt:lpstr>Research questions</vt:lpstr>
      <vt:lpstr>Measurement and theory of change</vt:lpstr>
      <vt:lpstr>Theory of change: Entrepreneurship</vt:lpstr>
      <vt:lpstr>Theory of change: Savings</vt:lpstr>
      <vt:lpstr>Theory of change: Consumption</vt:lpstr>
      <vt:lpstr>Log Frame</vt:lpstr>
      <vt:lpstr>Measurement</vt:lpstr>
      <vt:lpstr>Challenges in measurement</vt:lpstr>
      <vt:lpstr>Who to interview?</vt:lpstr>
      <vt:lpstr>Baseline survey (2004)</vt:lpstr>
      <vt:lpstr>Sample size and statistical power</vt:lpstr>
      <vt:lpstr>Factors for calculation sample size</vt:lpstr>
      <vt:lpstr>Threats to the validity of the experiment</vt:lpstr>
      <vt:lpstr>Threats and response to threats</vt:lpstr>
      <vt:lpstr>Threats and response to threats</vt:lpstr>
      <vt:lpstr>The problem of take-up</vt:lpstr>
      <vt:lpstr>Endline survey (2007-2008)</vt:lpstr>
      <vt:lpstr>Analysis</vt:lpstr>
      <vt:lpstr>Analysis: Intention to Treat</vt:lpstr>
      <vt:lpstr>Additional analysis</vt:lpstr>
      <vt:lpstr>Results: Businesses</vt:lpstr>
      <vt:lpstr>Results: Spending</vt:lpstr>
      <vt:lpstr>Policy influence</vt:lpstr>
      <vt:lpstr>Evaluation results made waves</vt:lpstr>
      <vt:lpstr>Press reaction to the results</vt:lpstr>
      <vt:lpstr>Microcredit organization reaction</vt:lpstr>
    </vt:vector>
  </TitlesOfParts>
  <Company>JPAL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Leah Horgan</dc:creator>
  <cp:lastModifiedBy>Alison Cappellieri</cp:lastModifiedBy>
  <cp:revision>49</cp:revision>
  <dcterms:created xsi:type="dcterms:W3CDTF">2013-10-21T21:09:02Z</dcterms:created>
  <dcterms:modified xsi:type="dcterms:W3CDTF">2013-11-16T21:04:59Z</dcterms:modified>
</cp:coreProperties>
</file>