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746" r:id="rId3"/>
    <p:sldId id="783" r:id="rId4"/>
    <p:sldId id="784" r:id="rId5"/>
    <p:sldId id="785" r:id="rId6"/>
    <p:sldId id="786" r:id="rId7"/>
    <p:sldId id="788" r:id="rId8"/>
    <p:sldId id="789" r:id="rId9"/>
    <p:sldId id="791" r:id="rId10"/>
    <p:sldId id="794" r:id="rId11"/>
    <p:sldId id="824" r:id="rId12"/>
    <p:sldId id="804" r:id="rId13"/>
    <p:sldId id="826" r:id="rId14"/>
    <p:sldId id="833" r:id="rId15"/>
    <p:sldId id="827" r:id="rId16"/>
    <p:sldId id="825" r:id="rId17"/>
    <p:sldId id="793" r:id="rId18"/>
    <p:sldId id="828" r:id="rId19"/>
    <p:sldId id="829" r:id="rId20"/>
    <p:sldId id="830" r:id="rId21"/>
    <p:sldId id="831" r:id="rId22"/>
    <p:sldId id="832" r:id="rId23"/>
    <p:sldId id="795" r:id="rId24"/>
    <p:sldId id="797" r:id="rId25"/>
    <p:sldId id="798" r:id="rId26"/>
    <p:sldId id="799" r:id="rId27"/>
    <p:sldId id="800" r:id="rId28"/>
    <p:sldId id="801" r:id="rId29"/>
    <p:sldId id="796" r:id="rId30"/>
    <p:sldId id="803" r:id="rId31"/>
    <p:sldId id="805" r:id="rId32"/>
    <p:sldId id="806" r:id="rId33"/>
    <p:sldId id="807" r:id="rId34"/>
    <p:sldId id="808" r:id="rId35"/>
    <p:sldId id="809" r:id="rId36"/>
    <p:sldId id="810" r:id="rId37"/>
    <p:sldId id="811" r:id="rId38"/>
    <p:sldId id="812" r:id="rId39"/>
    <p:sldId id="813" r:id="rId40"/>
    <p:sldId id="814" r:id="rId41"/>
    <p:sldId id="815" r:id="rId42"/>
    <p:sldId id="816" r:id="rId43"/>
    <p:sldId id="817" r:id="rId44"/>
    <p:sldId id="818" r:id="rId45"/>
    <p:sldId id="819" r:id="rId46"/>
    <p:sldId id="820" r:id="rId47"/>
    <p:sldId id="821" r:id="rId48"/>
    <p:sldId id="822" r:id="rId49"/>
    <p:sldId id="823" r:id="rId50"/>
    <p:sldId id="787" r:id="rId51"/>
  </p:sldIdLst>
  <p:sldSz cx="12192000" cy="6858000"/>
  <p:notesSz cx="6985000" cy="9283700"/>
  <p:embeddedFontLs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
      <p:font typeface="Helvetica Neue"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2" roundtripDataSignature="AMtx7mhy9l5FQ2FdhfWoo82LAbHegheq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Glennerster" initials="RG" lastIdx="1" clrIdx="0">
    <p:extLst>
      <p:ext uri="{19B8F6BF-5375-455C-9EA6-DF929625EA0E}">
        <p15:presenceInfo xmlns:p15="http://schemas.microsoft.com/office/powerpoint/2012/main" userId="S::rglennerster@UCHICAGO.EDU::22b29f2c-3762-428c-af7d-34ec028309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A0F75B-E78D-45E5-B79F-EDAA9AEF21A2}" v="152" dt="2021-11-04T21:28:39.872"/>
    <p1510:client id="{C1C0EA5C-AFC6-4BFD-890A-87AC805EA8A5}" v="748" dt="2021-11-04T02:13:37.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56" y="280"/>
      </p:cViewPr>
      <p:guideLst/>
    </p:cSldViewPr>
  </p:slideViewPr>
  <p:notesTextViewPr>
    <p:cViewPr>
      <p:scale>
        <a:sx n="1" d="1"/>
        <a:sy n="1" d="1"/>
      </p:scale>
      <p:origin x="0" y="0"/>
    </p:cViewPr>
  </p:notesTextViewPr>
  <p:sorterViewPr>
    <p:cViewPr>
      <p:scale>
        <a:sx n="100" d="100"/>
        <a:sy n="100" d="100"/>
      </p:scale>
      <p:origin x="0" y="-305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27363" cy="4651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f4dffceba_0_0: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f4dffceba_0_0:notes"/>
          <p:cNvSpPr txBox="1">
            <a:spLocks noGrp="1"/>
          </p:cNvSpPr>
          <p:nvPr>
            <p:ph type="body" idx="1"/>
          </p:nvPr>
        </p:nvSpPr>
        <p:spPr>
          <a:xfrm>
            <a:off x="698500" y="4467225"/>
            <a:ext cx="5588100" cy="365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5f4dffceba_0_0:notes"/>
          <p:cNvSpPr txBox="1">
            <a:spLocks noGrp="1"/>
          </p:cNvSpPr>
          <p:nvPr>
            <p:ph type="sldNum" idx="12"/>
          </p:nvPr>
        </p:nvSpPr>
        <p:spPr>
          <a:xfrm>
            <a:off x="3956050" y="8818563"/>
            <a:ext cx="30273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A" type="title">
  <p:cSld name="TITLE">
    <p:spTree>
      <p:nvGrpSpPr>
        <p:cNvPr id="1" name="Shape 14"/>
        <p:cNvGrpSpPr/>
        <p:nvPr/>
      </p:nvGrpSpPr>
      <p:grpSpPr>
        <a:xfrm>
          <a:off x="0" y="0"/>
          <a:ext cx="0" cy="0"/>
          <a:chOff x="0" y="0"/>
          <a:chExt cx="0" cy="0"/>
        </a:xfrm>
      </p:grpSpPr>
      <p:cxnSp>
        <p:nvCxnSpPr>
          <p:cNvPr id="15" name="Google Shape;15;p2"/>
          <p:cNvCxnSpPr/>
          <p:nvPr/>
        </p:nvCxnSpPr>
        <p:spPr>
          <a:xfrm>
            <a:off x="0" y="919163"/>
            <a:ext cx="4479925" cy="0"/>
          </a:xfrm>
          <a:prstGeom prst="straightConnector1">
            <a:avLst/>
          </a:prstGeom>
          <a:noFill/>
          <a:ln w="69850" cap="flat" cmpd="sng">
            <a:solidFill>
              <a:srgbClr val="800000"/>
            </a:solidFill>
            <a:prstDash val="solid"/>
            <a:round/>
            <a:headEnd type="none" w="sm" len="sm"/>
            <a:tailEnd type="none" w="sm" len="sm"/>
          </a:ln>
        </p:spPr>
      </p:cxnSp>
      <p:cxnSp>
        <p:nvCxnSpPr>
          <p:cNvPr id="16" name="Google Shape;16;p2"/>
          <p:cNvCxnSpPr/>
          <p:nvPr/>
        </p:nvCxnSpPr>
        <p:spPr>
          <a:xfrm>
            <a:off x="4479925" y="919163"/>
            <a:ext cx="2981325" cy="0"/>
          </a:xfrm>
          <a:prstGeom prst="straightConnector1">
            <a:avLst/>
          </a:prstGeom>
          <a:noFill/>
          <a:ln w="69850" cap="flat" cmpd="sng">
            <a:solidFill>
              <a:srgbClr val="7F7F7F"/>
            </a:solidFill>
            <a:prstDash val="solid"/>
            <a:round/>
            <a:headEnd type="none" w="sm" len="sm"/>
            <a:tailEnd type="none" w="sm" len="sm"/>
          </a:ln>
        </p:spPr>
      </p:cxnSp>
      <p:cxnSp>
        <p:nvCxnSpPr>
          <p:cNvPr id="17" name="Google Shape;17;p2"/>
          <p:cNvCxnSpPr/>
          <p:nvPr/>
        </p:nvCxnSpPr>
        <p:spPr>
          <a:xfrm>
            <a:off x="7461250" y="919163"/>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8" name="Google Shape;18;p2"/>
          <p:cNvCxnSpPr/>
          <p:nvPr/>
        </p:nvCxnSpPr>
        <p:spPr>
          <a:xfrm>
            <a:off x="9175750" y="919163"/>
            <a:ext cx="1258888" cy="6350"/>
          </a:xfrm>
          <a:prstGeom prst="straightConnector1">
            <a:avLst/>
          </a:prstGeom>
          <a:noFill/>
          <a:ln w="69850" cap="flat" cmpd="sng">
            <a:solidFill>
              <a:srgbClr val="FFC000"/>
            </a:solidFill>
            <a:prstDash val="solid"/>
            <a:round/>
            <a:headEnd type="none" w="sm" len="sm"/>
            <a:tailEnd type="none" w="sm" len="sm"/>
          </a:ln>
        </p:spPr>
      </p:cxnSp>
      <p:sp>
        <p:nvSpPr>
          <p:cNvPr id="19" name="Google Shape;19;p2"/>
          <p:cNvSpPr txBox="1">
            <a:spLocks noGrp="1"/>
          </p:cNvSpPr>
          <p:nvPr>
            <p:ph type="ctrTitle"/>
          </p:nvPr>
        </p:nvSpPr>
        <p:spPr>
          <a:xfrm>
            <a:off x="914400" y="2130451"/>
            <a:ext cx="10363200" cy="108648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6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828800" y="3223285"/>
            <a:ext cx="8534400" cy="1752600"/>
          </a:xfrm>
          <a:prstGeom prst="rect">
            <a:avLst/>
          </a:prstGeom>
          <a:noFill/>
          <a:ln>
            <a:noFill/>
          </a:ln>
        </p:spPr>
        <p:txBody>
          <a:bodyPr spcFirstLastPara="1" wrap="square" lIns="91425" tIns="45700" rIns="91425" bIns="45700" anchor="t" anchorCtr="0">
            <a:noAutofit/>
          </a:bodyPr>
          <a:lstStyle>
            <a:lvl1pPr lvl="0" algn="ctr">
              <a:spcBef>
                <a:spcPts val="400"/>
              </a:spcBef>
              <a:spcAft>
                <a:spcPts val="0"/>
              </a:spcAft>
              <a:buClr>
                <a:srgbClr val="888888"/>
              </a:buClr>
              <a:buSzPts val="2000"/>
              <a:buNone/>
              <a:defRPr sz="2000">
                <a:solidFill>
                  <a:srgbClr val="888888"/>
                </a:solidFill>
                <a:latin typeface="Arial"/>
                <a:ea typeface="Arial"/>
                <a:cs typeface="Arial"/>
                <a:sym typeface="Arial"/>
              </a:defRPr>
            </a:lvl1pPr>
            <a:lvl2pPr lvl="1" algn="ctr">
              <a:spcBef>
                <a:spcPts val="360"/>
              </a:spcBef>
              <a:spcAft>
                <a:spcPts val="0"/>
              </a:spcAft>
              <a:buClr>
                <a:srgbClr val="888888"/>
              </a:buClr>
              <a:buSzPts val="18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with Subtitle (No Header Line)">
  <p:cSld name="Title and Content with Subtitle (No Header Line)">
    <p:spTree>
      <p:nvGrpSpPr>
        <p:cNvPr id="1" name="Shape 117"/>
        <p:cNvGrpSpPr/>
        <p:nvPr/>
      </p:nvGrpSpPr>
      <p:grpSpPr>
        <a:xfrm>
          <a:off x="0" y="0"/>
          <a:ext cx="0" cy="0"/>
          <a:chOff x="0" y="0"/>
          <a:chExt cx="0" cy="0"/>
        </a:xfrm>
      </p:grpSpPr>
      <p:sp>
        <p:nvSpPr>
          <p:cNvPr id="118" name="Google Shape;118;p1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19" name="Google Shape;119;p15"/>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15"/>
          <p:cNvSpPr txBox="1">
            <a:spLocks noGrp="1"/>
          </p:cNvSpPr>
          <p:nvPr>
            <p:ph type="body" idx="2"/>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ntent Rows (No Subtitle or Header Line)">
  <p:cSld name="Title and Two Content Rows (No Subtitle or Header Line)">
    <p:spTree>
      <p:nvGrpSpPr>
        <p:cNvPr id="1" name="Shape 122"/>
        <p:cNvGrpSpPr/>
        <p:nvPr/>
      </p:nvGrpSpPr>
      <p:grpSpPr>
        <a:xfrm>
          <a:off x="0" y="0"/>
          <a:ext cx="0" cy="0"/>
          <a:chOff x="0" y="0"/>
          <a:chExt cx="0" cy="0"/>
        </a:xfrm>
      </p:grpSpPr>
      <p:sp>
        <p:nvSpPr>
          <p:cNvPr id="123" name="Google Shape;123;p1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4" name="Google Shape;124;p1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16"/>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ntent Rows with Subtitle (No Header Line)">
  <p:cSld name="Title and Two Content Rows with Subtitle (No Header Line)">
    <p:spTree>
      <p:nvGrpSpPr>
        <p:cNvPr id="1" name="Shape 127"/>
        <p:cNvGrpSpPr/>
        <p:nvPr/>
      </p:nvGrpSpPr>
      <p:grpSpPr>
        <a:xfrm>
          <a:off x="0" y="0"/>
          <a:ext cx="0" cy="0"/>
          <a:chOff x="0" y="0"/>
          <a:chExt cx="0" cy="0"/>
        </a:xfrm>
      </p:grpSpPr>
      <p:sp>
        <p:nvSpPr>
          <p:cNvPr id="128" name="Google Shape;128;p17"/>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9" name="Google Shape;129;p1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1" name="Google Shape;131;p17"/>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2" name="Google Shape;132;p17"/>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ntent Columns (No Subtitles or Header Line)">
  <p:cSld name="Title and Two Content Columns (No Subtitles or Header Line)">
    <p:spTree>
      <p:nvGrpSpPr>
        <p:cNvPr id="1" name="Shape 133"/>
        <p:cNvGrpSpPr/>
        <p:nvPr/>
      </p:nvGrpSpPr>
      <p:grpSpPr>
        <a:xfrm>
          <a:off x="0" y="0"/>
          <a:ext cx="0" cy="0"/>
          <a:chOff x="0" y="0"/>
          <a:chExt cx="0" cy="0"/>
        </a:xfrm>
      </p:grpSpPr>
      <p:sp>
        <p:nvSpPr>
          <p:cNvPr id="134" name="Google Shape;134;p1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35" name="Google Shape;135;p1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7" name="Google Shape;137;p18"/>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ntent Columns with Subtitles (No Header Line)">
  <p:cSld name="Title and Two Content Columns with Subtitles (No Header Line)">
    <p:spTree>
      <p:nvGrpSpPr>
        <p:cNvPr id="1" name="Shape 138"/>
        <p:cNvGrpSpPr/>
        <p:nvPr/>
      </p:nvGrpSpPr>
      <p:grpSpPr>
        <a:xfrm>
          <a:off x="0" y="0"/>
          <a:ext cx="0" cy="0"/>
          <a:chOff x="0" y="0"/>
          <a:chExt cx="0" cy="0"/>
        </a:xfrm>
      </p:grpSpPr>
      <p:sp>
        <p:nvSpPr>
          <p:cNvPr id="139" name="Google Shape;139;p1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40" name="Google Shape;140;p19"/>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1" name="Google Shape;141;p19"/>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2" name="Google Shape;142;p19"/>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3" name="Google Shape;143;p19"/>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4" name="Google Shape;144;p1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No Header Line)">
  <p:cSld name="Title Only (No Header Line)">
    <p:spTree>
      <p:nvGrpSpPr>
        <p:cNvPr id="1" name="Shape 145"/>
        <p:cNvGrpSpPr/>
        <p:nvPr/>
      </p:nvGrpSpPr>
      <p:grpSpPr>
        <a:xfrm>
          <a:off x="0" y="0"/>
          <a:ext cx="0" cy="0"/>
          <a:chOff x="0" y="0"/>
          <a:chExt cx="0" cy="0"/>
        </a:xfrm>
      </p:grpSpPr>
      <p:sp>
        <p:nvSpPr>
          <p:cNvPr id="146" name="Google Shape;146;p2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47" name="Google Shape;147;p2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No Header Line)" type="blank">
  <p:cSld name="BLANK">
    <p:spTree>
      <p:nvGrpSpPr>
        <p:cNvPr id="1" name="Shape 148"/>
        <p:cNvGrpSpPr/>
        <p:nvPr/>
      </p:nvGrpSpPr>
      <p:grpSpPr>
        <a:xfrm>
          <a:off x="0" y="0"/>
          <a:ext cx="0" cy="0"/>
          <a:chOff x="0" y="0"/>
          <a:chExt cx="0" cy="0"/>
        </a:xfrm>
      </p:grpSpPr>
      <p:sp>
        <p:nvSpPr>
          <p:cNvPr id="149" name="Google Shape;149;p2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ntent Columns Alternate (No Header Line)" type="objTx">
  <p:cSld name="OBJECT_WITH_CAPTION_TEXT">
    <p:spTree>
      <p:nvGrpSpPr>
        <p:cNvPr id="1" name="Shape 150"/>
        <p:cNvGrpSpPr/>
        <p:nvPr/>
      </p:nvGrpSpPr>
      <p:grpSpPr>
        <a:xfrm>
          <a:off x="0" y="0"/>
          <a:ext cx="0" cy="0"/>
          <a:chOff x="0" y="0"/>
          <a:chExt cx="0" cy="0"/>
        </a:xfrm>
      </p:grpSpPr>
      <p:sp>
        <p:nvSpPr>
          <p:cNvPr id="151" name="Google Shape;151;p22"/>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2" name="Google Shape;152;p22"/>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2"/>
          <p:cNvSpPr txBox="1">
            <a:spLocks noGrp="1"/>
          </p:cNvSpPr>
          <p:nvPr>
            <p:ph type="body" idx="1"/>
          </p:nvPr>
        </p:nvSpPr>
        <p:spPr>
          <a:xfrm>
            <a:off x="4766733" y="273075"/>
            <a:ext cx="6815667" cy="5853113"/>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vl1pPr>
            <a:lvl2pPr marL="914400" lvl="1" indent="-330200" algn="l">
              <a:spcBef>
                <a:spcPts val="320"/>
              </a:spcBef>
              <a:spcAft>
                <a:spcPts val="0"/>
              </a:spcAft>
              <a:buClr>
                <a:schemeClr val="dk1"/>
              </a:buClr>
              <a:buSzPts val="1600"/>
              <a:buChar char="–"/>
              <a:defRPr sz="1600"/>
            </a:lvl2pPr>
            <a:lvl3pPr marL="1371600" lvl="2" indent="-330200" algn="l">
              <a:spcBef>
                <a:spcPts val="320"/>
              </a:spcBef>
              <a:spcAft>
                <a:spcPts val="0"/>
              </a:spcAft>
              <a:buClr>
                <a:schemeClr val="dk1"/>
              </a:buClr>
              <a:buSzPts val="1600"/>
              <a:buChar char="•"/>
              <a:defRPr sz="16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54" name="Google Shape;154;p22"/>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with Title and Content (No Header Line)" type="picTx">
  <p:cSld name="PICTURE_WITH_CAPTION_TEXT">
    <p:spTree>
      <p:nvGrpSpPr>
        <p:cNvPr id="1" name="Shape 155"/>
        <p:cNvGrpSpPr/>
        <p:nvPr/>
      </p:nvGrpSpPr>
      <p:grpSpPr>
        <a:xfrm>
          <a:off x="0" y="0"/>
          <a:ext cx="0" cy="0"/>
          <a:chOff x="0" y="0"/>
          <a:chExt cx="0" cy="0"/>
        </a:xfrm>
      </p:grpSpPr>
      <p:sp>
        <p:nvSpPr>
          <p:cNvPr id="156" name="Google Shape;156;p2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57" name="Google Shape;157;p23"/>
          <p:cNvSpPr txBox="1">
            <a:spLocks noGrp="1"/>
          </p:cNvSpPr>
          <p:nvPr>
            <p:ph type="title"/>
          </p:nvPr>
        </p:nvSpPr>
        <p:spPr>
          <a:xfrm>
            <a:off x="2389717" y="4502024"/>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a:spLocks noGrp="1"/>
          </p:cNvSpPr>
          <p:nvPr>
            <p:ph type="pic" idx="2"/>
          </p:nvPr>
        </p:nvSpPr>
        <p:spPr>
          <a:xfrm>
            <a:off x="2389717" y="314199"/>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59" name="Google Shape;159;p23"/>
          <p:cNvSpPr txBox="1">
            <a:spLocks noGrp="1"/>
          </p:cNvSpPr>
          <p:nvPr>
            <p:ph type="body" idx="1"/>
          </p:nvPr>
        </p:nvSpPr>
        <p:spPr>
          <a:xfrm>
            <a:off x="2389717" y="5068762"/>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B (No Header Line)" type="secHead">
  <p:cSld name="SECTION_HEADER">
    <p:spTree>
      <p:nvGrpSpPr>
        <p:cNvPr id="1" name="Shape 32"/>
        <p:cNvGrpSpPr/>
        <p:nvPr/>
      </p:nvGrpSpPr>
      <p:grpSpPr>
        <a:xfrm>
          <a:off x="0" y="0"/>
          <a:ext cx="0" cy="0"/>
          <a:chOff x="0" y="0"/>
          <a:chExt cx="0" cy="0"/>
        </a:xfrm>
      </p:grpSpPr>
      <p:sp>
        <p:nvSpPr>
          <p:cNvPr id="33" name="Google Shape;33;p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34" name="Google Shape;34;p5"/>
          <p:cNvSpPr txBox="1">
            <a:spLocks noGrp="1"/>
          </p:cNvSpPr>
          <p:nvPr>
            <p:ph type="title"/>
          </p:nvPr>
        </p:nvSpPr>
        <p:spPr>
          <a:xfrm>
            <a:off x="963084" y="4406925"/>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SzPts val="1400"/>
              <a:buNone/>
              <a:defRPr sz="3600" b="1" cap="none">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No Subtitle)">
  <p:cSld name="Title and Content (No Subtitle)">
    <p:spTree>
      <p:nvGrpSpPr>
        <p:cNvPr id="1"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38" name="Google Shape;38;p6"/>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39" name="Google Shape;39;p6"/>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40" name="Google Shape;40;p6"/>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41" name="Google Shape;41;p6"/>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42" name="Google Shape;42;p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43" name="Google Shape;43;p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612648" y="1704620"/>
            <a:ext cx="10972800" cy="398216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ntent Rows (No Subtitle)">
  <p:cSld name="Title and Two Content Rows (No Subtitle)">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57" name="Google Shape;57;p8"/>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58" name="Google Shape;58;p8"/>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59" name="Google Shape;59;p8"/>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60" name="Google Shape;60;p8"/>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61" name="Google Shape;61;p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62" name="Google Shape;62;p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8"/>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ntent Rows with Subtitle">
  <p:cSld name="Title and Two Content Rows with Subtitle">
    <p:spTree>
      <p:nvGrpSpPr>
        <p:cNvPr id="1" name="Shape 65"/>
        <p:cNvGrpSpPr/>
        <p:nvPr/>
      </p:nvGrpSpPr>
      <p:grpSpPr>
        <a:xfrm>
          <a:off x="0" y="0"/>
          <a:ext cx="0" cy="0"/>
          <a:chOff x="0" y="0"/>
          <a:chExt cx="0" cy="0"/>
        </a:xfrm>
      </p:grpSpPr>
      <p:pic>
        <p:nvPicPr>
          <p:cNvPr id="66" name="Google Shape;66;p9"/>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67" name="Google Shape;67;p9"/>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68" name="Google Shape;68;p9"/>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69" name="Google Shape;69;p9"/>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70" name="Google Shape;70;p9"/>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71" name="Google Shape;71;p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72" name="Google Shape;72;p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spcBef>
                <a:spcPts val="320"/>
              </a:spcBef>
              <a:spcAft>
                <a:spcPts val="0"/>
              </a:spcAft>
              <a:buClr>
                <a:schemeClr val="dk1"/>
              </a:buClr>
              <a:buSzPts val="1600"/>
              <a:buChar char="•"/>
              <a:defRPr sz="1600">
                <a:latin typeface="Arial"/>
                <a:ea typeface="Arial"/>
                <a:cs typeface="Arial"/>
                <a:sym typeface="Arial"/>
              </a:defRPr>
            </a:lvl1pPr>
            <a:lvl2pPr marL="914400" lvl="1" indent="-330200" algn="l">
              <a:spcBef>
                <a:spcPts val="320"/>
              </a:spcBef>
              <a:spcAft>
                <a:spcPts val="0"/>
              </a:spcAft>
              <a:buClr>
                <a:schemeClr val="dk1"/>
              </a:buClr>
              <a:buSzPts val="1600"/>
              <a:buChar char="–"/>
              <a:defRPr sz="1600">
                <a:latin typeface="Arial"/>
                <a:ea typeface="Arial"/>
                <a:cs typeface="Arial"/>
                <a:sym typeface="Arial"/>
              </a:defRPr>
            </a:lvl2pPr>
            <a:lvl3pPr marL="1371600" lvl="2" indent="-330200" algn="l">
              <a:spcBef>
                <a:spcPts val="320"/>
              </a:spcBef>
              <a:spcAft>
                <a:spcPts val="0"/>
              </a:spcAft>
              <a:buClr>
                <a:schemeClr val="dk1"/>
              </a:buClr>
              <a:buSzPts val="1600"/>
              <a:buChar char="•"/>
              <a:defRPr sz="1600">
                <a:latin typeface="Arial"/>
                <a:ea typeface="Arial"/>
                <a:cs typeface="Arial"/>
                <a:sym typeface="Arial"/>
              </a:defRPr>
            </a:lvl3pPr>
            <a:lvl4pPr marL="1828800" lvl="3" indent="-330200" algn="l">
              <a:spcBef>
                <a:spcPts val="320"/>
              </a:spcBef>
              <a:spcAft>
                <a:spcPts val="0"/>
              </a:spcAft>
              <a:buClr>
                <a:schemeClr val="dk1"/>
              </a:buClr>
              <a:buSzPts val="1600"/>
              <a:buChar char="–"/>
              <a:defRPr sz="1600">
                <a:latin typeface="Arial"/>
                <a:ea typeface="Arial"/>
                <a:cs typeface="Arial"/>
                <a:sym typeface="Arial"/>
              </a:defRPr>
            </a:lvl4pPr>
            <a:lvl5pPr marL="2286000" lvl="4" indent="-330200" algn="l">
              <a:spcBef>
                <a:spcPts val="320"/>
              </a:spcBef>
              <a:spcAft>
                <a:spcPts val="0"/>
              </a:spcAft>
              <a:buClr>
                <a:schemeClr val="dk1"/>
              </a:buClr>
              <a:buSzPts val="1600"/>
              <a:buChar char="»"/>
              <a:defRPr sz="16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9"/>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1"/>
              </a:buClr>
              <a:buSzPts val="1800"/>
              <a:buNone/>
              <a:defRPr sz="1800" b="0"/>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5" name="Google Shape;75;p9"/>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ntent Columns (No Subtitles)">
  <p:cSld name="Title and Two Content Columns (No Subtitles)">
    <p:spTree>
      <p:nvGrpSpPr>
        <p:cNvPr id="1" name="Shape 76"/>
        <p:cNvGrpSpPr/>
        <p:nvPr/>
      </p:nvGrpSpPr>
      <p:grpSpPr>
        <a:xfrm>
          <a:off x="0" y="0"/>
          <a:ext cx="0" cy="0"/>
          <a:chOff x="0" y="0"/>
          <a:chExt cx="0" cy="0"/>
        </a:xfrm>
      </p:grpSpPr>
      <p:pic>
        <p:nvPicPr>
          <p:cNvPr id="77" name="Google Shape;77;p10"/>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78" name="Google Shape;78;p10"/>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79" name="Google Shape;79;p10"/>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80" name="Google Shape;80;p10"/>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81" name="Google Shape;81;p10"/>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82" name="Google Shape;82;p1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83" name="Google Shape;83;p1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5" name="Google Shape;85;p10"/>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ntent Columns with Subtitles">
  <p:cSld name="Title and Two Content Columns with Subtitles">
    <p:spTree>
      <p:nvGrpSpPr>
        <p:cNvPr id="1" name="Shape 86"/>
        <p:cNvGrpSpPr/>
        <p:nvPr/>
      </p:nvGrpSpPr>
      <p:grpSpPr>
        <a:xfrm>
          <a:off x="0" y="0"/>
          <a:ext cx="0" cy="0"/>
          <a:chOff x="0" y="0"/>
          <a:chExt cx="0" cy="0"/>
        </a:xfrm>
      </p:grpSpPr>
      <p:pic>
        <p:nvPicPr>
          <p:cNvPr id="87" name="Google Shape;87;p11"/>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88" name="Google Shape;88;p11"/>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89" name="Google Shape;89;p11"/>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90" name="Google Shape;90;p11"/>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91" name="Google Shape;91;p11"/>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92" name="Google Shape;92;p1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93" name="Google Shape;93;p11"/>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5" name="Google Shape;95;p11"/>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6" name="Google Shape;96;p11"/>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7" name="Google Shape;97;p11"/>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6"/>
        <p:cNvGrpSpPr/>
        <p:nvPr/>
      </p:nvGrpSpPr>
      <p:grpSpPr>
        <a:xfrm>
          <a:off x="0" y="0"/>
          <a:ext cx="0" cy="0"/>
          <a:chOff x="0" y="0"/>
          <a:chExt cx="0" cy="0"/>
        </a:xfrm>
      </p:grpSpPr>
      <p:pic>
        <p:nvPicPr>
          <p:cNvPr id="107" name="Google Shape;107;p13"/>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108" name="Google Shape;108;p13"/>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109" name="Google Shape;109;p13"/>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110" name="Google Shape;110;p13"/>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11" name="Google Shape;111;p13"/>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112" name="Google Shape;112;p1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with Subtitle (No Subtitle or Header Line)">
  <p:cSld name="Title and Content with Subtitle (No Subtitle or Header Line)">
    <p:spTree>
      <p:nvGrpSpPr>
        <p:cNvPr id="1" name="Shape 113"/>
        <p:cNvGrpSpPr/>
        <p:nvPr/>
      </p:nvGrpSpPr>
      <p:grpSpPr>
        <a:xfrm>
          <a:off x="0" y="0"/>
          <a:ext cx="0" cy="0"/>
          <a:chOff x="0" y="0"/>
          <a:chExt cx="0" cy="0"/>
        </a:xfrm>
      </p:grpSpPr>
      <p:sp>
        <p:nvSpPr>
          <p:cNvPr id="114" name="Google Shape;114;p14"/>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15" name="Google Shape;115;p14"/>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8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sz="1800">
                <a:latin typeface="Arial"/>
                <a:ea typeface="Arial"/>
                <a:cs typeface="Arial"/>
                <a:sym typeface="Arial"/>
              </a:defRPr>
            </a:lvl1pPr>
            <a:lvl2pPr marL="914400" lvl="1" indent="-342900" algn="l">
              <a:spcBef>
                <a:spcPts val="360"/>
              </a:spcBef>
              <a:spcAft>
                <a:spcPts val="0"/>
              </a:spcAft>
              <a:buClr>
                <a:schemeClr val="dk1"/>
              </a:buClr>
              <a:buSzPts val="1800"/>
              <a:buChar char="–"/>
              <a:defRPr sz="1800">
                <a:latin typeface="Arial"/>
                <a:ea typeface="Arial"/>
                <a:cs typeface="Arial"/>
                <a:sym typeface="Arial"/>
              </a:defRPr>
            </a:lvl2pPr>
            <a:lvl3pPr marL="1371600" lvl="2" indent="-342900" algn="l">
              <a:spcBef>
                <a:spcPts val="360"/>
              </a:spcBef>
              <a:spcAft>
                <a:spcPts val="0"/>
              </a:spcAft>
              <a:buClr>
                <a:schemeClr val="dk1"/>
              </a:buClr>
              <a:buSzPts val="1800"/>
              <a:buChar char="•"/>
              <a:defRPr sz="18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7848" y="36576"/>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3600" b="0" i="0" u="none" strike="noStrike" cap="none">
                <a:solidFill>
                  <a:schemeClr val="dk1"/>
                </a:solidFill>
                <a:latin typeface="Helvetica Neue"/>
                <a:ea typeface="Helvetica Neue"/>
                <a:cs typeface="Helvetica Neue"/>
                <a:sym typeface="Helvetica Neue"/>
              </a:defRPr>
            </a:lvl9pPr>
          </a:lstStyle>
          <a:p>
            <a:endParaRPr/>
          </a:p>
        </p:txBody>
      </p:sp>
      <p:sp>
        <p:nvSpPr>
          <p:cNvPr id="11" name="Google Shape;11;p1"/>
          <p:cNvSpPr txBox="1">
            <a:spLocks noGrp="1"/>
          </p:cNvSpPr>
          <p:nvPr>
            <p:ph type="body" idx="1"/>
          </p:nvPr>
        </p:nvSpPr>
        <p:spPr>
          <a:xfrm>
            <a:off x="612650" y="1308173"/>
            <a:ext cx="10972800" cy="3818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p:nvPr/>
        </p:nvSpPr>
        <p:spPr>
          <a:xfrm>
            <a:off x="0" y="6021388"/>
            <a:ext cx="12203113" cy="876300"/>
          </a:xfrm>
          <a:prstGeom prst="rect">
            <a:avLst/>
          </a:prstGeom>
          <a:solidFill>
            <a:srgbClr val="8E1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1"/>
          <p:cNvPicPr preferRelativeResize="0"/>
          <p:nvPr userDrawn="1"/>
        </p:nvPicPr>
        <p:blipFill rotWithShape="1">
          <a:blip r:embed="rId20">
            <a:alphaModFix/>
          </a:blip>
          <a:srcRect t="1" r="57212" b="5679"/>
          <a:stretch/>
        </p:blipFill>
        <p:spPr>
          <a:xfrm>
            <a:off x="168733" y="6051300"/>
            <a:ext cx="2787531" cy="7701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 id="2147483658"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5f4dffceba_0_0"/>
          <p:cNvSpPr txBox="1">
            <a:spLocks noGrp="1"/>
          </p:cNvSpPr>
          <p:nvPr>
            <p:ph type="ctr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The Practicalities of Running Randomized Trials:</a:t>
            </a:r>
            <a:br>
              <a:rPr lang="en-US" dirty="0"/>
            </a:br>
            <a:r>
              <a:rPr lang="en-US" dirty="0"/>
              <a:t>Lecture 13: Machine Learning</a:t>
            </a:r>
            <a:endParaRPr dirty="0"/>
          </a:p>
        </p:txBody>
      </p:sp>
      <p:sp>
        <p:nvSpPr>
          <p:cNvPr id="166" name="Google Shape;166;g5f4dffceba_0_0"/>
          <p:cNvSpPr txBox="1">
            <a:spLocks noGrp="1"/>
          </p:cNvSpPr>
          <p:nvPr>
            <p:ph type="subTitle" idx="1"/>
          </p:nvPr>
        </p:nvSpPr>
        <p:spPr>
          <a:xfrm>
            <a:off x="1828800" y="3648076"/>
            <a:ext cx="8534400" cy="17526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US"/>
              <a:t>Rachel Glennerster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F5D4-AA78-409D-9E51-F4A3DAD26597}"/>
              </a:ext>
            </a:extLst>
          </p:cNvPr>
          <p:cNvSpPr>
            <a:spLocks noGrp="1"/>
          </p:cNvSpPr>
          <p:nvPr>
            <p:ph type="title"/>
          </p:nvPr>
        </p:nvSpPr>
        <p:spPr/>
        <p:txBody>
          <a:bodyPr/>
          <a:lstStyle/>
          <a:p>
            <a:r>
              <a:rPr lang="en-US" dirty="0"/>
              <a:t>Some Common Issues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4362E62A-78C1-42BB-9AFF-C5036B435802}"/>
                  </a:ext>
                </a:extLst>
              </p:cNvPr>
              <p:cNvSpPr>
                <a:spLocks noGrp="1"/>
              </p:cNvSpPr>
              <p:nvPr>
                <p:ph type="body" idx="1"/>
              </p:nvPr>
            </p:nvSpPr>
            <p:spPr>
              <a:xfrm>
                <a:off x="609600" y="1224560"/>
                <a:ext cx="10972800" cy="3982160"/>
              </a:xfrm>
            </p:spPr>
            <p:txBody>
              <a:bodyPr/>
              <a:lstStyle/>
              <a:p>
                <a:r>
                  <a:rPr lang="en-US" b="1" dirty="0"/>
                  <a:t>Overfitting: </a:t>
                </a:r>
                <a:r>
                  <a:rPr lang="en-US" dirty="0"/>
                  <a:t>by defining the </a:t>
                </a:r>
                <a14:m>
                  <m:oMath xmlns:m="http://schemas.openxmlformats.org/officeDocument/2006/math">
                    <m:r>
                      <a:rPr lang="en-US" b="0" i="1" smtClean="0">
                        <a:latin typeface="Cambria Math" panose="02040503050406030204" pitchFamily="18" charset="0"/>
                      </a:rPr>
                      <m:t>𝑓</m:t>
                    </m:r>
                  </m:oMath>
                </a14:m>
                <a:r>
                  <a:rPr lang="en-US" b="1" dirty="0"/>
                  <a:t> </a:t>
                </a:r>
                <a:r>
                  <a:rPr lang="en-US" dirty="0"/>
                  <a:t>in a flexible way we allow the algorithm to fit the training data better. However if allow too much flexibility, we will then have issues predicting out of sample data </a:t>
                </a:r>
              </a:p>
              <a:p>
                <a:pPr marL="114300" indent="0">
                  <a:buNone/>
                </a:pPr>
                <a:endParaRPr lang="en-US" sz="400" dirty="0"/>
              </a:p>
              <a:p>
                <a:r>
                  <a:rPr lang="en-US" b="1" dirty="0"/>
                  <a:t>Sparsity: </a:t>
                </a:r>
                <a:r>
                  <a:rPr lang="en-US" dirty="0"/>
                  <a:t>We may have too many features (</a:t>
                </a:r>
                <a:r>
                  <a:rPr lang="en-US" dirty="0" err="1"/>
                  <a:t>ie</a:t>
                </a:r>
                <a:r>
                  <a:rPr lang="en-US" dirty="0"/>
                  <a:t> regressors, covariates, predictors), and too little data. In classic econometrics features are usually dropped manually (without much science), in ML can be used to choose which are the most efficient covariates </a:t>
                </a:r>
              </a:p>
              <a:p>
                <a:pPr marL="114300" indent="0">
                  <a:buNone/>
                </a:pPr>
                <a:endParaRPr lang="en-US" sz="400" dirty="0"/>
              </a:p>
              <a:p>
                <a:r>
                  <a:rPr lang="en-US" b="1" dirty="0"/>
                  <a:t>Scalability: </a:t>
                </a:r>
                <a:r>
                  <a:rPr lang="en-US" dirty="0"/>
                  <a:t>many ML methods are computationally intensive. The resources and time needed increase exponentially with the dimensionality of the problem </a:t>
                </a:r>
              </a:p>
              <a:p>
                <a:pPr marL="114300" indent="0">
                  <a:buNone/>
                </a:pPr>
                <a:endParaRPr lang="en-US" sz="400" dirty="0"/>
              </a:p>
              <a:p>
                <a:r>
                  <a:rPr lang="en-US" b="1" dirty="0"/>
                  <a:t>Understanding mechanisms</a:t>
                </a:r>
                <a:r>
                  <a:rPr lang="en-US" dirty="0"/>
                  <a:t>: in most econometrics we estimate parameters or heterogeneous treatment effects, that come from a theoretical model. This theory enables straightforward interpretation of our findings</a:t>
                </a:r>
              </a:p>
              <a:p>
                <a:pPr lvl="1"/>
                <a:r>
                  <a:rPr lang="en-US" dirty="0" err="1"/>
                  <a:t>Eg</a:t>
                </a:r>
                <a:r>
                  <a:rPr lang="en-US" dirty="0"/>
                  <a:t> test whether microcredit has more impact for those with existing business as they have higher entrepreneurial skill</a:t>
                </a:r>
              </a:p>
              <a:p>
                <a:pPr lvl="1"/>
                <a:r>
                  <a:rPr lang="en-US" dirty="0"/>
                  <a:t>ML finds women aged 34 named Susan with 3 years of education living 0.5km from water source have high returns</a:t>
                </a:r>
              </a:p>
              <a:p>
                <a:endParaRPr lang="en-US" dirty="0"/>
              </a:p>
              <a:p>
                <a:endParaRPr lang="en-US" b="1" dirty="0"/>
              </a:p>
            </p:txBody>
          </p:sp>
        </mc:Choice>
        <mc:Fallback>
          <p:sp>
            <p:nvSpPr>
              <p:cNvPr id="3" name="Text Placeholder 2">
                <a:extLst>
                  <a:ext uri="{FF2B5EF4-FFF2-40B4-BE49-F238E27FC236}">
                    <a16:creationId xmlns:a16="http://schemas.microsoft.com/office/drawing/2014/main" id="{4362E62A-78C1-42BB-9AFF-C5036B435802}"/>
                  </a:ext>
                </a:extLst>
              </p:cNvPr>
              <p:cNvSpPr>
                <a:spLocks noGrp="1" noRot="1" noChangeAspect="1" noMove="1" noResize="1" noEditPoints="1" noAdjustHandles="1" noChangeArrowheads="1" noChangeShapeType="1" noTextEdit="1"/>
              </p:cNvSpPr>
              <p:nvPr>
                <p:ph type="body" idx="1"/>
              </p:nvPr>
            </p:nvSpPr>
            <p:spPr>
              <a:xfrm>
                <a:off x="609600" y="1224560"/>
                <a:ext cx="10972800" cy="3982160"/>
              </a:xfrm>
              <a:blipFill>
                <a:blip r:embed="rId2"/>
                <a:stretch>
                  <a:fillRect r="-389" b="-17305"/>
                </a:stretch>
              </a:blipFill>
            </p:spPr>
            <p:txBody>
              <a:bodyPr/>
              <a:lstStyle/>
              <a:p>
                <a:r>
                  <a:rPr lang="en-US">
                    <a:noFill/>
                  </a:rPr>
                  <a:t> </a:t>
                </a:r>
              </a:p>
            </p:txBody>
          </p:sp>
        </mc:Fallback>
      </mc:AlternateContent>
    </p:spTree>
    <p:extLst>
      <p:ext uri="{BB962C8B-B14F-4D97-AF65-F5344CB8AC3E}">
        <p14:creationId xmlns:p14="http://schemas.microsoft.com/office/powerpoint/2010/main" val="4073116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5B534-E551-4A1C-96D3-BDC353960F5D}"/>
              </a:ext>
            </a:extLst>
          </p:cNvPr>
          <p:cNvSpPr>
            <a:spLocks noGrp="1"/>
          </p:cNvSpPr>
          <p:nvPr>
            <p:ph type="title"/>
          </p:nvPr>
        </p:nvSpPr>
        <p:spPr/>
        <p:txBody>
          <a:bodyPr/>
          <a:lstStyle/>
          <a:p>
            <a:r>
              <a:rPr lang="en-US" dirty="0"/>
              <a:t>When is machine learning useful?</a:t>
            </a:r>
          </a:p>
        </p:txBody>
      </p:sp>
      <p:sp>
        <p:nvSpPr>
          <p:cNvPr id="3" name="Text Placeholder 2">
            <a:extLst>
              <a:ext uri="{FF2B5EF4-FFF2-40B4-BE49-F238E27FC236}">
                <a16:creationId xmlns:a16="http://schemas.microsoft.com/office/drawing/2014/main" id="{AB80A188-38F1-4F03-84F7-011B8BB493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29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6DFF-C92C-4D47-AE2D-A56CC5948710}"/>
              </a:ext>
            </a:extLst>
          </p:cNvPr>
          <p:cNvSpPr>
            <a:spLocks noGrp="1"/>
          </p:cNvSpPr>
          <p:nvPr>
            <p:ph type="title"/>
          </p:nvPr>
        </p:nvSpPr>
        <p:spPr/>
        <p:txBody>
          <a:bodyPr/>
          <a:lstStyle/>
          <a:p>
            <a:r>
              <a:rPr lang="en-US" dirty="0"/>
              <a:t>Prediction and Policy 	</a:t>
            </a:r>
          </a:p>
        </p:txBody>
      </p:sp>
      <p:sp>
        <p:nvSpPr>
          <p:cNvPr id="3" name="Text Placeholder 2">
            <a:extLst>
              <a:ext uri="{FF2B5EF4-FFF2-40B4-BE49-F238E27FC236}">
                <a16:creationId xmlns:a16="http://schemas.microsoft.com/office/drawing/2014/main" id="{0293C14E-A4F4-499C-AB11-E33911CCF040}"/>
              </a:ext>
            </a:extLst>
          </p:cNvPr>
          <p:cNvSpPr>
            <a:spLocks noGrp="1"/>
          </p:cNvSpPr>
          <p:nvPr>
            <p:ph type="body" idx="1"/>
          </p:nvPr>
        </p:nvSpPr>
        <p:spPr/>
        <p:txBody>
          <a:bodyPr/>
          <a:lstStyle/>
          <a:p>
            <a:r>
              <a:rPr lang="en-US" dirty="0"/>
              <a:t>With a large quantity of data on inputs and outcomes we can improve our predictions often do better than potentially biased decision making (Kleinberg et al 2015)</a:t>
            </a:r>
          </a:p>
          <a:p>
            <a:pPr lvl="1"/>
            <a:r>
              <a:rPr lang="en-US" dirty="0"/>
              <a:t>Under the assumption no bias in data we have on inputs and outcomes</a:t>
            </a:r>
          </a:p>
          <a:p>
            <a:pPr marL="114300" indent="0">
              <a:buNone/>
            </a:pPr>
            <a:endParaRPr lang="en-US" sz="400" dirty="0"/>
          </a:p>
          <a:p>
            <a:r>
              <a:rPr lang="en-US" dirty="0"/>
              <a:t>The range of prediction problems in which these techniques can be useful is very wide </a:t>
            </a:r>
          </a:p>
          <a:p>
            <a:pPr lvl="1"/>
            <a:r>
              <a:rPr lang="en-US" dirty="0"/>
              <a:t>Algorithms are being used to detect mistakes in NYC judges when predicting who might fail to show up in court (</a:t>
            </a:r>
            <a:r>
              <a:rPr lang="en-US" dirty="0" err="1"/>
              <a:t>Rambachan</a:t>
            </a:r>
            <a:r>
              <a:rPr lang="en-US" dirty="0"/>
              <a:t> and Ludwig  2021)</a:t>
            </a:r>
          </a:p>
          <a:p>
            <a:pPr lvl="1"/>
            <a:r>
              <a:rPr lang="en-US" dirty="0"/>
              <a:t>They are also helping doctors make better informed decisions in emergency rooms when deciding who is likely to be having a heart attack  </a:t>
            </a:r>
          </a:p>
          <a:p>
            <a:pPr lvl="1"/>
            <a:r>
              <a:rPr lang="en-US" dirty="0"/>
              <a:t>Used to predict poverty from satellite images during covid </a:t>
            </a:r>
          </a:p>
          <a:p>
            <a:pPr marL="114300" indent="0">
              <a:buNone/>
            </a:pPr>
            <a:endParaRPr lang="en-US" sz="400" dirty="0"/>
          </a:p>
          <a:p>
            <a:r>
              <a:rPr lang="en-US" dirty="0"/>
              <a:t>Within an RCT context this approach can be used to test whether T leads to better predictions (</a:t>
            </a:r>
            <a:r>
              <a:rPr lang="en-US" dirty="0" err="1"/>
              <a:t>eg</a:t>
            </a:r>
            <a:r>
              <a:rPr lang="en-US" dirty="0"/>
              <a:t> does training reduce mistakes by NYC judges)? Or used to identify our initial sample </a:t>
            </a:r>
            <a:r>
              <a:rPr lang="en-US" dirty="0" err="1"/>
              <a:t>etc</a:t>
            </a:r>
            <a:endParaRPr lang="en-US" dirty="0"/>
          </a:p>
        </p:txBody>
      </p:sp>
    </p:spTree>
    <p:extLst>
      <p:ext uri="{BB962C8B-B14F-4D97-AF65-F5344CB8AC3E}">
        <p14:creationId xmlns:p14="http://schemas.microsoft.com/office/powerpoint/2010/main" val="356865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CBFE-DEEF-4FA7-83ED-EFFDBCF8140B}"/>
              </a:ext>
            </a:extLst>
          </p:cNvPr>
          <p:cNvSpPr>
            <a:spLocks noGrp="1"/>
          </p:cNvSpPr>
          <p:nvPr>
            <p:ph type="title"/>
          </p:nvPr>
        </p:nvSpPr>
        <p:spPr/>
        <p:txBody>
          <a:bodyPr/>
          <a:lstStyle/>
          <a:p>
            <a:r>
              <a:rPr lang="en-US" dirty="0"/>
              <a:t>Main uses of ML within RCTs</a:t>
            </a:r>
          </a:p>
        </p:txBody>
      </p:sp>
      <p:sp>
        <p:nvSpPr>
          <p:cNvPr id="3" name="Text Placeholder 2">
            <a:extLst>
              <a:ext uri="{FF2B5EF4-FFF2-40B4-BE49-F238E27FC236}">
                <a16:creationId xmlns:a16="http://schemas.microsoft.com/office/drawing/2014/main" id="{AA620840-177E-4F4B-B33D-EF86D2521758}"/>
              </a:ext>
            </a:extLst>
          </p:cNvPr>
          <p:cNvSpPr>
            <a:spLocks noGrp="1"/>
          </p:cNvSpPr>
          <p:nvPr>
            <p:ph type="body" idx="1"/>
          </p:nvPr>
        </p:nvSpPr>
        <p:spPr/>
        <p:txBody>
          <a:bodyPr/>
          <a:lstStyle/>
          <a:p>
            <a:r>
              <a:rPr lang="en-US" sz="2400" dirty="0"/>
              <a:t>What control variables to use</a:t>
            </a:r>
          </a:p>
          <a:p>
            <a:pPr marL="114300" indent="0">
              <a:buNone/>
            </a:pPr>
            <a:endParaRPr lang="en-US" sz="600" dirty="0"/>
          </a:p>
          <a:p>
            <a:r>
              <a:rPr lang="en-US" sz="2400" dirty="0"/>
              <a:t>Heterogeneous treatment effects</a:t>
            </a:r>
          </a:p>
          <a:p>
            <a:pPr marL="114300" indent="0">
              <a:buNone/>
            </a:pPr>
            <a:endParaRPr lang="en-US" sz="600" dirty="0"/>
          </a:p>
          <a:p>
            <a:r>
              <a:rPr lang="en-US" sz="2400" dirty="0"/>
              <a:t>Many potential outcomes (or many treatments </a:t>
            </a:r>
            <a:r>
              <a:rPr lang="en-US" sz="2400" dirty="0" err="1"/>
              <a:t>eg</a:t>
            </a:r>
            <a:r>
              <a:rPr lang="en-US" sz="2400" dirty="0"/>
              <a:t> in A/B testing)</a:t>
            </a:r>
          </a:p>
          <a:p>
            <a:endParaRPr lang="en-US" dirty="0"/>
          </a:p>
        </p:txBody>
      </p:sp>
    </p:spTree>
    <p:extLst>
      <p:ext uri="{BB962C8B-B14F-4D97-AF65-F5344CB8AC3E}">
        <p14:creationId xmlns:p14="http://schemas.microsoft.com/office/powerpoint/2010/main" val="1710500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5CAF-6CAF-4CFE-B716-E047D72CC466}"/>
              </a:ext>
            </a:extLst>
          </p:cNvPr>
          <p:cNvSpPr>
            <a:spLocks noGrp="1"/>
          </p:cNvSpPr>
          <p:nvPr>
            <p:ph type="title"/>
          </p:nvPr>
        </p:nvSpPr>
        <p:spPr/>
        <p:txBody>
          <a:bodyPr/>
          <a:lstStyle/>
          <a:p>
            <a:r>
              <a:rPr lang="en-US" dirty="0"/>
              <a:t>Choosing control variables</a:t>
            </a:r>
          </a:p>
        </p:txBody>
      </p:sp>
      <p:sp>
        <p:nvSpPr>
          <p:cNvPr id="3" name="Text Placeholder 2">
            <a:extLst>
              <a:ext uri="{FF2B5EF4-FFF2-40B4-BE49-F238E27FC236}">
                <a16:creationId xmlns:a16="http://schemas.microsoft.com/office/drawing/2014/main" id="{DCFD6E52-4676-41C6-AA82-A0EA125014E8}"/>
              </a:ext>
            </a:extLst>
          </p:cNvPr>
          <p:cNvSpPr>
            <a:spLocks noGrp="1"/>
          </p:cNvSpPr>
          <p:nvPr>
            <p:ph type="body" idx="1"/>
          </p:nvPr>
        </p:nvSpPr>
        <p:spPr/>
        <p:txBody>
          <a:bodyPr/>
          <a:lstStyle/>
          <a:p>
            <a:r>
              <a:rPr lang="en-US" dirty="0"/>
              <a:t>Standard approach pre ML was to choose control variables where there was imbalance and those that predict outcome: recent ML econometrics shows this was the most effective approach</a:t>
            </a:r>
          </a:p>
          <a:p>
            <a:pPr marL="114300" indent="0">
              <a:buNone/>
            </a:pPr>
            <a:endParaRPr lang="en-US" dirty="0"/>
          </a:p>
          <a:p>
            <a:r>
              <a:rPr lang="en-US" dirty="0"/>
              <a:t>Benefit of using ML is that you don’t have to worry abut</a:t>
            </a:r>
          </a:p>
          <a:p>
            <a:pPr lvl="1"/>
            <a:r>
              <a:rPr lang="en-US" dirty="0"/>
              <a:t>Being accused of picking controls to manipulate result</a:t>
            </a:r>
          </a:p>
          <a:p>
            <a:pPr lvl="1"/>
            <a:r>
              <a:rPr lang="en-US" dirty="0"/>
              <a:t>Guess ahead of time which are the best controls</a:t>
            </a:r>
          </a:p>
          <a:p>
            <a:pPr marL="571500" lvl="1" indent="0">
              <a:buNone/>
            </a:pPr>
            <a:endParaRPr lang="en-US" dirty="0"/>
          </a:p>
          <a:p>
            <a:r>
              <a:rPr lang="en-US" dirty="0"/>
              <a:t>Specifically use post double selection Lasso to chose controls that predict T (</a:t>
            </a:r>
            <a:r>
              <a:rPr lang="en-US" dirty="0" err="1"/>
              <a:t>ie</a:t>
            </a:r>
            <a:r>
              <a:rPr lang="en-US" dirty="0"/>
              <a:t> those that are unbalanced) and those that predict outcome (soak up variance) </a:t>
            </a:r>
            <a:r>
              <a:rPr lang="en-US" dirty="0" err="1"/>
              <a:t>Belloni</a:t>
            </a:r>
            <a:r>
              <a:rPr lang="en-US" dirty="0"/>
              <a:t> et al</a:t>
            </a:r>
          </a:p>
          <a:p>
            <a:pPr marL="114300" indent="0">
              <a:buNone/>
            </a:pPr>
            <a:endParaRPr lang="en-US" dirty="0"/>
          </a:p>
          <a:p>
            <a:r>
              <a:rPr lang="en-US" dirty="0"/>
              <a:t>Stata command allows to implement relatively easily (</a:t>
            </a:r>
            <a:r>
              <a:rPr lang="en-US" dirty="0" err="1"/>
              <a:t>pdslasso</a:t>
            </a:r>
            <a:r>
              <a:rPr lang="en-US" dirty="0"/>
              <a:t>)</a:t>
            </a:r>
          </a:p>
        </p:txBody>
      </p:sp>
    </p:spTree>
    <p:extLst>
      <p:ext uri="{BB962C8B-B14F-4D97-AF65-F5344CB8AC3E}">
        <p14:creationId xmlns:p14="http://schemas.microsoft.com/office/powerpoint/2010/main" val="73651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C067-E3AA-40D2-BEDF-D509A34B72A0}"/>
              </a:ext>
            </a:extLst>
          </p:cNvPr>
          <p:cNvSpPr>
            <a:spLocks noGrp="1"/>
          </p:cNvSpPr>
          <p:nvPr>
            <p:ph type="title"/>
          </p:nvPr>
        </p:nvSpPr>
        <p:spPr/>
        <p:txBody>
          <a:bodyPr/>
          <a:lstStyle/>
          <a:p>
            <a:r>
              <a:rPr lang="en-US" dirty="0"/>
              <a:t>Heterogeneous Treatment Effects</a:t>
            </a:r>
          </a:p>
        </p:txBody>
      </p:sp>
      <p:sp>
        <p:nvSpPr>
          <p:cNvPr id="3" name="Text Placeholder 2">
            <a:extLst>
              <a:ext uri="{FF2B5EF4-FFF2-40B4-BE49-F238E27FC236}">
                <a16:creationId xmlns:a16="http://schemas.microsoft.com/office/drawing/2014/main" id="{01EE177B-4B81-4B85-9FFE-D5F7AE56A192}"/>
              </a:ext>
            </a:extLst>
          </p:cNvPr>
          <p:cNvSpPr>
            <a:spLocks noGrp="1"/>
          </p:cNvSpPr>
          <p:nvPr>
            <p:ph type="body" idx="1"/>
          </p:nvPr>
        </p:nvSpPr>
        <p:spPr>
          <a:xfrm>
            <a:off x="609600" y="1255040"/>
            <a:ext cx="10972800" cy="3982160"/>
          </a:xfrm>
        </p:spPr>
        <p:txBody>
          <a:bodyPr/>
          <a:lstStyle/>
          <a:p>
            <a:r>
              <a:rPr lang="en-US" dirty="0"/>
              <a:t>Understanding the heterogeneity in treatment effects is of fundamental importance </a:t>
            </a:r>
          </a:p>
          <a:p>
            <a:pPr lvl="1"/>
            <a:r>
              <a:rPr lang="en-US" dirty="0"/>
              <a:t>helps us understand which categories were impacted and how, helps understand mechanism</a:t>
            </a:r>
          </a:p>
          <a:p>
            <a:pPr lvl="1"/>
            <a:r>
              <a:rPr lang="en-US" dirty="0"/>
              <a:t>Provides advice about where to focus policy, </a:t>
            </a:r>
            <a:r>
              <a:rPr lang="en-US" dirty="0" err="1"/>
              <a:t>eg</a:t>
            </a:r>
            <a:r>
              <a:rPr lang="en-US" dirty="0"/>
              <a:t> where to place programs </a:t>
            </a:r>
          </a:p>
          <a:p>
            <a:pPr lvl="1"/>
            <a:r>
              <a:rPr lang="en-US" dirty="0"/>
              <a:t>can make better predictions of applying the same program in a different context</a:t>
            </a:r>
          </a:p>
          <a:p>
            <a:pPr marL="571500" lvl="1" indent="0">
              <a:buNone/>
            </a:pPr>
            <a:endParaRPr lang="en-US" sz="400" dirty="0"/>
          </a:p>
          <a:p>
            <a:r>
              <a:rPr lang="en-US" dirty="0"/>
              <a:t>But, risk cherry picking the subgroups where the program “works”. There will be some subgroups where treatment and control are different just by chance</a:t>
            </a:r>
          </a:p>
          <a:p>
            <a:pPr marL="114300" indent="0">
              <a:buNone/>
            </a:pPr>
            <a:endParaRPr lang="en-US" sz="400" dirty="0"/>
          </a:p>
          <a:p>
            <a:r>
              <a:rPr lang="en-US" dirty="0"/>
              <a:t>We could tie our hands and say we will only look at three subgroups in advance (based on our theory) but this means we don’t learn as much as we might from the data</a:t>
            </a:r>
          </a:p>
          <a:p>
            <a:r>
              <a:rPr lang="en-US" dirty="0"/>
              <a:t>ML is a way of tying our hands on process of analysis (</a:t>
            </a:r>
            <a:r>
              <a:rPr lang="en-US" dirty="0" err="1"/>
              <a:t>ie</a:t>
            </a:r>
            <a:r>
              <a:rPr lang="en-US" dirty="0"/>
              <a:t> not cherry picking) but using all the data</a:t>
            </a:r>
          </a:p>
          <a:p>
            <a:pPr marL="114300" indent="0">
              <a:buNone/>
            </a:pPr>
            <a:endParaRPr lang="en-US" sz="400" dirty="0"/>
          </a:p>
          <a:p>
            <a:r>
              <a:rPr lang="en-US" dirty="0"/>
              <a:t>Challenge: heterogeneous treatment effects are useful to help learn about mech, but ML just predicts and can generate nonintuitive groups, so need to set conditions on what to look for</a:t>
            </a:r>
          </a:p>
          <a:p>
            <a:pPr lvl="1"/>
            <a:r>
              <a:rPr lang="en-US" dirty="0" err="1"/>
              <a:t>Eg</a:t>
            </a:r>
            <a:r>
              <a:rPr lang="en-US" dirty="0"/>
              <a:t> is there any evidence of heterogeneity</a:t>
            </a:r>
          </a:p>
          <a:p>
            <a:pPr lvl="1"/>
            <a:r>
              <a:rPr lang="en-US" dirty="0"/>
              <a:t>What is the difference in treatment effects for the most effected decile and least impacted decile</a:t>
            </a:r>
          </a:p>
          <a:p>
            <a:pPr lvl="1"/>
            <a:r>
              <a:rPr lang="en-US" dirty="0"/>
              <a:t>What are the characteristics of those in the most and least impacted decides</a:t>
            </a:r>
          </a:p>
          <a:p>
            <a:pPr marL="11430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60083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0C917-3671-4D99-B416-083BF4FEBD2A}"/>
              </a:ext>
            </a:extLst>
          </p:cNvPr>
          <p:cNvSpPr>
            <a:spLocks noGrp="1"/>
          </p:cNvSpPr>
          <p:nvPr>
            <p:ph type="title"/>
          </p:nvPr>
        </p:nvSpPr>
        <p:spPr/>
        <p:txBody>
          <a:bodyPr/>
          <a:lstStyle/>
          <a:p>
            <a:r>
              <a:rPr lang="en-US" dirty="0"/>
              <a:t>Michael</a:t>
            </a:r>
          </a:p>
        </p:txBody>
      </p:sp>
      <p:sp>
        <p:nvSpPr>
          <p:cNvPr id="3" name="Text Placeholder 2">
            <a:extLst>
              <a:ext uri="{FF2B5EF4-FFF2-40B4-BE49-F238E27FC236}">
                <a16:creationId xmlns:a16="http://schemas.microsoft.com/office/drawing/2014/main" id="{185101FD-1CCE-47CA-A0C6-D6906D28407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8618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461C-1066-4F32-945D-050D308380E1}"/>
              </a:ext>
            </a:extLst>
          </p:cNvPr>
          <p:cNvSpPr>
            <a:spLocks noGrp="1"/>
          </p:cNvSpPr>
          <p:nvPr>
            <p:ph type="title"/>
          </p:nvPr>
        </p:nvSpPr>
        <p:spPr/>
        <p:txBody>
          <a:bodyPr/>
          <a:lstStyle/>
          <a:p>
            <a:r>
              <a:rPr lang="en-US" dirty="0"/>
              <a:t>Basic Terminology </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5182A0B-4107-4406-ABAC-049659492652}"/>
                  </a:ext>
                </a:extLst>
              </p:cNvPr>
              <p:cNvSpPr>
                <a:spLocks noGrp="1"/>
              </p:cNvSpPr>
              <p:nvPr>
                <p:ph type="body" idx="1"/>
              </p:nvPr>
            </p:nvSpPr>
            <p:spPr/>
            <p:txBody>
              <a:bodyPr/>
              <a:lstStyle/>
              <a:p>
                <a:r>
                  <a:rPr lang="en-US" dirty="0"/>
                  <a:t>The ML literature uses a different terminology for the objects of interest, even when they are in common with more traditional statistics and econometrics</a:t>
                </a:r>
              </a:p>
              <a:p>
                <a:pPr lvl="1"/>
                <a:r>
                  <a:rPr lang="en-US" b="1" dirty="0"/>
                  <a:t>Training:</a:t>
                </a:r>
                <a:r>
                  <a:rPr lang="en-US" dirty="0"/>
                  <a:t> the model is not estimated but trained</a:t>
                </a:r>
              </a:p>
              <a:p>
                <a:pPr lvl="1"/>
                <a:r>
                  <a:rPr lang="en-US" b="1" dirty="0"/>
                  <a:t>Training Sample: </a:t>
                </a:r>
                <a:r>
                  <a:rPr lang="en-US" dirty="0"/>
                  <a:t>the sample used to estimate the function or parameters</a:t>
                </a:r>
              </a:p>
              <a:p>
                <a:pPr lvl="1"/>
                <a:r>
                  <a:rPr lang="en-US" b="1" dirty="0"/>
                  <a:t>Features: </a:t>
                </a:r>
                <a:r>
                  <a:rPr lang="en-US" dirty="0"/>
                  <a:t>regressors, covariates, and predictors</a:t>
                </a:r>
              </a:p>
              <a:p>
                <a:pPr lvl="1"/>
                <a:r>
                  <a:rPr lang="en-US" b="1" dirty="0"/>
                  <a:t>Supervised Learning: </a:t>
                </a:r>
                <a:r>
                  <a:rPr lang="en-US" dirty="0"/>
                  <a:t>when we observe, and use, both the </a:t>
                </a:r>
                <a14:m>
                  <m:oMath xmlns:m="http://schemas.openxmlformats.org/officeDocument/2006/math">
                    <m:r>
                      <a:rPr lang="en-US" b="0" i="1" smtClean="0">
                        <a:latin typeface="Cambria Math" panose="02040503050406030204" pitchFamily="18" charset="0"/>
                      </a:rPr>
                      <m:t>𝑋</m:t>
                    </m:r>
                  </m:oMath>
                </a14:m>
                <a:r>
                  <a:rPr lang="en-US" b="1" dirty="0"/>
                  <a:t> </a:t>
                </a:r>
                <a:r>
                  <a:rPr lang="en-US" dirty="0"/>
                  <a:t>and the </a:t>
                </a:r>
                <a14:m>
                  <m:oMath xmlns:m="http://schemas.openxmlformats.org/officeDocument/2006/math">
                    <m:r>
                      <a:rPr lang="en-US" b="0" i="1" smtClean="0">
                        <a:latin typeface="Cambria Math" panose="02040503050406030204" pitchFamily="18" charset="0"/>
                      </a:rPr>
                      <m:t>𝑌</m:t>
                    </m:r>
                  </m:oMath>
                </a14:m>
                <a:endParaRPr lang="en-US" b="1" dirty="0"/>
              </a:p>
              <a:p>
                <a:pPr lvl="1"/>
                <a:r>
                  <a:rPr lang="en-US" b="1" dirty="0"/>
                  <a:t>Unsupervised Learning: </a:t>
                </a:r>
                <a:r>
                  <a:rPr lang="en-US" dirty="0"/>
                  <a:t>we only observe the </a:t>
                </a:r>
                <a14:m>
                  <m:oMath xmlns:m="http://schemas.openxmlformats.org/officeDocument/2006/math">
                    <m:r>
                      <a:rPr lang="en-US" b="0" i="1" smtClean="0">
                        <a:latin typeface="Cambria Math" panose="02040503050406030204" pitchFamily="18" charset="0"/>
                      </a:rPr>
                      <m:t>𝑋</m:t>
                    </m:r>
                  </m:oMath>
                </a14:m>
                <a:r>
                  <a:rPr lang="en-US" b="1" dirty="0"/>
                  <a:t>, </a:t>
                </a:r>
                <a:r>
                  <a:rPr lang="en-US" dirty="0"/>
                  <a:t>and try to group them into clusters </a:t>
                </a:r>
              </a:p>
              <a:p>
                <a:pPr lvl="1"/>
                <a:r>
                  <a:rPr lang="en-US" b="1" dirty="0"/>
                  <a:t>Classification Problems: </a:t>
                </a:r>
                <a:r>
                  <a:rPr lang="en-US" dirty="0" err="1"/>
                  <a:t>unorderered</a:t>
                </a:r>
                <a:r>
                  <a:rPr lang="en-US" dirty="0"/>
                  <a:t> discrete response problems (e.g. detect spam email)</a:t>
                </a:r>
                <a:endParaRPr lang="en-US" b="1" dirty="0"/>
              </a:p>
              <a:p>
                <a:pPr lvl="1"/>
                <a:endParaRPr lang="en-US" dirty="0"/>
              </a:p>
            </p:txBody>
          </p:sp>
        </mc:Choice>
        <mc:Fallback xmlns="">
          <p:sp>
            <p:nvSpPr>
              <p:cNvPr id="3" name="Text Placeholder 2">
                <a:extLst>
                  <a:ext uri="{FF2B5EF4-FFF2-40B4-BE49-F238E27FC236}">
                    <a16:creationId xmlns:a16="http://schemas.microsoft.com/office/drawing/2014/main" id="{A5182A0B-4107-4406-ABAC-049659492652}"/>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5933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615A-3CC8-486D-8243-43B770056DE6}"/>
              </a:ext>
            </a:extLst>
          </p:cNvPr>
          <p:cNvSpPr>
            <a:spLocks noGrp="1"/>
          </p:cNvSpPr>
          <p:nvPr>
            <p:ph type="title"/>
          </p:nvPr>
        </p:nvSpPr>
        <p:spPr/>
        <p:txBody>
          <a:bodyPr/>
          <a:lstStyle/>
          <a:p>
            <a:r>
              <a:rPr lang="en-US" dirty="0"/>
              <a:t>Heterogeneous Treatment Effects</a:t>
            </a:r>
          </a:p>
        </p:txBody>
      </p:sp>
      <p:sp>
        <p:nvSpPr>
          <p:cNvPr id="3" name="Text Placeholder 2">
            <a:extLst>
              <a:ext uri="{FF2B5EF4-FFF2-40B4-BE49-F238E27FC236}">
                <a16:creationId xmlns:a16="http://schemas.microsoft.com/office/drawing/2014/main" id="{A94FF97B-24DC-41CD-B399-A93AE4FF71AA}"/>
              </a:ext>
            </a:extLst>
          </p:cNvPr>
          <p:cNvSpPr>
            <a:spLocks noGrp="1"/>
          </p:cNvSpPr>
          <p:nvPr>
            <p:ph type="body" idx="1"/>
          </p:nvPr>
        </p:nvSpPr>
        <p:spPr/>
        <p:txBody>
          <a:bodyPr/>
          <a:lstStyle/>
          <a:p>
            <a:r>
              <a:rPr lang="en-US" dirty="0"/>
              <a:t>We will discuss the methods and applications used in </a:t>
            </a:r>
            <a:r>
              <a:rPr lang="en-US" dirty="0" err="1"/>
              <a:t>Chernozhukov</a:t>
            </a:r>
            <a:r>
              <a:rPr lang="en-US" dirty="0"/>
              <a:t> et al. (2020) </a:t>
            </a:r>
          </a:p>
          <a:p>
            <a:r>
              <a:rPr lang="en-US" dirty="0"/>
              <a:t>This method is called </a:t>
            </a:r>
            <a:r>
              <a:rPr lang="en-US" b="1" dirty="0"/>
              <a:t>generic machine learning</a:t>
            </a:r>
          </a:p>
          <a:p>
            <a:r>
              <a:rPr lang="en-US" dirty="0"/>
              <a:t>The algorithm works in the following way:</a:t>
            </a:r>
          </a:p>
          <a:p>
            <a:pPr lvl="1">
              <a:buFont typeface="+mj-lt"/>
              <a:buAutoNum type="arabicPeriod"/>
            </a:pPr>
            <a:r>
              <a:rPr lang="en-US" dirty="0"/>
              <a:t>Split the sample in main and auxiliary sample (commonly a 50/50 split)</a:t>
            </a:r>
          </a:p>
          <a:p>
            <a:pPr lvl="1">
              <a:buFont typeface="+mj-lt"/>
              <a:buAutoNum type="arabicPeriod"/>
            </a:pPr>
            <a:r>
              <a:rPr lang="en-US" dirty="0"/>
              <a:t>Using ML techniques (e.g. random forest) find the relationship between the baseline observables of people in the control (treatment) group and their outcome </a:t>
            </a:r>
          </a:p>
          <a:p>
            <a:pPr lvl="1">
              <a:buFont typeface="+mj-lt"/>
              <a:buAutoNum type="arabicPeriod"/>
            </a:pPr>
            <a:r>
              <a:rPr lang="en-US" dirty="0"/>
              <a:t>Use these estimated models to predict the outcome of individuals in the main sample</a:t>
            </a:r>
          </a:p>
          <a:p>
            <a:pPr lvl="2"/>
            <a:r>
              <a:rPr lang="en-US" dirty="0"/>
              <a:t>This means to predict a control (treatment) group individuals outcome, if they had been in the treatment (control) group</a:t>
            </a:r>
          </a:p>
          <a:p>
            <a:pPr lvl="1">
              <a:buFont typeface="+mj-lt"/>
              <a:buAutoNum type="arabicPeriod"/>
            </a:pPr>
            <a:r>
              <a:rPr lang="en-US" dirty="0"/>
              <a:t>Take the difference between predicted and observed outcome and get the treatment effect for each individual  </a:t>
            </a:r>
          </a:p>
          <a:p>
            <a:pPr lvl="1">
              <a:buFont typeface="+mj-lt"/>
              <a:buAutoNum type="arabicPeriod"/>
            </a:pPr>
            <a:endParaRPr lang="en-US" dirty="0"/>
          </a:p>
        </p:txBody>
      </p:sp>
    </p:spTree>
    <p:extLst>
      <p:ext uri="{BB962C8B-B14F-4D97-AF65-F5344CB8AC3E}">
        <p14:creationId xmlns:p14="http://schemas.microsoft.com/office/powerpoint/2010/main" val="875579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615A-3CC8-486D-8243-43B770056DE6}"/>
              </a:ext>
            </a:extLst>
          </p:cNvPr>
          <p:cNvSpPr>
            <a:spLocks noGrp="1"/>
          </p:cNvSpPr>
          <p:nvPr>
            <p:ph type="title"/>
          </p:nvPr>
        </p:nvSpPr>
        <p:spPr/>
        <p:txBody>
          <a:bodyPr/>
          <a:lstStyle/>
          <a:p>
            <a:r>
              <a:rPr lang="en-US" dirty="0"/>
              <a:t>Heterogeneous Treatment Effects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94FF97B-24DC-41CD-B399-A93AE4FF71AA}"/>
                  </a:ext>
                </a:extLst>
              </p:cNvPr>
              <p:cNvSpPr>
                <a:spLocks noGrp="1"/>
              </p:cNvSpPr>
              <p:nvPr>
                <p:ph type="body" idx="1"/>
              </p:nvPr>
            </p:nvSpPr>
            <p:spPr/>
            <p:txBody>
              <a:bodyPr/>
              <a:lstStyle/>
              <a:p>
                <a:pPr lvl="1">
                  <a:buFont typeface="Arial" panose="020B0604020202020204" pitchFamily="34" charset="0"/>
                  <a:buChar char="•"/>
                </a:pPr>
                <a:r>
                  <a:rPr lang="en-US" dirty="0"/>
                  <a:t>Once we have each individual's treatment effect, we can look at heterogeneity in results</a:t>
                </a:r>
              </a:p>
              <a:p>
                <a:pPr lvl="1">
                  <a:buFont typeface="Arial" panose="020B0604020202020204" pitchFamily="34" charset="0"/>
                  <a:buChar char="•"/>
                </a:pPr>
                <a:r>
                  <a:rPr lang="en-US" dirty="0"/>
                  <a:t>The three most studied properties are</a:t>
                </a:r>
              </a:p>
              <a:p>
                <a:pPr lvl="2"/>
                <a:r>
                  <a:rPr lang="en-US" dirty="0"/>
                  <a:t>Are there any heterogeneities? To find out we run the following regression</a:t>
                </a:r>
              </a:p>
              <a:p>
                <a:pPr marL="1028700" lvl="2" indent="0">
                  <a:buNone/>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α</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β</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β</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ϵ</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28700" lvl="2" indent="0">
                  <a:buNone/>
                </a:pPr>
                <a:r>
                  <a:rPr lang="en-US" dirty="0"/>
                  <a:t>      where </a:t>
                </a:r>
                <a14:m>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oMath>
                </a14:m>
                <a:r>
                  <a:rPr lang="en-US" dirty="0"/>
                  <a:t> are individual level predicted treatment effects </a:t>
                </a:r>
              </a:p>
              <a:p>
                <a:pPr lvl="3"/>
                <a:r>
                  <a:rPr lang="en-US" dirty="0"/>
                  <a:t>If </a:t>
                </a:r>
                <a14:m>
                  <m:oMath xmlns:m="http://schemas.openxmlformats.org/officeDocument/2006/math">
                    <m:sSub>
                      <m:sSubPr>
                        <m:ctrlP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β</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dirty="0"/>
                  <a:t> then there is no heterogeneity</a:t>
                </a:r>
              </a:p>
              <a:p>
                <a:pPr lvl="2"/>
                <a:r>
                  <a:rPr lang="en-US" dirty="0"/>
                  <a:t> How does treatment heterogeneity vary across individuals? To find out we run</a:t>
                </a:r>
              </a:p>
              <a:p>
                <a:pPr marL="1485900" lvl="3" indent="0">
                  <a:buNone/>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𝛼</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𝐽</m:t>
                          </m:r>
                        </m:sup>
                        <m:e>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𝛾</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𝑗</m:t>
                              </m:r>
                            </m:sub>
                          </m:sSub>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1</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b="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d>
                        </m:e>
                      </m:nary>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𝜂</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3"/>
                <a:r>
                  <a:rPr lang="en-US" dirty="0">
                    <a:latin typeface="Calibri" panose="020F0502020204030204" pitchFamily="34" charset="0"/>
                    <a:ea typeface="Calibri" panose="020F0502020204030204" pitchFamily="34" charset="0"/>
                    <a:cs typeface="Times New Roman" panose="02020603050405020304" pitchFamily="18" charset="0"/>
                  </a:rPr>
                  <a:t>The indicator function is equal to 1 when we have a member of the </a:t>
                </a:r>
                <a:r>
                  <a:rPr lang="en-US" dirty="0" err="1">
                    <a:latin typeface="Calibri" panose="020F0502020204030204" pitchFamily="34" charset="0"/>
                    <a:ea typeface="Calibri" panose="020F0502020204030204" pitchFamily="34" charset="0"/>
                    <a:cs typeface="Times New Roman" panose="02020603050405020304" pitchFamily="18" charset="0"/>
                  </a:rPr>
                  <a:t>jth</a:t>
                </a:r>
                <a:r>
                  <a:rPr lang="en-US" dirty="0">
                    <a:latin typeface="Calibri" panose="020F0502020204030204" pitchFamily="34" charset="0"/>
                    <a:ea typeface="Calibri" panose="020F0502020204030204" pitchFamily="34" charset="0"/>
                    <a:cs typeface="Times New Roman" panose="02020603050405020304" pitchFamily="18" charset="0"/>
                  </a:rPr>
                  <a:t> quantile </a:t>
                </a:r>
              </a:p>
              <a:p>
                <a:pPr lvl="3"/>
                <a14:m>
                  <m:oMath xmlns:m="http://schemas.openxmlformats.org/officeDocument/2006/math">
                    <m:sSub>
                      <m:sSubPr>
                        <m:ctrlP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𝛾</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𝑗</m:t>
                        </m:r>
                      </m:sub>
                    </m:sSub>
                  </m:oMath>
                </a14:m>
                <a:r>
                  <a:rPr lang="en-US" sz="1800" dirty="0">
                    <a:effectLst/>
                    <a:latin typeface="Calibri" panose="020F0502020204030204" pitchFamily="34" charset="0"/>
                    <a:ea typeface="Calibri" panose="020F0502020204030204" pitchFamily="34" charset="0"/>
                    <a:cs typeface="Times New Roman" panose="02020603050405020304" pitchFamily="18" charset="0"/>
                  </a:rPr>
                  <a:t> returns the treatment effect for the individuals in each bin </a:t>
                </a:r>
              </a:p>
              <a:p>
                <a:pPr marL="1485900" lvl="3"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485900" lvl="3" indent="0">
                  <a:buNone/>
                </a:pPr>
                <a:endParaRPr lang="en-US" dirty="0"/>
              </a:p>
              <a:p>
                <a:pPr lvl="2">
                  <a:buFont typeface="+mj-lt"/>
                  <a:buAutoNum type="arabicPeriod"/>
                </a:pPr>
                <a:endParaRPr lang="en-US" dirty="0"/>
              </a:p>
            </p:txBody>
          </p:sp>
        </mc:Choice>
        <mc:Fallback xmlns="">
          <p:sp>
            <p:nvSpPr>
              <p:cNvPr id="3" name="Text Placeholder 2">
                <a:extLst>
                  <a:ext uri="{FF2B5EF4-FFF2-40B4-BE49-F238E27FC236}">
                    <a16:creationId xmlns:a16="http://schemas.microsoft.com/office/drawing/2014/main" id="{A94FF97B-24DC-41CD-B399-A93AE4FF71AA}"/>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09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93B7-06A4-43F6-977D-313299F19A53}"/>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D34C5107-9344-4D43-AFFF-EB99A7A5B0A5}"/>
              </a:ext>
            </a:extLst>
          </p:cNvPr>
          <p:cNvSpPr>
            <a:spLocks noGrp="1"/>
          </p:cNvSpPr>
          <p:nvPr>
            <p:ph type="body" idx="1"/>
          </p:nvPr>
        </p:nvSpPr>
        <p:spPr>
          <a:xfrm>
            <a:off x="612648" y="1445623"/>
            <a:ext cx="10972800" cy="4241157"/>
          </a:xfrm>
        </p:spPr>
        <p:txBody>
          <a:bodyPr/>
          <a:lstStyle/>
          <a:p>
            <a:r>
              <a:rPr lang="en-US" sz="2400" dirty="0"/>
              <a:t>Attrition</a:t>
            </a:r>
          </a:p>
          <a:p>
            <a:r>
              <a:rPr lang="en-US" sz="2400" dirty="0"/>
              <a:t>Testing multiple outcomes</a:t>
            </a:r>
          </a:p>
          <a:p>
            <a:pPr marL="114300" indent="0">
              <a:buNone/>
            </a:pPr>
            <a:endParaRPr lang="en-US" sz="600" dirty="0"/>
          </a:p>
          <a:p>
            <a:pPr marL="114300" indent="0">
              <a:buNone/>
            </a:pPr>
            <a:r>
              <a:rPr lang="en-US" sz="2400" u="sng" dirty="0"/>
              <a:t>Adjusting analysis for:</a:t>
            </a:r>
          </a:p>
          <a:p>
            <a:r>
              <a:rPr lang="en-US" sz="2400" dirty="0"/>
              <a:t>Clustered level randomization</a:t>
            </a:r>
          </a:p>
          <a:p>
            <a:r>
              <a:rPr lang="en-US" sz="2400" dirty="0"/>
              <a:t>Noncompliance</a:t>
            </a:r>
          </a:p>
          <a:p>
            <a:pPr lvl="1"/>
            <a:r>
              <a:rPr lang="en-US" sz="2400" dirty="0"/>
              <a:t>Low take up</a:t>
            </a:r>
          </a:p>
          <a:p>
            <a:pPr lvl="1"/>
            <a:r>
              <a:rPr lang="en-US" sz="2400" dirty="0" err="1"/>
              <a:t>Defiers</a:t>
            </a:r>
            <a:endParaRPr lang="en-US" sz="2400" dirty="0"/>
          </a:p>
          <a:p>
            <a:r>
              <a:rPr lang="en-US" sz="2400" dirty="0"/>
              <a:t>Spillovers</a:t>
            </a:r>
          </a:p>
          <a:p>
            <a:r>
              <a:rPr lang="en-US" sz="2400" dirty="0"/>
              <a:t>Attrition [next lecture]</a:t>
            </a:r>
          </a:p>
        </p:txBody>
      </p:sp>
    </p:spTree>
    <p:extLst>
      <p:ext uri="{BB962C8B-B14F-4D97-AF65-F5344CB8AC3E}">
        <p14:creationId xmlns:p14="http://schemas.microsoft.com/office/powerpoint/2010/main" val="3401115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615A-3CC8-486D-8243-43B770056DE6}"/>
              </a:ext>
            </a:extLst>
          </p:cNvPr>
          <p:cNvSpPr>
            <a:spLocks noGrp="1"/>
          </p:cNvSpPr>
          <p:nvPr>
            <p:ph type="title"/>
          </p:nvPr>
        </p:nvSpPr>
        <p:spPr/>
        <p:txBody>
          <a:bodyPr/>
          <a:lstStyle/>
          <a:p>
            <a:r>
              <a:rPr lang="en-US" dirty="0"/>
              <a:t>Heterogeneous Treatment Effects</a:t>
            </a:r>
          </a:p>
        </p:txBody>
      </p:sp>
      <p:sp>
        <p:nvSpPr>
          <p:cNvPr id="3" name="Text Placeholder 2">
            <a:extLst>
              <a:ext uri="{FF2B5EF4-FFF2-40B4-BE49-F238E27FC236}">
                <a16:creationId xmlns:a16="http://schemas.microsoft.com/office/drawing/2014/main" id="{A94FF97B-24DC-41CD-B399-A93AE4FF71AA}"/>
              </a:ext>
            </a:extLst>
          </p:cNvPr>
          <p:cNvSpPr>
            <a:spLocks noGrp="1"/>
          </p:cNvSpPr>
          <p:nvPr>
            <p:ph type="body" idx="1"/>
          </p:nvPr>
        </p:nvSpPr>
        <p:spPr/>
        <p:txBody>
          <a:bodyPr/>
          <a:lstStyle/>
          <a:p>
            <a:pPr lvl="1">
              <a:buFont typeface="Arial" panose="020B0604020202020204" pitchFamily="34" charset="0"/>
              <a:buChar char="•"/>
            </a:pPr>
            <a:r>
              <a:rPr lang="en-US" dirty="0"/>
              <a:t>Once we have each individual's treatment effect, we can look at heterogeneity in results</a:t>
            </a:r>
          </a:p>
          <a:p>
            <a:pPr lvl="1">
              <a:buFont typeface="Arial" panose="020B0604020202020204" pitchFamily="34" charset="0"/>
              <a:buChar char="•"/>
            </a:pPr>
            <a:r>
              <a:rPr lang="en-US" dirty="0"/>
              <a:t>The three most studied properties are</a:t>
            </a:r>
          </a:p>
          <a:p>
            <a:pPr lvl="2">
              <a:buFont typeface="Arial" panose="020B0604020202020204" pitchFamily="34" charset="0"/>
              <a:buChar char="•"/>
            </a:pPr>
            <a:r>
              <a:rPr lang="en-US" dirty="0"/>
              <a:t>Lastly, we look into which characteristics predict treatment heterogeneity. To find out we simply need to test the average characteristics of those with highest treatment effects against those with lowest </a:t>
            </a:r>
            <a:r>
              <a:rPr lang="en-US"/>
              <a:t>treatment effects </a:t>
            </a:r>
            <a:endParaRPr lang="en-US" dirty="0"/>
          </a:p>
          <a:p>
            <a:pPr lvl="2">
              <a:buFont typeface="+mj-lt"/>
              <a:buAutoNum type="arabicPeriod"/>
            </a:pPr>
            <a:endParaRPr lang="en-US" dirty="0"/>
          </a:p>
        </p:txBody>
      </p:sp>
    </p:spTree>
    <p:extLst>
      <p:ext uri="{BB962C8B-B14F-4D97-AF65-F5344CB8AC3E}">
        <p14:creationId xmlns:p14="http://schemas.microsoft.com/office/powerpoint/2010/main" val="540427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7A6E-3501-47F2-A656-293992A4D3CE}"/>
              </a:ext>
            </a:extLst>
          </p:cNvPr>
          <p:cNvSpPr>
            <a:spLocks noGrp="1"/>
          </p:cNvSpPr>
          <p:nvPr>
            <p:ph type="title"/>
          </p:nvPr>
        </p:nvSpPr>
        <p:spPr/>
        <p:txBody>
          <a:bodyPr/>
          <a:lstStyle/>
          <a:p>
            <a:r>
              <a:rPr lang="en-US" dirty="0"/>
              <a:t>Heterogeneous Treatment Effects - Application</a:t>
            </a:r>
          </a:p>
        </p:txBody>
      </p:sp>
      <p:sp>
        <p:nvSpPr>
          <p:cNvPr id="3" name="Text Placeholder 2">
            <a:extLst>
              <a:ext uri="{FF2B5EF4-FFF2-40B4-BE49-F238E27FC236}">
                <a16:creationId xmlns:a16="http://schemas.microsoft.com/office/drawing/2014/main" id="{3A648DCF-2B3F-4786-8184-7F4169D65632}"/>
              </a:ext>
            </a:extLst>
          </p:cNvPr>
          <p:cNvSpPr>
            <a:spLocks noGrp="1"/>
          </p:cNvSpPr>
          <p:nvPr>
            <p:ph type="body" idx="1"/>
          </p:nvPr>
        </p:nvSpPr>
        <p:spPr/>
        <p:txBody>
          <a:bodyPr/>
          <a:lstStyle/>
          <a:p>
            <a:r>
              <a:rPr lang="en-US" dirty="0" err="1"/>
              <a:t>Chernozhukov</a:t>
            </a:r>
            <a:r>
              <a:rPr lang="en-US" dirty="0"/>
              <a:t> et al. (2020) apply their method to a </a:t>
            </a:r>
            <a:r>
              <a:rPr lang="en-US" dirty="0" err="1"/>
              <a:t>a</a:t>
            </a:r>
            <a:r>
              <a:rPr lang="en-US" dirty="0"/>
              <a:t> large-scale RCT of nudges to encourage immunization in the state of Haryana, Northern India</a:t>
            </a:r>
          </a:p>
          <a:p>
            <a:r>
              <a:rPr lang="en-US" dirty="0"/>
              <a:t>The goal of the RCT was to choose the most effective policy and implement it at scale</a:t>
            </a:r>
          </a:p>
          <a:p>
            <a:r>
              <a:rPr lang="en-US" dirty="0"/>
              <a:t>The experiment consisted of cross-randomizing 3 nudges: seeding ambassadors, incentives, and sending SMS reminders (each had multiple variations)</a:t>
            </a:r>
          </a:p>
          <a:p>
            <a:r>
              <a:rPr lang="en-US" dirty="0"/>
              <a:t>While the most cost-effective program was to have information hubs and SMS reminders, the most effective is the combination of incentives, immunization ambassadors, and SMS reminders</a:t>
            </a:r>
          </a:p>
          <a:p>
            <a:r>
              <a:rPr lang="en-US" dirty="0"/>
              <a:t>However this combination is very expensive </a:t>
            </a:r>
          </a:p>
          <a:p>
            <a:endParaRPr lang="en-US" dirty="0"/>
          </a:p>
          <a:p>
            <a:endParaRPr lang="en-US" dirty="0"/>
          </a:p>
          <a:p>
            <a:endParaRPr lang="en-US" dirty="0"/>
          </a:p>
        </p:txBody>
      </p:sp>
    </p:spTree>
    <p:extLst>
      <p:ext uri="{BB962C8B-B14F-4D97-AF65-F5344CB8AC3E}">
        <p14:creationId xmlns:p14="http://schemas.microsoft.com/office/powerpoint/2010/main" val="2528603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7A6E-3501-47F2-A656-293992A4D3CE}"/>
              </a:ext>
            </a:extLst>
          </p:cNvPr>
          <p:cNvSpPr>
            <a:spLocks noGrp="1"/>
          </p:cNvSpPr>
          <p:nvPr>
            <p:ph type="title"/>
          </p:nvPr>
        </p:nvSpPr>
        <p:spPr/>
        <p:txBody>
          <a:bodyPr/>
          <a:lstStyle/>
          <a:p>
            <a:r>
              <a:rPr lang="en-US" dirty="0"/>
              <a:t>Heterogeneous Treatment Effects - Application</a:t>
            </a:r>
          </a:p>
        </p:txBody>
      </p:sp>
      <p:sp>
        <p:nvSpPr>
          <p:cNvPr id="3" name="Text Placeholder 2">
            <a:extLst>
              <a:ext uri="{FF2B5EF4-FFF2-40B4-BE49-F238E27FC236}">
                <a16:creationId xmlns:a16="http://schemas.microsoft.com/office/drawing/2014/main" id="{3A648DCF-2B3F-4786-8184-7F4169D65632}"/>
              </a:ext>
            </a:extLst>
          </p:cNvPr>
          <p:cNvSpPr>
            <a:spLocks noGrp="1"/>
          </p:cNvSpPr>
          <p:nvPr>
            <p:ph type="body" idx="1"/>
          </p:nvPr>
        </p:nvSpPr>
        <p:spPr/>
        <p:txBody>
          <a:bodyPr/>
          <a:lstStyle/>
          <a:p>
            <a:r>
              <a:rPr lang="en-US" dirty="0"/>
              <a:t>The government therefore wanted to only implement the program in areas where it would have the largest effect, therefore justifying the cost</a:t>
            </a:r>
          </a:p>
          <a:p>
            <a:r>
              <a:rPr lang="en-US" dirty="0"/>
              <a:t>By performing the three steps described in the previous slides, they find strong heterogeneities: the most affected villages show very high impacts, but the least affected villages actually show negative impact </a:t>
            </a:r>
          </a:p>
          <a:p>
            <a:r>
              <a:rPr lang="en-US" dirty="0"/>
              <a:t>By studying which pre-treatment characteristics predict the effects they find that the villages most affected are those with the lowest levels of pre-treatment immunization</a:t>
            </a:r>
          </a:p>
          <a:p>
            <a:pPr lvl="1"/>
            <a:r>
              <a:rPr lang="en-US" dirty="0"/>
              <a:t>This was great news since the villages with the greatest impact are also those who needed it </a:t>
            </a:r>
            <a:r>
              <a:rPr lang="en-US"/>
              <a:t>the most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80995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0CE8-0F32-48DC-A6AE-63BD24B99BE6}"/>
              </a:ext>
            </a:extLst>
          </p:cNvPr>
          <p:cNvSpPr>
            <a:spLocks noGrp="1"/>
          </p:cNvSpPr>
          <p:nvPr>
            <p:ph type="title"/>
          </p:nvPr>
        </p:nvSpPr>
        <p:spPr>
          <a:xfrm>
            <a:off x="625733" y="1068921"/>
            <a:ext cx="10363200" cy="1362075"/>
          </a:xfrm>
        </p:spPr>
        <p:txBody>
          <a:bodyPr/>
          <a:lstStyle/>
          <a:p>
            <a:r>
              <a:rPr lang="en-US" dirty="0"/>
              <a:t>Supervised Learning</a:t>
            </a:r>
          </a:p>
        </p:txBody>
      </p:sp>
    </p:spTree>
    <p:extLst>
      <p:ext uri="{BB962C8B-B14F-4D97-AF65-F5344CB8AC3E}">
        <p14:creationId xmlns:p14="http://schemas.microsoft.com/office/powerpoint/2010/main" val="1844173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CFB6-3AF7-4BED-8430-C25619A012FE}"/>
              </a:ext>
            </a:extLst>
          </p:cNvPr>
          <p:cNvSpPr>
            <a:spLocks noGrp="1"/>
          </p:cNvSpPr>
          <p:nvPr>
            <p:ph type="title"/>
          </p:nvPr>
        </p:nvSpPr>
        <p:spPr/>
        <p:txBody>
          <a:bodyPr/>
          <a:lstStyle/>
          <a:p>
            <a:r>
              <a:rPr lang="en-US" dirty="0"/>
              <a:t>LASSO</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CA723A7-BA12-4F07-B587-E609D73EDC12}"/>
                  </a:ext>
                </a:extLst>
              </p:cNvPr>
              <p:cNvSpPr>
                <a:spLocks noGrp="1"/>
              </p:cNvSpPr>
              <p:nvPr>
                <p:ph type="body" idx="1"/>
              </p:nvPr>
            </p:nvSpPr>
            <p:spPr/>
            <p:txBody>
              <a:bodyPr/>
              <a:lstStyle/>
              <a:p>
                <a:r>
                  <a:rPr lang="en-US" dirty="0"/>
                  <a:t>Let’s assume a linear approximation of the conditional expectation</a:t>
                </a:r>
              </a:p>
              <a:p>
                <a:pPr marL="114300" indent="0" algn="ctr">
                  <a:buNone/>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β</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𝐾</m:t>
                          </m:r>
                        </m:sup>
                        <m:e>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β</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𝑘</m:t>
                              </m:r>
                            </m:sub>
                          </m:sSub>
                        </m:e>
                      </m:nary>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If the number of </a:t>
                </a:r>
                <a14:m>
                  <m:oMath xmlns:m="http://schemas.openxmlformats.org/officeDocument/2006/math">
                    <m:r>
                      <a:rPr lang="en-US" b="0" i="1" smtClean="0">
                        <a:latin typeface="Cambria Math" panose="02040503050406030204" pitchFamily="18" charset="0"/>
                      </a:rPr>
                      <m:t>𝐾</m:t>
                    </m:r>
                  </m:oMath>
                </a14:m>
                <a:r>
                  <a:rPr lang="en-US" dirty="0"/>
                  <a:t> is large, then the least squares estimator does not have good repeated sampling properties, nor does it have good predictive properties </a:t>
                </a:r>
              </a:p>
              <a:p>
                <a:r>
                  <a:rPr lang="en-US" dirty="0"/>
                  <a:t>One particular class of estimator that dominates OLS uses a penalty term to shrink </a:t>
                </a:r>
                <a14:m>
                  <m:oMath xmlns:m="http://schemas.openxmlformats.org/officeDocument/2006/math">
                    <m:r>
                      <m:rPr>
                        <m:sty m:val="p"/>
                      </m:rPr>
                      <a:rPr lang="en-US" b="0" i="1" smtClean="0">
                        <a:latin typeface="Cambria Math" panose="02040503050406030204" pitchFamily="18" charset="0"/>
                      </a:rPr>
                      <m:t>β</m:t>
                    </m:r>
                  </m:oMath>
                </a14:m>
                <a:r>
                  <a:rPr lang="en-US" b="0" dirty="0"/>
                  <a:t> towards zero. The most common form is known as LASSO</a:t>
                </a:r>
              </a:p>
              <a:p>
                <a:pPr marL="114300" indent="0" algn="ctr">
                  <a:buNone/>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𝑎𝑟𝑔</m:t>
                      </m:r>
                      <m:func>
                        <m:func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limLow>
                            <m:limLow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limLow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𝑚𝑖𝑛</m:t>
                              </m:r>
                            </m:e>
                            <m:lim>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β</m:t>
                              </m:r>
                            </m:lim>
                          </m:limLow>
                        </m:fName>
                        <m:e>
                          <m:nary>
                            <m:nary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𝑁</m:t>
                              </m:r>
                            </m:sup>
                            <m:e>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β</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up>
                                      </m:sSup>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nary>
                        </m:e>
                      </m:func>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λ</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β</m:t>
                          </m:r>
                        </m:e>
                      </m:d>
                      <m: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ctr">
                  <a:buNone/>
                </a:pPr>
                <a:endParaRPr lang="en-US" b="0" dirty="0"/>
              </a:p>
              <a:p>
                <a:endParaRPr lang="en-US" dirty="0"/>
              </a:p>
              <a:p>
                <a:endParaRPr lang="en-US" dirty="0"/>
              </a:p>
            </p:txBody>
          </p:sp>
        </mc:Choice>
        <mc:Fallback xmlns="">
          <p:sp>
            <p:nvSpPr>
              <p:cNvPr id="3" name="Text Placeholder 2">
                <a:extLst>
                  <a:ext uri="{FF2B5EF4-FFF2-40B4-BE49-F238E27FC236}">
                    <a16:creationId xmlns:a16="http://schemas.microsoft.com/office/drawing/2014/main" id="{DCA723A7-BA12-4F07-B587-E609D73EDC12}"/>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3494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0D5E-75CF-4429-95CA-8ACC4CE7D916}"/>
              </a:ext>
            </a:extLst>
          </p:cNvPr>
          <p:cNvSpPr>
            <a:spLocks noGrp="1"/>
          </p:cNvSpPr>
          <p:nvPr>
            <p:ph type="title"/>
          </p:nvPr>
        </p:nvSpPr>
        <p:spPr/>
        <p:txBody>
          <a:bodyPr/>
          <a:lstStyle/>
          <a:p>
            <a:r>
              <a:rPr lang="en-US" dirty="0"/>
              <a:t>Regression Trees and Forests </a:t>
            </a:r>
          </a:p>
        </p:txBody>
      </p:sp>
      <p:sp>
        <p:nvSpPr>
          <p:cNvPr id="3" name="Text Placeholder 2">
            <a:extLst>
              <a:ext uri="{FF2B5EF4-FFF2-40B4-BE49-F238E27FC236}">
                <a16:creationId xmlns:a16="http://schemas.microsoft.com/office/drawing/2014/main" id="{F6531297-B0E4-4A07-8B90-46CF20647887}"/>
              </a:ext>
            </a:extLst>
          </p:cNvPr>
          <p:cNvSpPr>
            <a:spLocks noGrp="1"/>
          </p:cNvSpPr>
          <p:nvPr>
            <p:ph type="body" idx="1"/>
          </p:nvPr>
        </p:nvSpPr>
        <p:spPr/>
        <p:txBody>
          <a:bodyPr/>
          <a:lstStyle/>
          <a:p>
            <a:r>
              <a:rPr lang="en-US" dirty="0"/>
              <a:t>In a regression tree we divide our sample based on a cutoff of a covariate (e.g. gender)</a:t>
            </a:r>
          </a:p>
          <a:p>
            <a:r>
              <a:rPr lang="en-US" dirty="0"/>
              <a:t>We then estimate the best predictor within each </a:t>
            </a:r>
            <a:r>
              <a:rPr lang="en-US" dirty="0" err="1"/>
              <a:t>sumbsample</a:t>
            </a:r>
            <a:r>
              <a:rPr lang="en-US" dirty="0"/>
              <a:t> (which is the mean of the outcome)</a:t>
            </a:r>
          </a:p>
          <a:p>
            <a:pPr lvl="1"/>
            <a:r>
              <a:rPr lang="en-US" dirty="0"/>
              <a:t>Each subsample will be called left or right </a:t>
            </a:r>
          </a:p>
          <a:p>
            <a:r>
              <a:rPr lang="en-US" dirty="0"/>
              <a:t>The process is then repeated for each covariate </a:t>
            </a:r>
          </a:p>
          <a:p>
            <a:r>
              <a:rPr lang="en-US" dirty="0"/>
              <a:t>To use the results of your regression trees for prediction you simply go left or right at each node based on the observed covariates, until you reach your predicted outcome </a:t>
            </a:r>
          </a:p>
          <a:p>
            <a:r>
              <a:rPr lang="en-US" b="1" dirty="0"/>
              <a:t>Random forests </a:t>
            </a:r>
            <a:r>
              <a:rPr lang="en-US" dirty="0"/>
              <a:t>are an extension of regression trees, with two modifications</a:t>
            </a:r>
          </a:p>
          <a:p>
            <a:pPr lvl="1"/>
            <a:r>
              <a:rPr lang="en-US" dirty="0"/>
              <a:t>Each tree is either based on a bootstrap of the data or a subsample </a:t>
            </a:r>
          </a:p>
          <a:p>
            <a:pPr lvl="1"/>
            <a:r>
              <a:rPr lang="en-US" dirty="0"/>
              <a:t>Each split is done only over a subset of the covariates </a:t>
            </a:r>
          </a:p>
          <a:p>
            <a:pPr lvl="1"/>
            <a:endParaRPr lang="en-US" dirty="0"/>
          </a:p>
        </p:txBody>
      </p:sp>
    </p:spTree>
    <p:extLst>
      <p:ext uri="{BB962C8B-B14F-4D97-AF65-F5344CB8AC3E}">
        <p14:creationId xmlns:p14="http://schemas.microsoft.com/office/powerpoint/2010/main" val="2459932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A3C9-EAB8-40E8-BFA3-62C396CEC33C}"/>
              </a:ext>
            </a:extLst>
          </p:cNvPr>
          <p:cNvSpPr>
            <a:spLocks noGrp="1"/>
          </p:cNvSpPr>
          <p:nvPr>
            <p:ph type="title"/>
          </p:nvPr>
        </p:nvSpPr>
        <p:spPr/>
        <p:txBody>
          <a:bodyPr/>
          <a:lstStyle/>
          <a:p>
            <a:r>
              <a:rPr lang="en-US" dirty="0"/>
              <a:t>Classification Trees and Forests</a:t>
            </a:r>
          </a:p>
        </p:txBody>
      </p:sp>
      <p:sp>
        <p:nvSpPr>
          <p:cNvPr id="3" name="Text Placeholder 2">
            <a:extLst>
              <a:ext uri="{FF2B5EF4-FFF2-40B4-BE49-F238E27FC236}">
                <a16:creationId xmlns:a16="http://schemas.microsoft.com/office/drawing/2014/main" id="{2FE04F15-A4E9-4719-B664-73E2D9228C74}"/>
              </a:ext>
            </a:extLst>
          </p:cNvPr>
          <p:cNvSpPr>
            <a:spLocks noGrp="1"/>
          </p:cNvSpPr>
          <p:nvPr>
            <p:ph type="body" idx="1"/>
          </p:nvPr>
        </p:nvSpPr>
        <p:spPr/>
        <p:txBody>
          <a:bodyPr/>
          <a:lstStyle/>
          <a:p>
            <a:r>
              <a:rPr lang="en-US" dirty="0"/>
              <a:t>The goal is to assign new units to a label, based on their covariates </a:t>
            </a:r>
          </a:p>
          <a:p>
            <a:r>
              <a:rPr lang="en-US" dirty="0"/>
              <a:t>Classification trees start by splitting the sample into two (two leaves) based on a cutoff for a specific covariate (e.g. above 50 years of age)</a:t>
            </a:r>
          </a:p>
          <a:p>
            <a:r>
              <a:rPr lang="en-US" dirty="0"/>
              <a:t>Then we measure the impurity of each leave: i.e. the share of a particular label within a leaf </a:t>
            </a:r>
          </a:p>
          <a:p>
            <a:r>
              <a:rPr lang="en-US" dirty="0"/>
              <a:t>The goal of the algorithm is to minimize this impurity function, meaning that all units have similar level </a:t>
            </a:r>
          </a:p>
        </p:txBody>
      </p:sp>
    </p:spTree>
    <p:extLst>
      <p:ext uri="{BB962C8B-B14F-4D97-AF65-F5344CB8AC3E}">
        <p14:creationId xmlns:p14="http://schemas.microsoft.com/office/powerpoint/2010/main" val="2107796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0CE8-0F32-48DC-A6AE-63BD24B99BE6}"/>
              </a:ext>
            </a:extLst>
          </p:cNvPr>
          <p:cNvSpPr>
            <a:spLocks noGrp="1"/>
          </p:cNvSpPr>
          <p:nvPr>
            <p:ph type="title"/>
          </p:nvPr>
        </p:nvSpPr>
        <p:spPr>
          <a:xfrm>
            <a:off x="554711" y="1841278"/>
            <a:ext cx="10363200" cy="1362075"/>
          </a:xfrm>
        </p:spPr>
        <p:txBody>
          <a:bodyPr/>
          <a:lstStyle/>
          <a:p>
            <a:r>
              <a:rPr lang="en-US" dirty="0"/>
              <a:t>Causal Machine Learning </a:t>
            </a:r>
          </a:p>
        </p:txBody>
      </p:sp>
    </p:spTree>
    <p:extLst>
      <p:ext uri="{BB962C8B-B14F-4D97-AF65-F5344CB8AC3E}">
        <p14:creationId xmlns:p14="http://schemas.microsoft.com/office/powerpoint/2010/main" val="915681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E6DFF-C92C-4D47-AE2D-A56CC5948710}"/>
              </a:ext>
            </a:extLst>
          </p:cNvPr>
          <p:cNvSpPr>
            <a:spLocks noGrp="1"/>
          </p:cNvSpPr>
          <p:nvPr>
            <p:ph type="title"/>
          </p:nvPr>
        </p:nvSpPr>
        <p:spPr/>
        <p:txBody>
          <a:bodyPr/>
          <a:lstStyle/>
          <a:p>
            <a:r>
              <a:rPr lang="en-US" dirty="0"/>
              <a:t>Predictions vs Causality </a:t>
            </a:r>
          </a:p>
        </p:txBody>
      </p:sp>
      <p:sp>
        <p:nvSpPr>
          <p:cNvPr id="3" name="Text Placeholder 2">
            <a:extLst>
              <a:ext uri="{FF2B5EF4-FFF2-40B4-BE49-F238E27FC236}">
                <a16:creationId xmlns:a16="http://schemas.microsoft.com/office/drawing/2014/main" id="{0293C14E-A4F4-499C-AB11-E33911CCF040}"/>
              </a:ext>
            </a:extLst>
          </p:cNvPr>
          <p:cNvSpPr>
            <a:spLocks noGrp="1"/>
          </p:cNvSpPr>
          <p:nvPr>
            <p:ph type="body" idx="1"/>
          </p:nvPr>
        </p:nvSpPr>
        <p:spPr/>
        <p:txBody>
          <a:bodyPr/>
          <a:lstStyle/>
          <a:p>
            <a:r>
              <a:rPr lang="en-US" dirty="0"/>
              <a:t>Imagine you want to predict (or infer) what percentage of the population is buying a specific medicine, without having data on quantities. By using machine learning you could be able to make this prediction</a:t>
            </a:r>
          </a:p>
          <a:p>
            <a:pPr lvl="1"/>
            <a:r>
              <a:rPr lang="en-US" dirty="0"/>
              <a:t>However in this problem the relationship is positive: the higher the prices the more likely it is that the quantities sold are higher</a:t>
            </a:r>
          </a:p>
          <a:p>
            <a:pPr lvl="1"/>
            <a:r>
              <a:rPr lang="en-US" dirty="0"/>
              <a:t>In a causal model the relationship between price and quantities would be the opposite</a:t>
            </a:r>
          </a:p>
          <a:p>
            <a:r>
              <a:rPr lang="en-US" dirty="0"/>
              <a:t>Most ML models are designed to maximize the predictive power, while econometric tools focus on the causal relationship</a:t>
            </a:r>
          </a:p>
          <a:p>
            <a:pPr lvl="1"/>
            <a:r>
              <a:rPr lang="en-US" dirty="0"/>
              <a:t>In our example any econometric tool that cares about causality would have very low predictive power given that the two relationships are inversed </a:t>
            </a:r>
          </a:p>
        </p:txBody>
      </p:sp>
    </p:spTree>
    <p:extLst>
      <p:ext uri="{BB962C8B-B14F-4D97-AF65-F5344CB8AC3E}">
        <p14:creationId xmlns:p14="http://schemas.microsoft.com/office/powerpoint/2010/main" val="2412702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7C59-642E-423E-A85D-B961FA95EC86}"/>
              </a:ext>
            </a:extLst>
          </p:cNvPr>
          <p:cNvSpPr>
            <a:spLocks noGrp="1"/>
          </p:cNvSpPr>
          <p:nvPr>
            <p:ph type="title"/>
          </p:nvPr>
        </p:nvSpPr>
        <p:spPr/>
        <p:txBody>
          <a:bodyPr/>
          <a:lstStyle/>
          <a:p>
            <a:r>
              <a:rPr lang="en-US" dirty="0"/>
              <a:t>Regression – Estimating the Conditional Mean</a:t>
            </a:r>
          </a:p>
        </p:txBody>
      </p:sp>
      <p:sp>
        <p:nvSpPr>
          <p:cNvPr id="3" name="Text Placeholder 2">
            <a:extLst>
              <a:ext uri="{FF2B5EF4-FFF2-40B4-BE49-F238E27FC236}">
                <a16:creationId xmlns:a16="http://schemas.microsoft.com/office/drawing/2014/main" id="{DB62D42A-4030-49A9-BB69-0386AF585E17}"/>
              </a:ext>
            </a:extLst>
          </p:cNvPr>
          <p:cNvSpPr>
            <a:spLocks noGrp="1"/>
          </p:cNvSpPr>
          <p:nvPr>
            <p:ph type="body" idx="1"/>
          </p:nvPr>
        </p:nvSpPr>
        <p:spPr/>
        <p:txBody>
          <a:bodyPr/>
          <a:lstStyle/>
          <a:p>
            <a:r>
              <a:rPr lang="en-US" dirty="0"/>
              <a:t>Both the ML and the econometric literature find use in estimating the conditional mean given a set of covariates</a:t>
            </a:r>
          </a:p>
          <a:p>
            <a:r>
              <a:rPr lang="en-US" dirty="0"/>
              <a:t>However, as we also mentioned before, there are some differences</a:t>
            </a:r>
          </a:p>
          <a:p>
            <a:pPr lvl="1"/>
            <a:r>
              <a:rPr lang="en-US" dirty="0"/>
              <a:t>High covariates to observation ratio</a:t>
            </a:r>
          </a:p>
          <a:p>
            <a:pPr lvl="1"/>
            <a:r>
              <a:rPr lang="en-US" dirty="0"/>
              <a:t>No assumption on distribution of the outcome given the covariates</a:t>
            </a:r>
          </a:p>
          <a:p>
            <a:pPr lvl="1"/>
            <a:r>
              <a:rPr lang="en-US" dirty="0"/>
              <a:t>No interest in the parameter of each covariate, but rather a focus on out of sample prediction of the mean</a:t>
            </a:r>
          </a:p>
          <a:p>
            <a:pPr lvl="1"/>
            <a:endParaRPr lang="en-US" dirty="0"/>
          </a:p>
        </p:txBody>
      </p:sp>
    </p:spTree>
    <p:extLst>
      <p:ext uri="{BB962C8B-B14F-4D97-AF65-F5344CB8AC3E}">
        <p14:creationId xmlns:p14="http://schemas.microsoft.com/office/powerpoint/2010/main" val="4204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D49B-9583-4280-A55B-956A7E464E28}"/>
              </a:ext>
            </a:extLst>
          </p:cNvPr>
          <p:cNvSpPr>
            <a:spLocks noGrp="1"/>
          </p:cNvSpPr>
          <p:nvPr>
            <p:ph type="title"/>
          </p:nvPr>
        </p:nvSpPr>
        <p:spPr/>
        <p:txBody>
          <a:bodyPr>
            <a:normAutofit/>
          </a:bodyPr>
          <a:lstStyle/>
          <a:p>
            <a:r>
              <a:rPr lang="en-US" dirty="0"/>
              <a:t>Analysis with attrition (you cant really “correct” for attrition)</a:t>
            </a:r>
          </a:p>
        </p:txBody>
      </p:sp>
      <p:sp>
        <p:nvSpPr>
          <p:cNvPr id="3" name="Text Placeholder 2">
            <a:extLst>
              <a:ext uri="{FF2B5EF4-FFF2-40B4-BE49-F238E27FC236}">
                <a16:creationId xmlns:a16="http://schemas.microsoft.com/office/drawing/2014/main" id="{06C88BE8-501F-4779-9915-242244A04DA7}"/>
              </a:ext>
            </a:extLst>
          </p:cNvPr>
          <p:cNvSpPr>
            <a:spLocks noGrp="1"/>
          </p:cNvSpPr>
          <p:nvPr>
            <p:ph type="body" idx="1"/>
          </p:nvPr>
        </p:nvSpPr>
        <p:spPr>
          <a:xfrm>
            <a:off x="518160" y="1361440"/>
            <a:ext cx="11470640" cy="4419600"/>
          </a:xfrm>
        </p:spPr>
        <p:txBody>
          <a:bodyPr/>
          <a:lstStyle/>
          <a:p>
            <a:r>
              <a:rPr lang="en-US" dirty="0"/>
              <a:t>Determine the overall attrition rate: is attrition for different subgroups?</a:t>
            </a:r>
          </a:p>
          <a:p>
            <a:r>
              <a:rPr lang="en-US" dirty="0"/>
              <a:t>Check for differential attrition between treatment and control? Are different people </a:t>
            </a:r>
            <a:r>
              <a:rPr lang="en-US" dirty="0" err="1"/>
              <a:t>attriting</a:t>
            </a:r>
            <a:r>
              <a:rPr lang="en-US" dirty="0"/>
              <a:t> in T and C?</a:t>
            </a:r>
          </a:p>
          <a:p>
            <a:pPr lvl="1"/>
            <a:r>
              <a:rPr lang="en-US" dirty="0" err="1"/>
              <a:t>Ie</a:t>
            </a:r>
            <a:r>
              <a:rPr lang="en-US" dirty="0"/>
              <a:t> can attrition be predicted by T assignment or baseline covariates</a:t>
            </a:r>
          </a:p>
          <a:p>
            <a:r>
              <a:rPr lang="en-US" dirty="0"/>
              <a:t>Determine the bounds of the estimated impact given the attrition, </a:t>
            </a:r>
            <a:r>
              <a:rPr lang="en-US" dirty="0" err="1"/>
              <a:t>ie</a:t>
            </a:r>
            <a:r>
              <a:rPr lang="en-US" dirty="0"/>
              <a:t> most or least possible impact</a:t>
            </a:r>
          </a:p>
          <a:p>
            <a:r>
              <a:rPr lang="en-US" dirty="0"/>
              <a:t>Option 1: Heckman selection model</a:t>
            </a:r>
          </a:p>
          <a:p>
            <a:pPr lvl="1"/>
            <a:r>
              <a:rPr lang="en-US" dirty="0"/>
              <a:t>Assumes outcomes of </a:t>
            </a:r>
            <a:r>
              <a:rPr lang="en-US" dirty="0" err="1"/>
              <a:t>attriters</a:t>
            </a:r>
            <a:r>
              <a:rPr lang="en-US" dirty="0"/>
              <a:t> are the same as the average of those with similar characteristics at baseline. Q: what is the problem with this approach?</a:t>
            </a:r>
          </a:p>
          <a:p>
            <a:r>
              <a:rPr lang="en-US" dirty="0"/>
              <a:t>Option 2: bounds</a:t>
            </a:r>
          </a:p>
          <a:p>
            <a:pPr lvl="1"/>
            <a:r>
              <a:rPr lang="en-US" dirty="0" err="1"/>
              <a:t>Manski-Horowit</a:t>
            </a:r>
            <a:r>
              <a:rPr lang="en-US" dirty="0"/>
              <a:t> bound: lower bound, worst outcomes to T and best outcome to control</a:t>
            </a:r>
          </a:p>
          <a:p>
            <a:pPr lvl="2"/>
            <a:r>
              <a:rPr lang="en-US" dirty="0"/>
              <a:t>Better when outcome is binary or limited range, with income bounds will be very large</a:t>
            </a:r>
          </a:p>
          <a:p>
            <a:pPr lvl="1"/>
            <a:r>
              <a:rPr lang="en-US" dirty="0"/>
              <a:t>Lee bound: if T has 10% attrition, C 15% attrition, throw out 5% of T with most +</a:t>
            </a:r>
            <a:r>
              <a:rPr lang="en-US" dirty="0" err="1"/>
              <a:t>ve</a:t>
            </a:r>
            <a:r>
              <a:rPr lang="en-US" dirty="0"/>
              <a:t> or –</a:t>
            </a:r>
            <a:r>
              <a:rPr lang="en-US" dirty="0" err="1"/>
              <a:t>ve</a:t>
            </a:r>
            <a:r>
              <a:rPr lang="en-US" dirty="0"/>
              <a:t> effect</a:t>
            </a:r>
          </a:p>
          <a:p>
            <a:pPr lvl="2"/>
            <a:r>
              <a:rPr lang="en-US" dirty="0"/>
              <a:t>Deals with outcomes with large ranges better. Does not address different ppl </a:t>
            </a:r>
            <a:r>
              <a:rPr lang="en-US" dirty="0" err="1"/>
              <a:t>attriting</a:t>
            </a:r>
            <a:r>
              <a:rPr lang="en-US" dirty="0"/>
              <a:t> in T vs C </a:t>
            </a:r>
          </a:p>
          <a:p>
            <a:r>
              <a:rPr lang="en-US" dirty="0"/>
              <a:t>Option 3: intense subsample follow up: can be paired with Heckman selection model. But must have v low attrition in subsample</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50394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0CE8-0F32-48DC-A6AE-63BD24B99BE6}"/>
              </a:ext>
            </a:extLst>
          </p:cNvPr>
          <p:cNvSpPr>
            <a:spLocks noGrp="1"/>
          </p:cNvSpPr>
          <p:nvPr>
            <p:ph type="title"/>
          </p:nvPr>
        </p:nvSpPr>
        <p:spPr>
          <a:xfrm>
            <a:off x="758898" y="2320672"/>
            <a:ext cx="10363200" cy="1362075"/>
          </a:xfrm>
        </p:spPr>
        <p:txBody>
          <a:bodyPr/>
          <a:lstStyle/>
          <a:p>
            <a:r>
              <a:rPr lang="en-US" dirty="0"/>
              <a:t>ML in Policy </a:t>
            </a:r>
          </a:p>
        </p:txBody>
      </p:sp>
    </p:spTree>
    <p:extLst>
      <p:ext uri="{BB962C8B-B14F-4D97-AF65-F5344CB8AC3E}">
        <p14:creationId xmlns:p14="http://schemas.microsoft.com/office/powerpoint/2010/main" val="3301410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5AF5-EFE9-4B8D-A6E9-AAE7E0DDA96C}"/>
              </a:ext>
            </a:extLst>
          </p:cNvPr>
          <p:cNvSpPr>
            <a:spLocks noGrp="1"/>
          </p:cNvSpPr>
          <p:nvPr>
            <p:ph type="title"/>
          </p:nvPr>
        </p:nvSpPr>
        <p:spPr/>
        <p:txBody>
          <a:bodyPr/>
          <a:lstStyle/>
          <a:p>
            <a:r>
              <a:rPr lang="en-US" dirty="0"/>
              <a:t>ML and Impact Evaluation</a:t>
            </a:r>
          </a:p>
        </p:txBody>
      </p:sp>
      <p:sp>
        <p:nvSpPr>
          <p:cNvPr id="3" name="Text Placeholder 2">
            <a:extLst>
              <a:ext uri="{FF2B5EF4-FFF2-40B4-BE49-F238E27FC236}">
                <a16:creationId xmlns:a16="http://schemas.microsoft.com/office/drawing/2014/main" id="{504254A6-6F61-4554-BB8B-9EB063A3C5B1}"/>
              </a:ext>
            </a:extLst>
          </p:cNvPr>
          <p:cNvSpPr>
            <a:spLocks noGrp="1"/>
          </p:cNvSpPr>
          <p:nvPr>
            <p:ph type="body" idx="1"/>
          </p:nvPr>
        </p:nvSpPr>
        <p:spPr/>
        <p:txBody>
          <a:bodyPr/>
          <a:lstStyle/>
          <a:p>
            <a:r>
              <a:rPr lang="en-US" dirty="0"/>
              <a:t>ML can also help identify policy impact </a:t>
            </a:r>
          </a:p>
          <a:p>
            <a:r>
              <a:rPr lang="en-US" dirty="0"/>
              <a:t>More often than not two policies are not easily comparable since they are usually tested in different contexts </a:t>
            </a:r>
          </a:p>
          <a:p>
            <a:r>
              <a:rPr lang="en-US" dirty="0"/>
              <a:t>ML can help identify the relative efficacy of the programs and predict the impact in the context of interests </a:t>
            </a:r>
          </a:p>
          <a:p>
            <a:r>
              <a:rPr lang="en-US" dirty="0"/>
              <a:t>For example in Crepon et al. (2021) they look at two programs target at-risk young people from disadvantaged neighborhood who are either out of work or in precarious employment</a:t>
            </a:r>
          </a:p>
          <a:p>
            <a:r>
              <a:rPr lang="en-US" dirty="0"/>
              <a:t>One program (GC) was found to have a positive impact; while the other (AIDE) had no detectable effect </a:t>
            </a:r>
          </a:p>
        </p:txBody>
      </p:sp>
    </p:spTree>
    <p:extLst>
      <p:ext uri="{BB962C8B-B14F-4D97-AF65-F5344CB8AC3E}">
        <p14:creationId xmlns:p14="http://schemas.microsoft.com/office/powerpoint/2010/main" val="2412623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7A6E-3501-47F2-A656-293992A4D3CE}"/>
              </a:ext>
            </a:extLst>
          </p:cNvPr>
          <p:cNvSpPr>
            <a:spLocks noGrp="1"/>
          </p:cNvSpPr>
          <p:nvPr>
            <p:ph type="title"/>
          </p:nvPr>
        </p:nvSpPr>
        <p:spPr/>
        <p:txBody>
          <a:bodyPr/>
          <a:lstStyle/>
          <a:p>
            <a:r>
              <a:rPr lang="en-US" dirty="0"/>
              <a:t>ML and Impact Evaluation</a:t>
            </a:r>
          </a:p>
        </p:txBody>
      </p:sp>
      <p:sp>
        <p:nvSpPr>
          <p:cNvPr id="3" name="Text Placeholder 2">
            <a:extLst>
              <a:ext uri="{FF2B5EF4-FFF2-40B4-BE49-F238E27FC236}">
                <a16:creationId xmlns:a16="http://schemas.microsoft.com/office/drawing/2014/main" id="{3A648DCF-2B3F-4786-8184-7F4169D65632}"/>
              </a:ext>
            </a:extLst>
          </p:cNvPr>
          <p:cNvSpPr>
            <a:spLocks noGrp="1"/>
          </p:cNvSpPr>
          <p:nvPr>
            <p:ph type="body" idx="1"/>
          </p:nvPr>
        </p:nvSpPr>
        <p:spPr/>
        <p:txBody>
          <a:bodyPr/>
          <a:lstStyle/>
          <a:p>
            <a:r>
              <a:rPr lang="en-US" b="0" i="0" dirty="0">
                <a:solidFill>
                  <a:srgbClr val="000000"/>
                </a:solidFill>
                <a:effectLst/>
                <a:latin typeface="AtlasGrotesk"/>
              </a:rPr>
              <a:t>They first use a matching strategy to control for baseline characteristics that can be observed for both programs</a:t>
            </a:r>
          </a:p>
          <a:p>
            <a:r>
              <a:rPr lang="en-US" dirty="0">
                <a:solidFill>
                  <a:srgbClr val="000000"/>
                </a:solidFill>
                <a:latin typeface="AtlasGrotesk"/>
              </a:rPr>
              <a:t>They then use LASSO to estimate the propensity score of being in one program (say GC)</a:t>
            </a:r>
          </a:p>
          <a:p>
            <a:r>
              <a:rPr lang="en-US" dirty="0">
                <a:solidFill>
                  <a:srgbClr val="000000"/>
                </a:solidFill>
                <a:latin typeface="AtlasGrotesk"/>
              </a:rPr>
              <a:t>Finally they run a weighted regression to estimate the effects of AIDE as if it was used on a population that looked like that of GC</a:t>
            </a:r>
          </a:p>
          <a:p>
            <a:r>
              <a:rPr lang="en-US" dirty="0">
                <a:solidFill>
                  <a:srgbClr val="000000"/>
                </a:solidFill>
                <a:latin typeface="AtlasGrotesk"/>
              </a:rPr>
              <a:t>The results show that:</a:t>
            </a:r>
          </a:p>
          <a:p>
            <a:pPr lvl="1"/>
            <a:r>
              <a:rPr lang="en-US" dirty="0">
                <a:solidFill>
                  <a:srgbClr val="000000"/>
                </a:solidFill>
                <a:latin typeface="AtlasGrotesk"/>
              </a:rPr>
              <a:t>AIDE was tested on an older population who was less disadvantaged, and if you would implement the same program on a population like that of GC then we would see similar positive results</a:t>
            </a:r>
          </a:p>
          <a:p>
            <a:pPr lvl="1"/>
            <a:r>
              <a:rPr lang="en-US" dirty="0">
                <a:solidFill>
                  <a:srgbClr val="000000"/>
                </a:solidFill>
                <a:latin typeface="AtlasGrotesk"/>
              </a:rPr>
              <a:t>The control groups were also quite different and this explained part of the lack of positive impact </a:t>
            </a:r>
          </a:p>
          <a:p>
            <a:pPr lvl="1"/>
            <a:r>
              <a:rPr lang="en-US" dirty="0">
                <a:solidFill>
                  <a:srgbClr val="000000"/>
                </a:solidFill>
                <a:latin typeface="AtlasGrotesk"/>
              </a:rPr>
              <a:t>GC would have a positive impact no matter the population used </a:t>
            </a:r>
            <a:endParaRPr lang="en-US" dirty="0"/>
          </a:p>
        </p:txBody>
      </p:sp>
    </p:spTree>
    <p:extLst>
      <p:ext uri="{BB962C8B-B14F-4D97-AF65-F5344CB8AC3E}">
        <p14:creationId xmlns:p14="http://schemas.microsoft.com/office/powerpoint/2010/main" val="2692322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0CE8-0F32-48DC-A6AE-63BD24B99BE6}"/>
              </a:ext>
            </a:extLst>
          </p:cNvPr>
          <p:cNvSpPr>
            <a:spLocks noGrp="1"/>
          </p:cNvSpPr>
          <p:nvPr>
            <p:ph type="title"/>
          </p:nvPr>
        </p:nvSpPr>
        <p:spPr/>
        <p:txBody>
          <a:bodyPr/>
          <a:lstStyle/>
          <a:p>
            <a:r>
              <a:rPr lang="en-US" dirty="0"/>
              <a:t>Heterogeneous Treatment Effects </a:t>
            </a:r>
          </a:p>
        </p:txBody>
      </p:sp>
    </p:spTree>
    <p:extLst>
      <p:ext uri="{BB962C8B-B14F-4D97-AF65-F5344CB8AC3E}">
        <p14:creationId xmlns:p14="http://schemas.microsoft.com/office/powerpoint/2010/main" val="1202535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C067-E3AA-40D2-BEDF-D509A34B72A0}"/>
              </a:ext>
            </a:extLst>
          </p:cNvPr>
          <p:cNvSpPr>
            <a:spLocks noGrp="1"/>
          </p:cNvSpPr>
          <p:nvPr>
            <p:ph type="title"/>
          </p:nvPr>
        </p:nvSpPr>
        <p:spPr/>
        <p:txBody>
          <a:bodyPr/>
          <a:lstStyle/>
          <a:p>
            <a:r>
              <a:rPr lang="en-US" dirty="0"/>
              <a:t>Heterogeneous Treatment Effects</a:t>
            </a:r>
          </a:p>
        </p:txBody>
      </p:sp>
      <p:sp>
        <p:nvSpPr>
          <p:cNvPr id="3" name="Text Placeholder 2">
            <a:extLst>
              <a:ext uri="{FF2B5EF4-FFF2-40B4-BE49-F238E27FC236}">
                <a16:creationId xmlns:a16="http://schemas.microsoft.com/office/drawing/2014/main" id="{01EE177B-4B81-4B85-9FFE-D5F7AE56A192}"/>
              </a:ext>
            </a:extLst>
          </p:cNvPr>
          <p:cNvSpPr>
            <a:spLocks noGrp="1"/>
          </p:cNvSpPr>
          <p:nvPr>
            <p:ph type="body" idx="1"/>
          </p:nvPr>
        </p:nvSpPr>
        <p:spPr/>
        <p:txBody>
          <a:bodyPr/>
          <a:lstStyle/>
          <a:p>
            <a:r>
              <a:rPr lang="en-US" dirty="0"/>
              <a:t>Understanding the heterogeneity in treatment effects is of fundamental importance </a:t>
            </a:r>
          </a:p>
          <a:p>
            <a:pPr lvl="1"/>
            <a:r>
              <a:rPr lang="en-US" dirty="0"/>
              <a:t>First, it helps us understand which categories were effected and how</a:t>
            </a:r>
          </a:p>
          <a:p>
            <a:pPr lvl="1"/>
            <a:r>
              <a:rPr lang="en-US" dirty="0"/>
              <a:t>Second, we can use heterogeneous treatment effects to make better policy recommendations </a:t>
            </a:r>
          </a:p>
          <a:p>
            <a:pPr lvl="1"/>
            <a:r>
              <a:rPr lang="en-US" dirty="0"/>
              <a:t>Lastly, we can make better predictions of applying the same program in a different context </a:t>
            </a:r>
          </a:p>
        </p:txBody>
      </p:sp>
    </p:spTree>
    <p:extLst>
      <p:ext uri="{BB962C8B-B14F-4D97-AF65-F5344CB8AC3E}">
        <p14:creationId xmlns:p14="http://schemas.microsoft.com/office/powerpoint/2010/main" val="2242059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615A-3CC8-486D-8243-43B770056DE6}"/>
              </a:ext>
            </a:extLst>
          </p:cNvPr>
          <p:cNvSpPr>
            <a:spLocks noGrp="1"/>
          </p:cNvSpPr>
          <p:nvPr>
            <p:ph type="title"/>
          </p:nvPr>
        </p:nvSpPr>
        <p:spPr/>
        <p:txBody>
          <a:bodyPr/>
          <a:lstStyle/>
          <a:p>
            <a:r>
              <a:rPr lang="en-US" dirty="0"/>
              <a:t>Heterogeneous Treatment Effects</a:t>
            </a:r>
          </a:p>
        </p:txBody>
      </p:sp>
      <p:sp>
        <p:nvSpPr>
          <p:cNvPr id="3" name="Text Placeholder 2">
            <a:extLst>
              <a:ext uri="{FF2B5EF4-FFF2-40B4-BE49-F238E27FC236}">
                <a16:creationId xmlns:a16="http://schemas.microsoft.com/office/drawing/2014/main" id="{A94FF97B-24DC-41CD-B399-A93AE4FF71AA}"/>
              </a:ext>
            </a:extLst>
          </p:cNvPr>
          <p:cNvSpPr>
            <a:spLocks noGrp="1"/>
          </p:cNvSpPr>
          <p:nvPr>
            <p:ph type="body" idx="1"/>
          </p:nvPr>
        </p:nvSpPr>
        <p:spPr/>
        <p:txBody>
          <a:bodyPr/>
          <a:lstStyle/>
          <a:p>
            <a:r>
              <a:rPr lang="en-US" dirty="0"/>
              <a:t>We will discuss the methods and applications used in </a:t>
            </a:r>
            <a:r>
              <a:rPr lang="en-US" dirty="0" err="1"/>
              <a:t>Chernozhukov</a:t>
            </a:r>
            <a:r>
              <a:rPr lang="en-US" dirty="0"/>
              <a:t> et al. (2020) </a:t>
            </a:r>
          </a:p>
          <a:p>
            <a:r>
              <a:rPr lang="en-US" dirty="0"/>
              <a:t>This method is called </a:t>
            </a:r>
            <a:r>
              <a:rPr lang="en-US" b="1" dirty="0"/>
              <a:t>generic machine learning</a:t>
            </a:r>
          </a:p>
          <a:p>
            <a:r>
              <a:rPr lang="en-US" dirty="0"/>
              <a:t>The algorithm works in the following way:</a:t>
            </a:r>
          </a:p>
          <a:p>
            <a:pPr lvl="1">
              <a:buFont typeface="+mj-lt"/>
              <a:buAutoNum type="arabicPeriod"/>
            </a:pPr>
            <a:r>
              <a:rPr lang="en-US" dirty="0"/>
              <a:t>Split the sample in main and auxiliary sample (commonly a 50/50 split)</a:t>
            </a:r>
          </a:p>
          <a:p>
            <a:pPr lvl="1">
              <a:buFont typeface="+mj-lt"/>
              <a:buAutoNum type="arabicPeriod"/>
            </a:pPr>
            <a:r>
              <a:rPr lang="en-US" dirty="0"/>
              <a:t>Using ML techniques (e.g. random forest) find the relationship between the baseline observables of people in the control (treatment) group and their outcome </a:t>
            </a:r>
          </a:p>
          <a:p>
            <a:pPr lvl="1">
              <a:buFont typeface="+mj-lt"/>
              <a:buAutoNum type="arabicPeriod"/>
            </a:pPr>
            <a:r>
              <a:rPr lang="en-US" dirty="0"/>
              <a:t>Use these estimated models to predict the outcome of individuals in the main sample</a:t>
            </a:r>
          </a:p>
          <a:p>
            <a:pPr lvl="2"/>
            <a:r>
              <a:rPr lang="en-US" dirty="0"/>
              <a:t>This means to predict a control (treatment) group individuals outcome, if they had been in the treatment (control) group</a:t>
            </a:r>
          </a:p>
          <a:p>
            <a:pPr lvl="1">
              <a:buFont typeface="+mj-lt"/>
              <a:buAutoNum type="arabicPeriod"/>
            </a:pPr>
            <a:r>
              <a:rPr lang="en-US" dirty="0"/>
              <a:t>Take the difference between predicted and observed outcome and get the treatment effect for each individual  </a:t>
            </a:r>
          </a:p>
          <a:p>
            <a:pPr lvl="1">
              <a:buFont typeface="+mj-lt"/>
              <a:buAutoNum type="arabicPeriod"/>
            </a:pPr>
            <a:endParaRPr lang="en-US" dirty="0"/>
          </a:p>
        </p:txBody>
      </p:sp>
    </p:spTree>
    <p:extLst>
      <p:ext uri="{BB962C8B-B14F-4D97-AF65-F5344CB8AC3E}">
        <p14:creationId xmlns:p14="http://schemas.microsoft.com/office/powerpoint/2010/main" val="2605564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615A-3CC8-486D-8243-43B770056DE6}"/>
              </a:ext>
            </a:extLst>
          </p:cNvPr>
          <p:cNvSpPr>
            <a:spLocks noGrp="1"/>
          </p:cNvSpPr>
          <p:nvPr>
            <p:ph type="title"/>
          </p:nvPr>
        </p:nvSpPr>
        <p:spPr/>
        <p:txBody>
          <a:bodyPr/>
          <a:lstStyle/>
          <a:p>
            <a:r>
              <a:rPr lang="en-US" dirty="0"/>
              <a:t>Heterogeneous Treatment Effects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94FF97B-24DC-41CD-B399-A93AE4FF71AA}"/>
                  </a:ext>
                </a:extLst>
              </p:cNvPr>
              <p:cNvSpPr>
                <a:spLocks noGrp="1"/>
              </p:cNvSpPr>
              <p:nvPr>
                <p:ph type="body" idx="1"/>
              </p:nvPr>
            </p:nvSpPr>
            <p:spPr/>
            <p:txBody>
              <a:bodyPr/>
              <a:lstStyle/>
              <a:p>
                <a:pPr lvl="1">
                  <a:buFont typeface="Arial" panose="020B0604020202020204" pitchFamily="34" charset="0"/>
                  <a:buChar char="•"/>
                </a:pPr>
                <a:r>
                  <a:rPr lang="en-US" dirty="0"/>
                  <a:t>Once we have each individual's treatment effect, we can look at heterogeneity in results</a:t>
                </a:r>
              </a:p>
              <a:p>
                <a:pPr lvl="1">
                  <a:buFont typeface="Arial" panose="020B0604020202020204" pitchFamily="34" charset="0"/>
                  <a:buChar char="•"/>
                </a:pPr>
                <a:r>
                  <a:rPr lang="en-US" dirty="0"/>
                  <a:t>The three most studied properties are</a:t>
                </a:r>
              </a:p>
              <a:p>
                <a:pPr lvl="2"/>
                <a:r>
                  <a:rPr lang="en-US" dirty="0"/>
                  <a:t>Are there any heterogeneities? To find out we run the following regression</a:t>
                </a:r>
              </a:p>
              <a:p>
                <a:pPr marL="1028700" lvl="2" indent="0">
                  <a:buNone/>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α</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β</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β</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ϵ</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028700" lvl="2" indent="0">
                  <a:buNone/>
                </a:pPr>
                <a:r>
                  <a:rPr lang="en-US" dirty="0"/>
                  <a:t>      where </a:t>
                </a:r>
                <a14:m>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𝑆</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oMath>
                </a14:m>
                <a:r>
                  <a:rPr lang="en-US" dirty="0"/>
                  <a:t> are individual level predicted treatment effects </a:t>
                </a:r>
              </a:p>
              <a:p>
                <a:pPr lvl="3"/>
                <a:r>
                  <a:rPr lang="en-US" dirty="0"/>
                  <a:t>If </a:t>
                </a:r>
                <a14:m>
                  <m:oMath xmlns:m="http://schemas.openxmlformats.org/officeDocument/2006/math">
                    <m:sSub>
                      <m:sSubPr>
                        <m:ctrlP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β</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en-US" dirty="0"/>
                  <a:t> then there is no heterogeneity</a:t>
                </a:r>
              </a:p>
              <a:p>
                <a:pPr lvl="2"/>
                <a:r>
                  <a:rPr lang="en-US" dirty="0"/>
                  <a:t> How does treatment heterogeneity vary across individuals? To find out we run</a:t>
                </a:r>
              </a:p>
              <a:p>
                <a:pPr marL="1485900" lvl="3" indent="0">
                  <a:buNone/>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𝛼</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𝐽</m:t>
                          </m:r>
                        </m:sup>
                        <m:e>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𝛾</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𝑗</m:t>
                              </m:r>
                            </m:sub>
                          </m:sSub>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1</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b="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d>
                        </m:e>
                      </m:nary>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𝜂</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3"/>
                <a:r>
                  <a:rPr lang="en-US" dirty="0">
                    <a:latin typeface="Calibri" panose="020F0502020204030204" pitchFamily="34" charset="0"/>
                    <a:ea typeface="Calibri" panose="020F0502020204030204" pitchFamily="34" charset="0"/>
                    <a:cs typeface="Times New Roman" panose="02020603050405020304" pitchFamily="18" charset="0"/>
                  </a:rPr>
                  <a:t>The indicator function is equal to 1 when we have a member of the </a:t>
                </a:r>
                <a:r>
                  <a:rPr lang="en-US" dirty="0" err="1">
                    <a:latin typeface="Calibri" panose="020F0502020204030204" pitchFamily="34" charset="0"/>
                    <a:ea typeface="Calibri" panose="020F0502020204030204" pitchFamily="34" charset="0"/>
                    <a:cs typeface="Times New Roman" panose="02020603050405020304" pitchFamily="18" charset="0"/>
                  </a:rPr>
                  <a:t>jth</a:t>
                </a:r>
                <a:r>
                  <a:rPr lang="en-US" dirty="0">
                    <a:latin typeface="Calibri" panose="020F0502020204030204" pitchFamily="34" charset="0"/>
                    <a:ea typeface="Calibri" panose="020F0502020204030204" pitchFamily="34" charset="0"/>
                    <a:cs typeface="Times New Roman" panose="02020603050405020304" pitchFamily="18" charset="0"/>
                  </a:rPr>
                  <a:t> quantile </a:t>
                </a:r>
              </a:p>
              <a:p>
                <a:pPr lvl="3"/>
                <a14:m>
                  <m:oMath xmlns:m="http://schemas.openxmlformats.org/officeDocument/2006/math">
                    <m:sSub>
                      <m:sSubPr>
                        <m:ctrlP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𝛾</m:t>
                        </m:r>
                      </m:e>
                      <m:sub>
                        <m:r>
                          <a:rPr lang="en-US" sz="1800" b="0" i="1">
                            <a:effectLst/>
                            <a:latin typeface="Cambria Math" panose="02040503050406030204" pitchFamily="18" charset="0"/>
                            <a:ea typeface="Times New Roman" panose="02020603050405020304" pitchFamily="18" charset="0"/>
                            <a:cs typeface="Times New Roman" panose="02020603050405020304" pitchFamily="18" charset="0"/>
                          </a:rPr>
                          <m:t>𝑗</m:t>
                        </m:r>
                      </m:sub>
                    </m:sSub>
                  </m:oMath>
                </a14:m>
                <a:r>
                  <a:rPr lang="en-US" sz="1800" dirty="0">
                    <a:effectLst/>
                    <a:latin typeface="Calibri" panose="020F0502020204030204" pitchFamily="34" charset="0"/>
                    <a:ea typeface="Calibri" panose="020F0502020204030204" pitchFamily="34" charset="0"/>
                    <a:cs typeface="Times New Roman" panose="02020603050405020304" pitchFamily="18" charset="0"/>
                  </a:rPr>
                  <a:t> returns the treatment effect for the individuals in each bin </a:t>
                </a:r>
              </a:p>
              <a:p>
                <a:pPr marL="1485900" lvl="3"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485900" lvl="3" indent="0">
                  <a:buNone/>
                </a:pPr>
                <a:endParaRPr lang="en-US" dirty="0"/>
              </a:p>
              <a:p>
                <a:pPr lvl="2">
                  <a:buFont typeface="+mj-lt"/>
                  <a:buAutoNum type="arabicPeriod"/>
                </a:pPr>
                <a:endParaRPr lang="en-US" dirty="0"/>
              </a:p>
            </p:txBody>
          </p:sp>
        </mc:Choice>
        <mc:Fallback xmlns="">
          <p:sp>
            <p:nvSpPr>
              <p:cNvPr id="3" name="Text Placeholder 2">
                <a:extLst>
                  <a:ext uri="{FF2B5EF4-FFF2-40B4-BE49-F238E27FC236}">
                    <a16:creationId xmlns:a16="http://schemas.microsoft.com/office/drawing/2014/main" id="{A94FF97B-24DC-41CD-B399-A93AE4FF71AA}"/>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1613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9615A-3CC8-486D-8243-43B770056DE6}"/>
              </a:ext>
            </a:extLst>
          </p:cNvPr>
          <p:cNvSpPr>
            <a:spLocks noGrp="1"/>
          </p:cNvSpPr>
          <p:nvPr>
            <p:ph type="title"/>
          </p:nvPr>
        </p:nvSpPr>
        <p:spPr/>
        <p:txBody>
          <a:bodyPr/>
          <a:lstStyle/>
          <a:p>
            <a:r>
              <a:rPr lang="en-US" dirty="0"/>
              <a:t>Heterogeneous Treatment Effects</a:t>
            </a:r>
          </a:p>
        </p:txBody>
      </p:sp>
      <p:sp>
        <p:nvSpPr>
          <p:cNvPr id="3" name="Text Placeholder 2">
            <a:extLst>
              <a:ext uri="{FF2B5EF4-FFF2-40B4-BE49-F238E27FC236}">
                <a16:creationId xmlns:a16="http://schemas.microsoft.com/office/drawing/2014/main" id="{A94FF97B-24DC-41CD-B399-A93AE4FF71AA}"/>
              </a:ext>
            </a:extLst>
          </p:cNvPr>
          <p:cNvSpPr>
            <a:spLocks noGrp="1"/>
          </p:cNvSpPr>
          <p:nvPr>
            <p:ph type="body" idx="1"/>
          </p:nvPr>
        </p:nvSpPr>
        <p:spPr/>
        <p:txBody>
          <a:bodyPr/>
          <a:lstStyle/>
          <a:p>
            <a:pPr lvl="1">
              <a:buFont typeface="Arial" panose="020B0604020202020204" pitchFamily="34" charset="0"/>
              <a:buChar char="•"/>
            </a:pPr>
            <a:r>
              <a:rPr lang="en-US" dirty="0"/>
              <a:t>Once we have each individual's treatment effect, we can look at heterogeneity in results</a:t>
            </a:r>
          </a:p>
          <a:p>
            <a:pPr lvl="1">
              <a:buFont typeface="Arial" panose="020B0604020202020204" pitchFamily="34" charset="0"/>
              <a:buChar char="•"/>
            </a:pPr>
            <a:r>
              <a:rPr lang="en-US" dirty="0"/>
              <a:t>The three most studied properties are</a:t>
            </a:r>
          </a:p>
          <a:p>
            <a:pPr lvl="2">
              <a:buFont typeface="Arial" panose="020B0604020202020204" pitchFamily="34" charset="0"/>
              <a:buChar char="•"/>
            </a:pPr>
            <a:r>
              <a:rPr lang="en-US" dirty="0"/>
              <a:t>Lastly, we look into which characteristics predict treatment heterogeneity. To find out we simply need to test the average characteristics of those with highest treatment effects against those with lowest </a:t>
            </a:r>
            <a:r>
              <a:rPr lang="en-US"/>
              <a:t>treatment effects </a:t>
            </a:r>
            <a:endParaRPr lang="en-US" dirty="0"/>
          </a:p>
          <a:p>
            <a:pPr lvl="2">
              <a:buFont typeface="+mj-lt"/>
              <a:buAutoNum type="arabicPeriod"/>
            </a:pPr>
            <a:endParaRPr lang="en-US" dirty="0"/>
          </a:p>
        </p:txBody>
      </p:sp>
    </p:spTree>
    <p:extLst>
      <p:ext uri="{BB962C8B-B14F-4D97-AF65-F5344CB8AC3E}">
        <p14:creationId xmlns:p14="http://schemas.microsoft.com/office/powerpoint/2010/main" val="1879025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7A6E-3501-47F2-A656-293992A4D3CE}"/>
              </a:ext>
            </a:extLst>
          </p:cNvPr>
          <p:cNvSpPr>
            <a:spLocks noGrp="1"/>
          </p:cNvSpPr>
          <p:nvPr>
            <p:ph type="title"/>
          </p:nvPr>
        </p:nvSpPr>
        <p:spPr/>
        <p:txBody>
          <a:bodyPr/>
          <a:lstStyle/>
          <a:p>
            <a:r>
              <a:rPr lang="en-US" dirty="0"/>
              <a:t>Heterogeneous Treatment Effects - Application</a:t>
            </a:r>
          </a:p>
        </p:txBody>
      </p:sp>
      <p:sp>
        <p:nvSpPr>
          <p:cNvPr id="3" name="Text Placeholder 2">
            <a:extLst>
              <a:ext uri="{FF2B5EF4-FFF2-40B4-BE49-F238E27FC236}">
                <a16:creationId xmlns:a16="http://schemas.microsoft.com/office/drawing/2014/main" id="{3A648DCF-2B3F-4786-8184-7F4169D65632}"/>
              </a:ext>
            </a:extLst>
          </p:cNvPr>
          <p:cNvSpPr>
            <a:spLocks noGrp="1"/>
          </p:cNvSpPr>
          <p:nvPr>
            <p:ph type="body" idx="1"/>
          </p:nvPr>
        </p:nvSpPr>
        <p:spPr/>
        <p:txBody>
          <a:bodyPr/>
          <a:lstStyle/>
          <a:p>
            <a:r>
              <a:rPr lang="en-US" dirty="0" err="1"/>
              <a:t>Chernozhukov</a:t>
            </a:r>
            <a:r>
              <a:rPr lang="en-US" dirty="0"/>
              <a:t> et al. (2020) apply their method to a </a:t>
            </a:r>
            <a:r>
              <a:rPr lang="en-US" dirty="0" err="1"/>
              <a:t>a</a:t>
            </a:r>
            <a:r>
              <a:rPr lang="en-US" dirty="0"/>
              <a:t> large-scale RCT of nudges to encourage immunization in the state of Haryana, Northern India</a:t>
            </a:r>
          </a:p>
          <a:p>
            <a:r>
              <a:rPr lang="en-US" dirty="0"/>
              <a:t>The goal of the RCT was to choose the most effective policy and implement it at scale</a:t>
            </a:r>
          </a:p>
          <a:p>
            <a:r>
              <a:rPr lang="en-US" dirty="0"/>
              <a:t>The experiment consisted of cross-randomizing 3 nudges: seeding ambassadors, incentives, and sending SMS reminders (each had multiple variations)</a:t>
            </a:r>
          </a:p>
          <a:p>
            <a:r>
              <a:rPr lang="en-US" dirty="0"/>
              <a:t>While the most cost-effective program was to have information hubs and SMS reminders, the most effective is the combination of incentives, immunization ambassadors, and SMS reminders</a:t>
            </a:r>
          </a:p>
          <a:p>
            <a:r>
              <a:rPr lang="en-US" dirty="0"/>
              <a:t>However this combination is very expensive </a:t>
            </a:r>
          </a:p>
          <a:p>
            <a:endParaRPr lang="en-US" dirty="0"/>
          </a:p>
          <a:p>
            <a:endParaRPr lang="en-US" dirty="0"/>
          </a:p>
          <a:p>
            <a:endParaRPr lang="en-US" dirty="0"/>
          </a:p>
        </p:txBody>
      </p:sp>
    </p:spTree>
    <p:extLst>
      <p:ext uri="{BB962C8B-B14F-4D97-AF65-F5344CB8AC3E}">
        <p14:creationId xmlns:p14="http://schemas.microsoft.com/office/powerpoint/2010/main" val="2092362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7A6E-3501-47F2-A656-293992A4D3CE}"/>
              </a:ext>
            </a:extLst>
          </p:cNvPr>
          <p:cNvSpPr>
            <a:spLocks noGrp="1"/>
          </p:cNvSpPr>
          <p:nvPr>
            <p:ph type="title"/>
          </p:nvPr>
        </p:nvSpPr>
        <p:spPr/>
        <p:txBody>
          <a:bodyPr/>
          <a:lstStyle/>
          <a:p>
            <a:r>
              <a:rPr lang="en-US" dirty="0"/>
              <a:t>Heterogeneous Treatment Effects - Application</a:t>
            </a:r>
          </a:p>
        </p:txBody>
      </p:sp>
      <p:sp>
        <p:nvSpPr>
          <p:cNvPr id="3" name="Text Placeholder 2">
            <a:extLst>
              <a:ext uri="{FF2B5EF4-FFF2-40B4-BE49-F238E27FC236}">
                <a16:creationId xmlns:a16="http://schemas.microsoft.com/office/drawing/2014/main" id="{3A648DCF-2B3F-4786-8184-7F4169D65632}"/>
              </a:ext>
            </a:extLst>
          </p:cNvPr>
          <p:cNvSpPr>
            <a:spLocks noGrp="1"/>
          </p:cNvSpPr>
          <p:nvPr>
            <p:ph type="body" idx="1"/>
          </p:nvPr>
        </p:nvSpPr>
        <p:spPr/>
        <p:txBody>
          <a:bodyPr/>
          <a:lstStyle/>
          <a:p>
            <a:r>
              <a:rPr lang="en-US" dirty="0"/>
              <a:t>The government therefore wanted to only implement the program in areas where it would have the largest effect, therefore justifying the cost</a:t>
            </a:r>
          </a:p>
          <a:p>
            <a:r>
              <a:rPr lang="en-US" dirty="0"/>
              <a:t>By performing the three steps described in the previous slides, they find strong heterogeneities: the most affected villages show very high impacts, but the least affected villages actually show negative impact </a:t>
            </a:r>
          </a:p>
          <a:p>
            <a:r>
              <a:rPr lang="en-US" dirty="0"/>
              <a:t>By studying which pre-treatment characteristics predict the effects they find that the villages most affected are those with the lowest levels of pre-treatment immunization</a:t>
            </a:r>
          </a:p>
          <a:p>
            <a:pPr lvl="1"/>
            <a:r>
              <a:rPr lang="en-US" dirty="0"/>
              <a:t>This was great news since the villages with the greatest impact are also those who needed it </a:t>
            </a:r>
            <a:r>
              <a:rPr lang="en-US"/>
              <a:t>the most </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47571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3BCB7-8E2D-471E-9933-BC516CC5EDAF}"/>
              </a:ext>
            </a:extLst>
          </p:cNvPr>
          <p:cNvSpPr>
            <a:spLocks noGrp="1"/>
          </p:cNvSpPr>
          <p:nvPr>
            <p:ph type="title"/>
          </p:nvPr>
        </p:nvSpPr>
        <p:spPr/>
        <p:txBody>
          <a:bodyPr/>
          <a:lstStyle/>
          <a:p>
            <a:r>
              <a:rPr lang="en-US" dirty="0"/>
              <a:t>Correcting for multiple outcomes or multiple subgroups</a:t>
            </a:r>
          </a:p>
        </p:txBody>
      </p:sp>
      <p:sp>
        <p:nvSpPr>
          <p:cNvPr id="3" name="Text Placeholder 2">
            <a:extLst>
              <a:ext uri="{FF2B5EF4-FFF2-40B4-BE49-F238E27FC236}">
                <a16:creationId xmlns:a16="http://schemas.microsoft.com/office/drawing/2014/main" id="{DD1791B9-C67B-4E02-B38C-968915B8F802}"/>
              </a:ext>
            </a:extLst>
          </p:cNvPr>
          <p:cNvSpPr>
            <a:spLocks noGrp="1"/>
          </p:cNvSpPr>
          <p:nvPr>
            <p:ph type="body" idx="1"/>
          </p:nvPr>
        </p:nvSpPr>
        <p:spPr>
          <a:xfrm>
            <a:off x="609600" y="1312775"/>
            <a:ext cx="10972800" cy="4232449"/>
          </a:xfrm>
        </p:spPr>
        <p:txBody>
          <a:bodyPr/>
          <a:lstStyle/>
          <a:p>
            <a:r>
              <a:rPr lang="en-US" dirty="0"/>
              <a:t>Our statistical tests allow us to judge the probability that the difference between T and C on a single outcome would have occurred by chance: </a:t>
            </a:r>
          </a:p>
          <a:p>
            <a:pPr lvl="1"/>
            <a:r>
              <a:rPr lang="en-US" dirty="0"/>
              <a:t>traditionally if the probability is less than 5% we say T is significantly different from C</a:t>
            </a:r>
          </a:p>
          <a:p>
            <a:pPr marL="571500" lvl="1" indent="0">
              <a:buNone/>
            </a:pPr>
            <a:endParaRPr lang="en-US" sz="400" dirty="0"/>
          </a:p>
          <a:p>
            <a:r>
              <a:rPr lang="en-US" dirty="0"/>
              <a:t>But what if we are comparing T and C for multiple outcomes or multiple subgroups?</a:t>
            </a:r>
          </a:p>
          <a:p>
            <a:pPr lvl="1"/>
            <a:r>
              <a:rPr lang="en-US" sz="1600" dirty="0"/>
              <a:t>If 5% chance that we will find a difference between T and C by chance if we make one comparison, if we run 10 tests there is a 40% chance we have one significant difference </a:t>
            </a:r>
          </a:p>
          <a:p>
            <a:pPr marL="571500" lvl="1" indent="0">
              <a:buNone/>
            </a:pPr>
            <a:endParaRPr lang="en-US" sz="400" dirty="0"/>
          </a:p>
          <a:p>
            <a:r>
              <a:rPr lang="en-US" dirty="0"/>
              <a:t>Q: what can we do to address this issue?</a:t>
            </a:r>
          </a:p>
          <a:p>
            <a:pPr lvl="1"/>
            <a:r>
              <a:rPr lang="en-US" dirty="0"/>
              <a:t>Prespecify a primary outcome: useful when there is a clear main objective and other tests are for mechanisms</a:t>
            </a:r>
          </a:p>
          <a:p>
            <a:pPr lvl="1"/>
            <a:r>
              <a:rPr lang="en-US" dirty="0"/>
              <a:t>Collapsing multiple outcomes all assessing one part of a larger concept into one outcome</a:t>
            </a:r>
          </a:p>
          <a:p>
            <a:pPr lvl="1"/>
            <a:r>
              <a:rPr lang="en-US" dirty="0"/>
              <a:t>Adjust statistical tests for the fact that we are doing multiple tests</a:t>
            </a:r>
          </a:p>
          <a:p>
            <a:pPr lvl="1"/>
            <a:r>
              <a:rPr lang="en-US" dirty="0"/>
              <a:t>The above work better when they are prespecified before starting analysis [future lecture]</a:t>
            </a:r>
          </a:p>
          <a:p>
            <a:pPr lvl="1"/>
            <a:r>
              <a:rPr lang="en-US" dirty="0"/>
              <a:t>Tied closely to theory: clear theory for why would expect certain pattern of subgroups</a:t>
            </a:r>
          </a:p>
          <a:p>
            <a:pPr lvl="1"/>
            <a:r>
              <a:rPr lang="en-US" dirty="0"/>
              <a:t>Choose subgroups or main outcomes through machine learning approaches</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84455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0CE8-0F32-48DC-A6AE-63BD24B99BE6}"/>
              </a:ext>
            </a:extLst>
          </p:cNvPr>
          <p:cNvSpPr>
            <a:spLocks noGrp="1"/>
          </p:cNvSpPr>
          <p:nvPr>
            <p:ph type="title"/>
          </p:nvPr>
        </p:nvSpPr>
        <p:spPr/>
        <p:txBody>
          <a:bodyPr/>
          <a:lstStyle/>
          <a:p>
            <a:r>
              <a:rPr lang="en-US" dirty="0"/>
              <a:t>Adaptive Experimentation</a:t>
            </a:r>
          </a:p>
        </p:txBody>
      </p:sp>
    </p:spTree>
    <p:extLst>
      <p:ext uri="{BB962C8B-B14F-4D97-AF65-F5344CB8AC3E}">
        <p14:creationId xmlns:p14="http://schemas.microsoft.com/office/powerpoint/2010/main" val="3538910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7A6E-3501-47F2-A656-293992A4D3CE}"/>
              </a:ext>
            </a:extLst>
          </p:cNvPr>
          <p:cNvSpPr>
            <a:spLocks noGrp="1"/>
          </p:cNvSpPr>
          <p:nvPr>
            <p:ph type="title"/>
          </p:nvPr>
        </p:nvSpPr>
        <p:spPr/>
        <p:txBody>
          <a:bodyPr/>
          <a:lstStyle/>
          <a:p>
            <a:r>
              <a:rPr lang="en-US" dirty="0"/>
              <a:t>Multi Arm Experiment</a:t>
            </a:r>
          </a:p>
        </p:txBody>
      </p:sp>
      <p:sp>
        <p:nvSpPr>
          <p:cNvPr id="3" name="Text Placeholder 2">
            <a:extLst>
              <a:ext uri="{FF2B5EF4-FFF2-40B4-BE49-F238E27FC236}">
                <a16:creationId xmlns:a16="http://schemas.microsoft.com/office/drawing/2014/main" id="{3A648DCF-2B3F-4786-8184-7F4169D65632}"/>
              </a:ext>
            </a:extLst>
          </p:cNvPr>
          <p:cNvSpPr>
            <a:spLocks noGrp="1"/>
          </p:cNvSpPr>
          <p:nvPr>
            <p:ph type="body" idx="1"/>
          </p:nvPr>
        </p:nvSpPr>
        <p:spPr/>
        <p:txBody>
          <a:bodyPr/>
          <a:lstStyle/>
          <a:p>
            <a:r>
              <a:rPr lang="en-US" dirty="0"/>
              <a:t>Imagine that you have partnered with a local government agency and that they want to test 10 nudges</a:t>
            </a:r>
          </a:p>
          <a:p>
            <a:r>
              <a:rPr lang="en-US" dirty="0"/>
              <a:t>If you test all 10 nudges with a traditional 10-arm RCT then you would need a large sample size</a:t>
            </a:r>
          </a:p>
          <a:p>
            <a:r>
              <a:rPr lang="en-US" dirty="0"/>
              <a:t>In addition you could end up putting a lot of people in an arm with a not very useful nudge (maybe even harmful)</a:t>
            </a:r>
          </a:p>
          <a:p>
            <a:endParaRPr lang="en-US" dirty="0"/>
          </a:p>
          <a:p>
            <a:endParaRPr lang="en-US" dirty="0"/>
          </a:p>
          <a:p>
            <a:endParaRPr lang="en-US" dirty="0"/>
          </a:p>
        </p:txBody>
      </p:sp>
    </p:spTree>
    <p:extLst>
      <p:ext uri="{BB962C8B-B14F-4D97-AF65-F5344CB8AC3E}">
        <p14:creationId xmlns:p14="http://schemas.microsoft.com/office/powerpoint/2010/main" val="2431734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7A6E-3501-47F2-A656-293992A4D3CE}"/>
              </a:ext>
            </a:extLst>
          </p:cNvPr>
          <p:cNvSpPr>
            <a:spLocks noGrp="1"/>
          </p:cNvSpPr>
          <p:nvPr>
            <p:ph type="title"/>
          </p:nvPr>
        </p:nvSpPr>
        <p:spPr/>
        <p:txBody>
          <a:bodyPr/>
          <a:lstStyle/>
          <a:p>
            <a:r>
              <a:rPr lang="en-US" dirty="0"/>
              <a:t>Multi Arm Experiment</a:t>
            </a:r>
          </a:p>
        </p:txBody>
      </p:sp>
      <p:sp>
        <p:nvSpPr>
          <p:cNvPr id="3" name="Text Placeholder 2">
            <a:extLst>
              <a:ext uri="{FF2B5EF4-FFF2-40B4-BE49-F238E27FC236}">
                <a16:creationId xmlns:a16="http://schemas.microsoft.com/office/drawing/2014/main" id="{3A648DCF-2B3F-4786-8184-7F4169D65632}"/>
              </a:ext>
            </a:extLst>
          </p:cNvPr>
          <p:cNvSpPr>
            <a:spLocks noGrp="1"/>
          </p:cNvSpPr>
          <p:nvPr>
            <p:ph type="body" idx="1"/>
          </p:nvPr>
        </p:nvSpPr>
        <p:spPr/>
        <p:txBody>
          <a:bodyPr/>
          <a:lstStyle/>
          <a:p>
            <a:r>
              <a:rPr lang="en-US" dirty="0"/>
              <a:t>One alternative is to use an adaptive design: we divide the sample is smaller sample and use them sequentially following a pre-defined algorithm </a:t>
            </a:r>
          </a:p>
          <a:p>
            <a:r>
              <a:rPr lang="en-US" dirty="0"/>
              <a:t>In the example of the multi-armed bandit:</a:t>
            </a:r>
          </a:p>
          <a:p>
            <a:pPr lvl="1">
              <a:buFont typeface="+mj-lt"/>
              <a:buAutoNum type="arabicPeriod"/>
            </a:pPr>
            <a:r>
              <a:rPr lang="en-US" dirty="0"/>
              <a:t>Take our first subsample and assign equal probability to all treatments</a:t>
            </a:r>
          </a:p>
          <a:p>
            <a:pPr lvl="1">
              <a:buFont typeface="+mj-lt"/>
              <a:buAutoNum type="arabicPeriod"/>
            </a:pPr>
            <a:r>
              <a:rPr lang="en-US" dirty="0"/>
              <a:t>Estimate the objective (e.g. treatment effect)</a:t>
            </a:r>
          </a:p>
          <a:p>
            <a:pPr lvl="1">
              <a:buFont typeface="+mj-lt"/>
              <a:buAutoNum type="arabicPeriod"/>
            </a:pPr>
            <a:r>
              <a:rPr lang="en-US" dirty="0"/>
              <a:t>Take the second subsample and increase the probability of random assignment into the treatment arms that had highest effects in 2</a:t>
            </a:r>
          </a:p>
          <a:p>
            <a:pPr lvl="1">
              <a:buFont typeface="+mj-lt"/>
              <a:buAutoNum type="arabicPeriod"/>
            </a:pPr>
            <a:r>
              <a:rPr lang="en-US" dirty="0"/>
              <a:t>Repeat the process till you have exhausted the entire sample</a:t>
            </a:r>
          </a:p>
          <a:p>
            <a:endParaRPr lang="en-US" dirty="0"/>
          </a:p>
          <a:p>
            <a:endParaRPr lang="en-US" dirty="0"/>
          </a:p>
          <a:p>
            <a:endParaRPr lang="en-US" dirty="0"/>
          </a:p>
        </p:txBody>
      </p:sp>
    </p:spTree>
    <p:extLst>
      <p:ext uri="{BB962C8B-B14F-4D97-AF65-F5344CB8AC3E}">
        <p14:creationId xmlns:p14="http://schemas.microsoft.com/office/powerpoint/2010/main" val="454032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7A6E-3501-47F2-A656-293992A4D3CE}"/>
              </a:ext>
            </a:extLst>
          </p:cNvPr>
          <p:cNvSpPr>
            <a:spLocks noGrp="1"/>
          </p:cNvSpPr>
          <p:nvPr>
            <p:ph type="title"/>
          </p:nvPr>
        </p:nvSpPr>
        <p:spPr/>
        <p:txBody>
          <a:bodyPr/>
          <a:lstStyle/>
          <a:p>
            <a:r>
              <a:rPr lang="en-US" dirty="0"/>
              <a:t>Multi Arm Experiment</a:t>
            </a:r>
          </a:p>
        </p:txBody>
      </p:sp>
      <p:sp>
        <p:nvSpPr>
          <p:cNvPr id="3" name="Text Placeholder 2">
            <a:extLst>
              <a:ext uri="{FF2B5EF4-FFF2-40B4-BE49-F238E27FC236}">
                <a16:creationId xmlns:a16="http://schemas.microsoft.com/office/drawing/2014/main" id="{3A648DCF-2B3F-4786-8184-7F4169D65632}"/>
              </a:ext>
            </a:extLst>
          </p:cNvPr>
          <p:cNvSpPr>
            <a:spLocks noGrp="1"/>
          </p:cNvSpPr>
          <p:nvPr>
            <p:ph type="body" idx="1"/>
          </p:nvPr>
        </p:nvSpPr>
        <p:spPr/>
        <p:txBody>
          <a:bodyPr/>
          <a:lstStyle/>
          <a:p>
            <a:r>
              <a:rPr lang="en-US" dirty="0"/>
              <a:t>A common algorithm is the Thompson sampling</a:t>
            </a:r>
          </a:p>
          <a:p>
            <a:pPr lvl="1">
              <a:buFont typeface="+mj-lt"/>
              <a:buAutoNum type="arabicPeriod"/>
            </a:pPr>
            <a:r>
              <a:rPr lang="en-US" dirty="0"/>
              <a:t>Start with a prior on what the distribution of values in each arm should look like </a:t>
            </a:r>
          </a:p>
          <a:p>
            <a:pPr lvl="1">
              <a:buFont typeface="+mj-lt"/>
              <a:buAutoNum type="arabicPeriod"/>
            </a:pPr>
            <a:r>
              <a:rPr lang="en-US" dirty="0"/>
              <a:t>Randomly assign to each arm with proportions that maximize an objective function conditional on your priors</a:t>
            </a:r>
          </a:p>
          <a:p>
            <a:pPr lvl="1">
              <a:buFont typeface="+mj-lt"/>
              <a:buAutoNum type="arabicPeriod"/>
            </a:pPr>
            <a:r>
              <a:rPr lang="en-US" dirty="0"/>
              <a:t>Once you collect outcomes you can update your posterior distribution </a:t>
            </a:r>
          </a:p>
          <a:p>
            <a:pPr lvl="1">
              <a:buFont typeface="+mj-lt"/>
              <a:buAutoNum type="arabicPeriod"/>
            </a:pPr>
            <a:r>
              <a:rPr lang="en-US" dirty="0"/>
              <a:t>Now assign the new batch with proportions that maximize an objective function conditional on your posterior </a:t>
            </a:r>
          </a:p>
          <a:p>
            <a:endParaRPr lang="en-US" dirty="0"/>
          </a:p>
          <a:p>
            <a:endParaRPr lang="en-US" dirty="0"/>
          </a:p>
          <a:p>
            <a:endParaRPr lang="en-US" dirty="0"/>
          </a:p>
        </p:txBody>
      </p:sp>
    </p:spTree>
    <p:extLst>
      <p:ext uri="{BB962C8B-B14F-4D97-AF65-F5344CB8AC3E}">
        <p14:creationId xmlns:p14="http://schemas.microsoft.com/office/powerpoint/2010/main" val="3886146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2B903-C87A-4210-AC1D-337188DC5904}"/>
              </a:ext>
            </a:extLst>
          </p:cNvPr>
          <p:cNvSpPr>
            <a:spLocks noGrp="1"/>
          </p:cNvSpPr>
          <p:nvPr>
            <p:ph type="title"/>
          </p:nvPr>
        </p:nvSpPr>
        <p:spPr/>
        <p:txBody>
          <a:bodyPr/>
          <a:lstStyle/>
          <a:p>
            <a:r>
              <a:rPr lang="en-US" dirty="0"/>
              <a:t>Multi Arm Experiment</a:t>
            </a:r>
          </a:p>
        </p:txBody>
      </p:sp>
      <p:sp>
        <p:nvSpPr>
          <p:cNvPr id="3" name="Text Placeholder 2">
            <a:extLst>
              <a:ext uri="{FF2B5EF4-FFF2-40B4-BE49-F238E27FC236}">
                <a16:creationId xmlns:a16="http://schemas.microsoft.com/office/drawing/2014/main" id="{4CE4FB59-7DE1-443A-A2D3-38797CDC69C1}"/>
              </a:ext>
            </a:extLst>
          </p:cNvPr>
          <p:cNvSpPr>
            <a:spLocks noGrp="1"/>
          </p:cNvSpPr>
          <p:nvPr>
            <p:ph type="body" idx="1"/>
          </p:nvPr>
        </p:nvSpPr>
        <p:spPr/>
        <p:txBody>
          <a:bodyPr/>
          <a:lstStyle/>
          <a:p>
            <a:r>
              <a:rPr lang="en-US" dirty="0"/>
              <a:t>While thinking about multi arm bandit problems we have to keep in mind that there is a tradeoff between exploration and exploitation </a:t>
            </a:r>
          </a:p>
          <a:p>
            <a:pPr lvl="1"/>
            <a:r>
              <a:rPr lang="en-US" b="1" dirty="0"/>
              <a:t>Exploration: </a:t>
            </a:r>
            <a:r>
              <a:rPr lang="en-US" dirty="0"/>
              <a:t>to explore possible relationships and outcomes. This means to learn the most out of the problem </a:t>
            </a:r>
          </a:p>
          <a:p>
            <a:pPr lvl="1"/>
            <a:r>
              <a:rPr lang="en-US" b="1" dirty="0"/>
              <a:t>Exploitation: </a:t>
            </a:r>
            <a:r>
              <a:rPr lang="en-US" dirty="0"/>
              <a:t>to get the best possible outcome for each subject </a:t>
            </a:r>
          </a:p>
          <a:p>
            <a:r>
              <a:rPr lang="en-US" dirty="0"/>
              <a:t>Each algorithm will be more or less skewed toward one or the other and it is up to researcher to decide which is best for their given situation </a:t>
            </a:r>
          </a:p>
          <a:p>
            <a:endParaRPr lang="en-US" dirty="0"/>
          </a:p>
          <a:p>
            <a:pPr marL="571500" lvl="1" indent="0">
              <a:buNone/>
            </a:pPr>
            <a:endParaRPr lang="en-US" b="1" dirty="0"/>
          </a:p>
        </p:txBody>
      </p:sp>
    </p:spTree>
    <p:extLst>
      <p:ext uri="{BB962C8B-B14F-4D97-AF65-F5344CB8AC3E}">
        <p14:creationId xmlns:p14="http://schemas.microsoft.com/office/powerpoint/2010/main" val="3771093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D08B9-D749-4FCB-9CAD-8E8F7BFBC024}"/>
              </a:ext>
            </a:extLst>
          </p:cNvPr>
          <p:cNvSpPr>
            <a:spLocks noGrp="1"/>
          </p:cNvSpPr>
          <p:nvPr>
            <p:ph type="title"/>
          </p:nvPr>
        </p:nvSpPr>
        <p:spPr/>
        <p:txBody>
          <a:bodyPr/>
          <a:lstStyle/>
          <a:p>
            <a:r>
              <a:rPr lang="en-US" dirty="0"/>
              <a:t>Randomization	</a:t>
            </a:r>
          </a:p>
        </p:txBody>
      </p:sp>
      <p:sp>
        <p:nvSpPr>
          <p:cNvPr id="3" name="Text Placeholder 2">
            <a:extLst>
              <a:ext uri="{FF2B5EF4-FFF2-40B4-BE49-F238E27FC236}">
                <a16:creationId xmlns:a16="http://schemas.microsoft.com/office/drawing/2014/main" id="{28C86291-BA92-45EB-AA4A-6275F8235855}"/>
              </a:ext>
            </a:extLst>
          </p:cNvPr>
          <p:cNvSpPr>
            <a:spLocks noGrp="1"/>
          </p:cNvSpPr>
          <p:nvPr>
            <p:ph type="body" idx="1"/>
          </p:nvPr>
        </p:nvSpPr>
        <p:spPr/>
        <p:txBody>
          <a:bodyPr/>
          <a:lstStyle/>
          <a:p>
            <a:r>
              <a:rPr lang="en-US" dirty="0"/>
              <a:t>ML can help in a related problem: optimal randomization </a:t>
            </a:r>
          </a:p>
          <a:p>
            <a:r>
              <a:rPr lang="en-US" dirty="0"/>
              <a:t>Even in the scenario of one single treatment arm we might want to reach certain objectives with our randomization </a:t>
            </a:r>
          </a:p>
          <a:p>
            <a:r>
              <a:rPr lang="en-US" dirty="0"/>
              <a:t>For example we can split the experiment in two waves:</a:t>
            </a:r>
          </a:p>
          <a:p>
            <a:pPr lvl="1"/>
            <a:r>
              <a:rPr lang="en-US" dirty="0"/>
              <a:t>In the first wave we estimate a stratification tree to determine which are the optimal stratifications to use </a:t>
            </a:r>
          </a:p>
          <a:p>
            <a:pPr lvl="1"/>
            <a:r>
              <a:rPr lang="en-US" dirty="0"/>
              <a:t>In the second wave we apply the optimal stratifications with the goal of minimizing the variance of the ATE (</a:t>
            </a:r>
            <a:r>
              <a:rPr lang="en-US" dirty="0" err="1"/>
              <a:t>Tabord</a:t>
            </a:r>
            <a:r>
              <a:rPr lang="en-US" dirty="0"/>
              <a:t>-Meehan (2021))</a:t>
            </a:r>
          </a:p>
        </p:txBody>
      </p:sp>
    </p:spTree>
    <p:extLst>
      <p:ext uri="{BB962C8B-B14F-4D97-AF65-F5344CB8AC3E}">
        <p14:creationId xmlns:p14="http://schemas.microsoft.com/office/powerpoint/2010/main" val="1501326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D0A9-694B-4F43-8352-18FEB1D1A4B2}"/>
              </a:ext>
            </a:extLst>
          </p:cNvPr>
          <p:cNvSpPr>
            <a:spLocks noGrp="1"/>
          </p:cNvSpPr>
          <p:nvPr>
            <p:ph type="title"/>
          </p:nvPr>
        </p:nvSpPr>
        <p:spPr/>
        <p:txBody>
          <a:bodyPr/>
          <a:lstStyle/>
          <a:p>
            <a:r>
              <a:rPr lang="en-US" dirty="0"/>
              <a:t>Randomization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2645414-E535-4A85-BCC7-FAFA2E457F74}"/>
                  </a:ext>
                </a:extLst>
              </p:cNvPr>
              <p:cNvSpPr>
                <a:spLocks noGrp="1"/>
              </p:cNvSpPr>
              <p:nvPr>
                <p:ph type="body" idx="1"/>
              </p:nvPr>
            </p:nvSpPr>
            <p:spPr/>
            <p:txBody>
              <a:bodyPr/>
              <a:lstStyle/>
              <a:p>
                <a:r>
                  <a:rPr lang="en-US" dirty="0"/>
                  <a:t>Using ML tools we can also get to optimal matched paired designs  </a:t>
                </a:r>
              </a:p>
              <a:p>
                <a:r>
                  <a:rPr lang="en-US" dirty="0"/>
                  <a:t>We start by defining the following function </a:t>
                </a:r>
              </a:p>
              <a:p>
                <a:pPr marL="114300" indent="0">
                  <a:buNone/>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𝑔</m:t>
                      </m:r>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𝐸</m:t>
                      </m:r>
                      <m:d>
                        <m:dPr>
                          <m:begChr m:val="["/>
                          <m:end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Sub>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e>
                          </m:d>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Sub>
                          <m:d>
                            <m:d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d>
                        </m:e>
                        <m:e>
                          <m:sSub>
                            <m:sSub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𝑋</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e>
                      </m:d>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latin typeface="Arial" panose="020B0604020202020204" pitchFamily="34" charset="0"/>
                    <a:cs typeface="Arial" panose="020B0604020202020204" pitchFamily="34" charset="0"/>
                  </a:rPr>
                  <a:t>By running a pilot experiment we can use either LASSO or random forests to recover </a:t>
                </a:r>
                <a14:m>
                  <m:oMath xmlns:m="http://schemas.openxmlformats.org/officeDocument/2006/math">
                    <m:acc>
                      <m:accPr>
                        <m:chr m:val="̂"/>
                        <m:ctrlP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𝑔</m:t>
                        </m:r>
                      </m:e>
                    </m:acc>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endParaRPr lang="en-US" sz="1800" dirty="0">
                  <a:effectLst/>
                  <a:latin typeface="Arial" panose="020B060402020202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then get the predicted </a:t>
                </a:r>
                <a14:m>
                  <m:oMath xmlns:m="http://schemas.openxmlformats.org/officeDocument/2006/math">
                    <m:acc>
                      <m:accPr>
                        <m:chr m:val="̂"/>
                        <m:ctrlP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𝑔</m:t>
                        </m:r>
                      </m:e>
                    </m:acc>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en-US" sz="1800" dirty="0">
                    <a:effectLst/>
                    <a:latin typeface="Arial" panose="020B0604020202020204" pitchFamily="34" charset="0"/>
                    <a:ea typeface="Calibri" panose="020F0502020204030204" pitchFamily="34" charset="0"/>
                    <a:cs typeface="Arial" panose="020B0604020202020204" pitchFamily="34" charset="0"/>
                  </a:rPr>
                  <a:t> for each subject in the experiment and order them </a:t>
                </a:r>
              </a:p>
              <a:p>
                <a:r>
                  <a:rPr lang="en-US" dirty="0">
                    <a:latin typeface="Arial" panose="020B0604020202020204" pitchFamily="34" charset="0"/>
                    <a:ea typeface="Calibri" panose="020F0502020204030204" pitchFamily="34" charset="0"/>
                    <a:cs typeface="Arial" panose="020B0604020202020204" pitchFamily="34" charset="0"/>
                  </a:rPr>
                  <a:t>We match in pairs (two largest </a:t>
                </a:r>
                <a14:m>
                  <m:oMath xmlns:m="http://schemas.openxmlformats.org/officeDocument/2006/math">
                    <m:acc>
                      <m:accPr>
                        <m:chr m:val="̂"/>
                        <m:ctrlP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𝑔</m:t>
                        </m:r>
                      </m:e>
                    </m:acc>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en-US" sz="1800" dirty="0">
                    <a:effectLst/>
                    <a:latin typeface="Arial" panose="020B0604020202020204" pitchFamily="34" charset="0"/>
                    <a:ea typeface="Calibri" panose="020F0502020204030204" pitchFamily="34" charset="0"/>
                    <a:cs typeface="Arial" panose="020B0604020202020204" pitchFamily="34" charset="0"/>
                  </a:rPr>
                  <a:t>, second two largest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latin typeface="Arial" panose="020B0604020202020204" pitchFamily="34" charset="0"/>
                    <a:cs typeface="Arial" panose="020B0604020202020204" pitchFamily="34" charset="0"/>
                  </a:rPr>
                  <a:t>… and so on)</a:t>
                </a:r>
              </a:p>
              <a:p>
                <a:r>
                  <a:rPr lang="en-US" dirty="0">
                    <a:latin typeface="Arial" panose="020B0604020202020204" pitchFamily="34" charset="0"/>
                    <a:cs typeface="Arial" panose="020B0604020202020204" pitchFamily="34" charset="0"/>
                  </a:rPr>
                  <a:t>Bai (2021) shows that this is the optimal stratification </a:t>
                </a:r>
              </a:p>
              <a:p>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mc:Choice>
        <mc:Fallback xmlns="">
          <p:sp>
            <p:nvSpPr>
              <p:cNvPr id="3" name="Text Placeholder 2">
                <a:extLst>
                  <a:ext uri="{FF2B5EF4-FFF2-40B4-BE49-F238E27FC236}">
                    <a16:creationId xmlns:a16="http://schemas.microsoft.com/office/drawing/2014/main" id="{A2645414-E535-4A85-BCC7-FAFA2E457F74}"/>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13773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0CE8-0F32-48DC-A6AE-63BD24B99BE6}"/>
              </a:ext>
            </a:extLst>
          </p:cNvPr>
          <p:cNvSpPr>
            <a:spLocks noGrp="1"/>
          </p:cNvSpPr>
          <p:nvPr>
            <p:ph type="title"/>
          </p:nvPr>
        </p:nvSpPr>
        <p:spPr/>
        <p:txBody>
          <a:bodyPr/>
          <a:lstStyle/>
          <a:p>
            <a:r>
              <a:rPr lang="en-US" dirty="0"/>
              <a:t>Targeting</a:t>
            </a:r>
          </a:p>
        </p:txBody>
      </p:sp>
    </p:spTree>
    <p:extLst>
      <p:ext uri="{BB962C8B-B14F-4D97-AF65-F5344CB8AC3E}">
        <p14:creationId xmlns:p14="http://schemas.microsoft.com/office/powerpoint/2010/main" val="3952480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5B13-E0D9-489D-8072-03AA6E18ABEA}"/>
              </a:ext>
            </a:extLst>
          </p:cNvPr>
          <p:cNvSpPr>
            <a:spLocks noGrp="1"/>
          </p:cNvSpPr>
          <p:nvPr>
            <p:ph type="title"/>
          </p:nvPr>
        </p:nvSpPr>
        <p:spPr/>
        <p:txBody>
          <a:bodyPr/>
          <a:lstStyle/>
          <a:p>
            <a:r>
              <a:rPr lang="en-US" dirty="0"/>
              <a:t>Targeted Programs </a:t>
            </a:r>
          </a:p>
        </p:txBody>
      </p:sp>
      <p:sp>
        <p:nvSpPr>
          <p:cNvPr id="3" name="Text Placeholder 2">
            <a:extLst>
              <a:ext uri="{FF2B5EF4-FFF2-40B4-BE49-F238E27FC236}">
                <a16:creationId xmlns:a16="http://schemas.microsoft.com/office/drawing/2014/main" id="{354941C2-5AD7-4FAF-B5F7-84DDBDC8F24F}"/>
              </a:ext>
            </a:extLst>
          </p:cNvPr>
          <p:cNvSpPr>
            <a:spLocks noGrp="1"/>
          </p:cNvSpPr>
          <p:nvPr>
            <p:ph type="body" idx="1"/>
          </p:nvPr>
        </p:nvSpPr>
        <p:spPr/>
        <p:txBody>
          <a:bodyPr/>
          <a:lstStyle/>
          <a:p>
            <a:r>
              <a:rPr lang="en-US" dirty="0"/>
              <a:t>Heterogeneous treatment effects and predictions can help with determining which groups should be targeted for a specific policy </a:t>
            </a:r>
          </a:p>
          <a:p>
            <a:r>
              <a:rPr lang="en-US" dirty="0"/>
              <a:t>David and Heller (2017) study two RCTs of the Chicago One Summer Plus program, which provides work opportunities and mentorship to disadvantaged youths </a:t>
            </a:r>
          </a:p>
          <a:p>
            <a:r>
              <a:rPr lang="en-US" dirty="0"/>
              <a:t>They use a causal forest to determine heterogeneous treatment effects based on observables</a:t>
            </a:r>
          </a:p>
          <a:p>
            <a:r>
              <a:rPr lang="en-US" dirty="0"/>
              <a:t>Then by keeping a hold-out group they show that predicted heterogeneity can be useful to target groups that would be most advantaged by the intervention </a:t>
            </a:r>
          </a:p>
          <a:p>
            <a:endParaRPr lang="en-US" dirty="0"/>
          </a:p>
        </p:txBody>
      </p:sp>
    </p:spTree>
    <p:extLst>
      <p:ext uri="{BB962C8B-B14F-4D97-AF65-F5344CB8AC3E}">
        <p14:creationId xmlns:p14="http://schemas.microsoft.com/office/powerpoint/2010/main" val="3511391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0CE8-0F32-48DC-A6AE-63BD24B99BE6}"/>
              </a:ext>
            </a:extLst>
          </p:cNvPr>
          <p:cNvSpPr>
            <a:spLocks noGrp="1"/>
          </p:cNvSpPr>
          <p:nvPr>
            <p:ph type="title"/>
          </p:nvPr>
        </p:nvSpPr>
        <p:spPr/>
        <p:txBody>
          <a:bodyPr/>
          <a:lstStyle/>
          <a:p>
            <a:r>
              <a:rPr lang="en-US" dirty="0"/>
              <a:t>New Data</a:t>
            </a:r>
          </a:p>
        </p:txBody>
      </p:sp>
    </p:spTree>
    <p:extLst>
      <p:ext uri="{BB962C8B-B14F-4D97-AF65-F5344CB8AC3E}">
        <p14:creationId xmlns:p14="http://schemas.microsoft.com/office/powerpoint/2010/main" val="217707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65628-BF0D-45D5-847C-215D06840C23}"/>
              </a:ext>
            </a:extLst>
          </p:cNvPr>
          <p:cNvSpPr>
            <a:spLocks noGrp="1"/>
          </p:cNvSpPr>
          <p:nvPr>
            <p:ph type="title"/>
          </p:nvPr>
        </p:nvSpPr>
        <p:spPr/>
        <p:txBody>
          <a:bodyPr>
            <a:normAutofit/>
          </a:bodyPr>
          <a:lstStyle/>
          <a:p>
            <a:r>
              <a:rPr lang="en-US" dirty="0"/>
              <a:t>Collapsing multiple related outcomes into one index or family</a:t>
            </a:r>
          </a:p>
        </p:txBody>
      </p:sp>
      <p:sp>
        <p:nvSpPr>
          <p:cNvPr id="3" name="Text Placeholder 2">
            <a:extLst>
              <a:ext uri="{FF2B5EF4-FFF2-40B4-BE49-F238E27FC236}">
                <a16:creationId xmlns:a16="http://schemas.microsoft.com/office/drawing/2014/main" id="{0D83B9DB-EF42-456F-9316-F0B032A692B4}"/>
              </a:ext>
            </a:extLst>
          </p:cNvPr>
          <p:cNvSpPr>
            <a:spLocks noGrp="1"/>
          </p:cNvSpPr>
          <p:nvPr>
            <p:ph type="body" idx="1"/>
          </p:nvPr>
        </p:nvSpPr>
        <p:spPr>
          <a:xfrm>
            <a:off x="612648" y="1265200"/>
            <a:ext cx="11480800" cy="4475200"/>
          </a:xfrm>
        </p:spPr>
        <p:txBody>
          <a:bodyPr/>
          <a:lstStyle/>
          <a:p>
            <a:pPr marL="114300" indent="0">
              <a:buNone/>
            </a:pPr>
            <a:r>
              <a:rPr lang="en-US" u="sng" dirty="0"/>
              <a:t>Option 1</a:t>
            </a:r>
          </a:p>
          <a:p>
            <a:r>
              <a:rPr lang="en-US" dirty="0"/>
              <a:t>List of binary variables (can turn non binary into binary variables by taking above and below threshold)</a:t>
            </a:r>
          </a:p>
          <a:p>
            <a:r>
              <a:rPr lang="en-US" dirty="0"/>
              <a:t>Index is the sum of all the variables</a:t>
            </a:r>
          </a:p>
          <a:p>
            <a:r>
              <a:rPr lang="en-US" dirty="0"/>
              <a:t>Benefit is easy to interpret (</a:t>
            </a:r>
            <a:r>
              <a:rPr lang="en-US" dirty="0" err="1"/>
              <a:t>eg</a:t>
            </a:r>
            <a:r>
              <a:rPr lang="en-US" dirty="0"/>
              <a:t> number of health prevention actions someone does, wash hands, vaccinated </a:t>
            </a:r>
            <a:r>
              <a:rPr lang="en-US" dirty="0" err="1"/>
              <a:t>etc</a:t>
            </a:r>
            <a:r>
              <a:rPr lang="en-US" dirty="0"/>
              <a:t>)</a:t>
            </a:r>
          </a:p>
          <a:p>
            <a:r>
              <a:rPr lang="en-US" dirty="0"/>
              <a:t>Downside places equal weight on all, need all to be binary</a:t>
            </a:r>
          </a:p>
          <a:p>
            <a:pPr marL="114300" indent="0">
              <a:buNone/>
            </a:pPr>
            <a:r>
              <a:rPr lang="en-US" u="sng" dirty="0"/>
              <a:t>Option 2 (Kling et al)</a:t>
            </a:r>
          </a:p>
          <a:p>
            <a:r>
              <a:rPr lang="en-US" dirty="0"/>
              <a:t>Demean and divide by standard deviations so all our measured in standard deviations</a:t>
            </a:r>
          </a:p>
          <a:p>
            <a:r>
              <a:rPr lang="en-US" dirty="0"/>
              <a:t>Make sure direction of the effect is all in the same direction (</a:t>
            </a:r>
            <a:r>
              <a:rPr lang="en-US" dirty="0" err="1"/>
              <a:t>eg</a:t>
            </a:r>
            <a:r>
              <a:rPr lang="en-US" dirty="0"/>
              <a:t> carrots good, cake bad for healthy eating)</a:t>
            </a:r>
          </a:p>
          <a:p>
            <a:r>
              <a:rPr lang="en-US" dirty="0"/>
              <a:t>Coefficient then interpreted as SD change in the index</a:t>
            </a:r>
          </a:p>
          <a:p>
            <a:r>
              <a:rPr lang="en-US" dirty="0"/>
              <a:t>Usual to weight equally, can be an issue if some parts of index are more important than others</a:t>
            </a:r>
          </a:p>
          <a:p>
            <a:r>
              <a:rPr lang="en-US" dirty="0"/>
              <a:t>Standard approach is to weight all elements of family equally (though not in ML)</a:t>
            </a:r>
          </a:p>
          <a:p>
            <a:r>
              <a:rPr lang="en-US" dirty="0"/>
              <a:t>Careful to only include meaningful measures or key changes can be drowned out by noise</a:t>
            </a:r>
          </a:p>
        </p:txBody>
      </p:sp>
    </p:spTree>
    <p:extLst>
      <p:ext uri="{BB962C8B-B14F-4D97-AF65-F5344CB8AC3E}">
        <p14:creationId xmlns:p14="http://schemas.microsoft.com/office/powerpoint/2010/main" val="3436150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FA06-12C2-4FDC-ACA7-9AA2DF73B73E}"/>
              </a:ext>
            </a:extLst>
          </p:cNvPr>
          <p:cNvSpPr>
            <a:spLocks noGrp="1"/>
          </p:cNvSpPr>
          <p:nvPr>
            <p:ph type="title"/>
          </p:nvPr>
        </p:nvSpPr>
        <p:spPr/>
        <p:txBody>
          <a:bodyPr/>
          <a:lstStyle/>
          <a:p>
            <a:r>
              <a:rPr lang="en-US" dirty="0"/>
              <a:t>New Data</a:t>
            </a:r>
          </a:p>
        </p:txBody>
      </p:sp>
      <p:sp>
        <p:nvSpPr>
          <p:cNvPr id="3" name="Text Placeholder 2">
            <a:extLst>
              <a:ext uri="{FF2B5EF4-FFF2-40B4-BE49-F238E27FC236}">
                <a16:creationId xmlns:a16="http://schemas.microsoft.com/office/drawing/2014/main" id="{F50F2BC1-E41D-44DF-933F-214291FC740E}"/>
              </a:ext>
            </a:extLst>
          </p:cNvPr>
          <p:cNvSpPr>
            <a:spLocks noGrp="1"/>
          </p:cNvSpPr>
          <p:nvPr>
            <p:ph type="body" idx="1"/>
          </p:nvPr>
        </p:nvSpPr>
        <p:spPr/>
        <p:txBody>
          <a:bodyPr/>
          <a:lstStyle/>
          <a:p>
            <a:r>
              <a:rPr lang="en-US" dirty="0"/>
              <a:t>Thanks to the tools that ML provides economists have been able to access new data sets </a:t>
            </a:r>
          </a:p>
          <a:p>
            <a:pPr lvl="1"/>
            <a:r>
              <a:rPr lang="en-US" dirty="0"/>
              <a:t>Text data can be easily decomposed by algorithms into various characteristics: e.g. political polarization, hate speech, fake news </a:t>
            </a:r>
          </a:p>
          <a:p>
            <a:pPr lvl="1"/>
            <a:r>
              <a:rPr lang="en-US" dirty="0"/>
              <a:t>Video and sound can be used to create variables on expression, tone, assertiveness of speech, passion</a:t>
            </a:r>
          </a:p>
          <a:p>
            <a:pPr lvl="1"/>
            <a:r>
              <a:rPr lang="en-US" dirty="0"/>
              <a:t>Satellite data can be used to create new measures of poverty, social activity, economic development </a:t>
            </a:r>
          </a:p>
          <a:p>
            <a:pPr marL="114300" indent="0">
              <a:buNone/>
            </a:pPr>
            <a:endParaRPr lang="en-US" dirty="0"/>
          </a:p>
        </p:txBody>
      </p:sp>
    </p:spTree>
    <p:extLst>
      <p:ext uri="{BB962C8B-B14F-4D97-AF65-F5344CB8AC3E}">
        <p14:creationId xmlns:p14="http://schemas.microsoft.com/office/powerpoint/2010/main" val="418562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1A9BD-2CDF-4F1C-99E0-C44AD6974264}"/>
              </a:ext>
            </a:extLst>
          </p:cNvPr>
          <p:cNvSpPr>
            <a:spLocks noGrp="1"/>
          </p:cNvSpPr>
          <p:nvPr>
            <p:ph type="title"/>
          </p:nvPr>
        </p:nvSpPr>
        <p:spPr/>
        <p:txBody>
          <a:bodyPr/>
          <a:lstStyle/>
          <a:p>
            <a:r>
              <a:rPr lang="en-US" dirty="0"/>
              <a:t>Adjusting for multiple hypothesis testing</a:t>
            </a:r>
          </a:p>
        </p:txBody>
      </p:sp>
      <p:sp>
        <p:nvSpPr>
          <p:cNvPr id="3" name="Text Placeholder 2">
            <a:extLst>
              <a:ext uri="{FF2B5EF4-FFF2-40B4-BE49-F238E27FC236}">
                <a16:creationId xmlns:a16="http://schemas.microsoft.com/office/drawing/2014/main" id="{6735FCAB-9963-40EB-AB1F-90F3BA4C5D6B}"/>
              </a:ext>
            </a:extLst>
          </p:cNvPr>
          <p:cNvSpPr>
            <a:spLocks noGrp="1"/>
          </p:cNvSpPr>
          <p:nvPr>
            <p:ph type="body" idx="1"/>
          </p:nvPr>
        </p:nvSpPr>
        <p:spPr>
          <a:xfrm>
            <a:off x="612648" y="1513840"/>
            <a:ext cx="10675112" cy="4257040"/>
          </a:xfrm>
        </p:spPr>
        <p:txBody>
          <a:bodyPr/>
          <a:lstStyle/>
          <a:p>
            <a:r>
              <a:rPr lang="en-US" u="sng" dirty="0"/>
              <a:t>Bonferroni adjustment</a:t>
            </a:r>
            <a:r>
              <a:rPr lang="en-US" dirty="0"/>
              <a:t>: simply multiply </a:t>
            </a:r>
            <a:r>
              <a:rPr lang="en-US" dirty="0" err="1"/>
              <a:t>pvalue</a:t>
            </a:r>
            <a:r>
              <a:rPr lang="en-US" dirty="0"/>
              <a:t> by number of tests undertaken (too conservative)</a:t>
            </a:r>
          </a:p>
          <a:p>
            <a:pPr marL="114300" indent="0">
              <a:buNone/>
            </a:pPr>
            <a:endParaRPr lang="en-US" sz="400" dirty="0"/>
          </a:p>
          <a:p>
            <a:r>
              <a:rPr lang="en-US" u="sng" dirty="0"/>
              <a:t>Free step-down resampling method for family wise error rate </a:t>
            </a:r>
            <a:r>
              <a:rPr lang="en-US" dirty="0"/>
              <a:t>takes into account that outcome variables may be correlated with each other (</a:t>
            </a:r>
            <a:r>
              <a:rPr lang="en-US" dirty="0" err="1"/>
              <a:t>ie</a:t>
            </a:r>
            <a:r>
              <a:rPr lang="en-US" dirty="0"/>
              <a:t> not doing a fully independent test if two measures are two aspects of the same behavior)</a:t>
            </a:r>
          </a:p>
          <a:p>
            <a:pPr marL="114300" indent="0">
              <a:buNone/>
            </a:pPr>
            <a:endParaRPr lang="en-US" sz="400" dirty="0"/>
          </a:p>
          <a:p>
            <a:r>
              <a:rPr lang="en-US" dirty="0"/>
              <a:t>These adjustments only make sense if we know exactly how many different hypotheses we tested, but if we spent many months “exploring the data” we tend to focus on the significant ones and not have a record of every test we ran. </a:t>
            </a:r>
          </a:p>
          <a:p>
            <a:pPr marL="114300" indent="0">
              <a:buNone/>
            </a:pPr>
            <a:endParaRPr lang="en-US" sz="400" dirty="0"/>
          </a:p>
          <a:p>
            <a:r>
              <a:rPr lang="en-US" dirty="0"/>
              <a:t>These adjustments require </a:t>
            </a:r>
            <a:r>
              <a:rPr lang="en-US" dirty="0" err="1"/>
              <a:t>prespecification</a:t>
            </a:r>
            <a:r>
              <a:rPr lang="en-US" dirty="0"/>
              <a:t>, or big data techniques where algorithm selects which are significant (and can adjust for how many options there were)</a:t>
            </a:r>
          </a:p>
          <a:p>
            <a:endParaRPr lang="en-US" dirty="0"/>
          </a:p>
        </p:txBody>
      </p:sp>
    </p:spTree>
    <p:extLst>
      <p:ext uri="{BB962C8B-B14F-4D97-AF65-F5344CB8AC3E}">
        <p14:creationId xmlns:p14="http://schemas.microsoft.com/office/powerpoint/2010/main" val="373106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F437DD-7627-43AE-A848-3088362F3AC6}"/>
              </a:ext>
            </a:extLst>
          </p:cNvPr>
          <p:cNvPicPr>
            <a:picLocks noChangeAspect="1"/>
          </p:cNvPicPr>
          <p:nvPr/>
        </p:nvPicPr>
        <p:blipFill>
          <a:blip r:embed="rId2"/>
          <a:stretch>
            <a:fillRect/>
          </a:stretch>
        </p:blipFill>
        <p:spPr>
          <a:xfrm rot="5400000">
            <a:off x="2580575" y="-1682700"/>
            <a:ext cx="5740528" cy="9438638"/>
          </a:xfrm>
          <a:prstGeom prst="rect">
            <a:avLst/>
          </a:prstGeom>
        </p:spPr>
      </p:pic>
    </p:spTree>
    <p:extLst>
      <p:ext uri="{BB962C8B-B14F-4D97-AF65-F5344CB8AC3E}">
        <p14:creationId xmlns:p14="http://schemas.microsoft.com/office/powerpoint/2010/main" val="184483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661A-C779-494C-A3C0-4EB7DB7F39AF}"/>
              </a:ext>
            </a:extLst>
          </p:cNvPr>
          <p:cNvSpPr>
            <a:spLocks noGrp="1"/>
          </p:cNvSpPr>
          <p:nvPr>
            <p:ph type="title"/>
          </p:nvPr>
        </p:nvSpPr>
        <p:spPr/>
        <p:txBody>
          <a:bodyPr/>
          <a:lstStyle/>
          <a:p>
            <a:r>
              <a:rPr lang="en-US" dirty="0"/>
              <a:t>Machine learning and RCTs</a:t>
            </a:r>
          </a:p>
        </p:txBody>
      </p:sp>
      <p:sp>
        <p:nvSpPr>
          <p:cNvPr id="3" name="Text Placeholder 2">
            <a:extLst>
              <a:ext uri="{FF2B5EF4-FFF2-40B4-BE49-F238E27FC236}">
                <a16:creationId xmlns:a16="http://schemas.microsoft.com/office/drawing/2014/main" id="{57828B2D-B33E-40E6-BB36-CA82816CC9A9}"/>
              </a:ext>
            </a:extLst>
          </p:cNvPr>
          <p:cNvSpPr>
            <a:spLocks noGrp="1"/>
          </p:cNvSpPr>
          <p:nvPr>
            <p:ph type="body" idx="1"/>
          </p:nvPr>
        </p:nvSpPr>
        <p:spPr>
          <a:xfrm>
            <a:off x="963084" y="5065103"/>
            <a:ext cx="10720916" cy="502578"/>
          </a:xfrm>
        </p:spPr>
        <p:txBody>
          <a:bodyPr/>
          <a:lstStyle/>
          <a:p>
            <a:r>
              <a:rPr lang="en-US" dirty="0"/>
              <a:t>Source: </a:t>
            </a:r>
            <a:r>
              <a:rPr lang="en-US" dirty="0" err="1"/>
              <a:t>Athey</a:t>
            </a:r>
            <a:r>
              <a:rPr lang="en-US" dirty="0"/>
              <a:t> and </a:t>
            </a:r>
            <a:r>
              <a:rPr lang="en-US" dirty="0" err="1"/>
              <a:t>Imbens</a:t>
            </a:r>
            <a:r>
              <a:rPr lang="en-US" dirty="0"/>
              <a:t> 2017, Esther </a:t>
            </a:r>
            <a:r>
              <a:rPr lang="en-US" dirty="0" err="1"/>
              <a:t>Duflo</a:t>
            </a:r>
            <a:r>
              <a:rPr lang="en-US" dirty="0"/>
              <a:t> NBER master lecture on ML and RCTS (includes link to codes on </a:t>
            </a:r>
            <a:r>
              <a:rPr lang="en-US" dirty="0" err="1"/>
              <a:t>gitbub</a:t>
            </a:r>
            <a:r>
              <a:rPr lang="en-US" dirty="0"/>
              <a:t>)</a:t>
            </a:r>
          </a:p>
        </p:txBody>
      </p:sp>
    </p:spTree>
    <p:extLst>
      <p:ext uri="{BB962C8B-B14F-4D97-AF65-F5344CB8AC3E}">
        <p14:creationId xmlns:p14="http://schemas.microsoft.com/office/powerpoint/2010/main" val="18496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E28C-58B7-4EC5-9924-31306432A68B}"/>
              </a:ext>
            </a:extLst>
          </p:cNvPr>
          <p:cNvSpPr>
            <a:spLocks noGrp="1"/>
          </p:cNvSpPr>
          <p:nvPr>
            <p:ph type="title"/>
          </p:nvPr>
        </p:nvSpPr>
        <p:spPr/>
        <p:txBody>
          <a:bodyPr/>
          <a:lstStyle/>
          <a:p>
            <a:r>
              <a:rPr lang="en-US" dirty="0"/>
              <a:t>Introduction </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8B20D8A5-9F20-4265-878B-6B23355BA5F1}"/>
                  </a:ext>
                </a:extLst>
              </p:cNvPr>
              <p:cNvSpPr>
                <a:spLocks noGrp="1"/>
              </p:cNvSpPr>
              <p:nvPr>
                <p:ph type="body" idx="1"/>
              </p:nvPr>
            </p:nvSpPr>
            <p:spPr>
              <a:xfrm>
                <a:off x="612648" y="1349829"/>
                <a:ext cx="11345672" cy="4563291"/>
              </a:xfrm>
            </p:spPr>
            <p:txBody>
              <a:bodyPr/>
              <a:lstStyle/>
              <a:p>
                <a:r>
                  <a:rPr lang="en-US" dirty="0"/>
                  <a:t>The goal in econometrics is to estimate a parameter of interest from a random sample population by finding the values that best fit the full sample</a:t>
                </a:r>
              </a:p>
              <a:p>
                <a:pPr lvl="1"/>
                <a:r>
                  <a:rPr lang="en-US" dirty="0"/>
                  <a:t>This is done by using an objective function: e.g. sum of square errors</a:t>
                </a:r>
              </a:p>
              <a:p>
                <a:pPr lvl="1"/>
                <a:r>
                  <a:rPr lang="en-US" dirty="0"/>
                  <a:t>Methods are judged by their properties (</a:t>
                </a:r>
                <a:r>
                  <a:rPr lang="en-US" dirty="0" err="1"/>
                  <a:t>eg</a:t>
                </a:r>
                <a:r>
                  <a:rPr lang="en-US" dirty="0"/>
                  <a:t> unbiased) in large samples</a:t>
                </a:r>
              </a:p>
              <a:p>
                <a:pPr lvl="1"/>
                <a:r>
                  <a:rPr lang="en-US" dirty="0"/>
                  <a:t>In RCT literature (and most of econometrics) focus is on identifying a causal relationship</a:t>
                </a:r>
              </a:p>
              <a:p>
                <a:pPr marL="571500" lvl="1" indent="0">
                  <a:buNone/>
                </a:pPr>
                <a:endParaRPr lang="en-US" sz="400" dirty="0"/>
              </a:p>
              <a:p>
                <a:r>
                  <a:rPr lang="en-US" dirty="0"/>
                  <a:t>Machine learning (ML) focus is on creating algorithms to best predict (</a:t>
                </a:r>
                <a:r>
                  <a:rPr lang="en-US" dirty="0" err="1"/>
                  <a:t>ie</a:t>
                </a:r>
                <a:r>
                  <a:rPr lang="en-US" dirty="0"/>
                  <a:t> best fit)</a:t>
                </a:r>
              </a:p>
              <a:p>
                <a:pPr lvl="1"/>
                <a:r>
                  <a:rPr lang="en-US" dirty="0"/>
                  <a:t>Rather than formal properties in large samples, use out of sample predictions (requires split sample)</a:t>
                </a:r>
              </a:p>
              <a:p>
                <a:pPr lvl="1"/>
                <a:r>
                  <a:rPr lang="en-US" dirty="0"/>
                  <a:t>Less emphasis on structure: don’t estimate demand and supply curves but predict who spends what</a:t>
                </a:r>
              </a:p>
              <a:p>
                <a:pPr lvl="1"/>
                <a:r>
                  <a:rPr lang="en-US" dirty="0"/>
                  <a:t>Requires large number of observations and covariates</a:t>
                </a:r>
              </a:p>
              <a:p>
                <a:pPr marL="114300" indent="0">
                  <a:buNone/>
                </a:pPr>
                <a:endParaRPr lang="en-US" sz="400" dirty="0"/>
              </a:p>
              <a:p>
                <a:r>
                  <a:rPr lang="en-US" dirty="0"/>
                  <a:t>Formally, for output</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𝑌</m:t>
                        </m:r>
                      </m:e>
                      <m:sub>
                        <m:r>
                          <a:rPr lang="en-US" i="1">
                            <a:latin typeface="Cambria Math" panose="02040503050406030204" pitchFamily="18" charset="0"/>
                          </a:rPr>
                          <m:t>𝑖</m:t>
                        </m:r>
                      </m:sub>
                    </m:sSub>
                  </m:oMath>
                </a14:m>
                <a:r>
                  <a:rPr lang="en-US" dirty="0"/>
                  <a:t> given input variables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𝑋</m:t>
                        </m:r>
                      </m:e>
                      <m:sub>
                        <m:r>
                          <a:rPr lang="en-US" i="1">
                            <a:latin typeface="Cambria Math" panose="02040503050406030204" pitchFamily="18" charset="0"/>
                          </a:rPr>
                          <m:t>𝑖</m:t>
                        </m:r>
                      </m:sub>
                    </m:sSub>
                  </m:oMath>
                </a14:m>
                <a:r>
                  <a:rPr lang="en-US" dirty="0"/>
                  <a:t>, given some relationship of the form</a:t>
                </a:r>
              </a:p>
              <a:p>
                <a:pPr marL="114300" indent="0" algn="ctr">
                  <a:buNone/>
                </a:pPr>
                <a14:m>
                  <m:oMathPara xmlns:m="http://schemas.openxmlformats.org/officeDocument/2006/math">
                    <m:oMathParaPr>
                      <m:jc m:val="centerGroup"/>
                    </m:oMathParaPr>
                    <m:oMath xmlns:m="http://schemas.openxmlformats.org/officeDocument/2006/math">
                      <m:sSub>
                        <m:sSubPr>
                          <m:ctrlP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𝑌</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Then the goal is to achieve the best estimated model </a:t>
                </a:r>
                <a14:m>
                  <m:oMath xmlns:m="http://schemas.openxmlformats.org/officeDocument/2006/math">
                    <m:acc>
                      <m:accPr>
                        <m:chr m:val="̂"/>
                        <m:ctrlPr>
                          <a:rPr lang="en-US"/>
                        </m:ctrlPr>
                      </m:accPr>
                      <m:e>
                        <m:r>
                          <a:rPr lang="en-US"/>
                          <m:t>𝑓</m:t>
                        </m:r>
                      </m:e>
                    </m:acc>
                  </m:oMath>
                </a14:m>
                <a:r>
                  <a:rPr lang="en-US" dirty="0"/>
                  <a:t>, given the n observations</a:t>
                </a:r>
              </a:p>
              <a:p>
                <a:pPr marL="114300" indent="0">
                  <a:buNone/>
                </a:pPr>
                <a:endParaRPr lang="en-US" dirty="0"/>
              </a:p>
              <a:p>
                <a:pPr lvl="1"/>
                <a:endParaRPr lang="en-US" b="1" dirty="0"/>
              </a:p>
              <a:p>
                <a:endParaRPr lang="en-US" dirty="0"/>
              </a:p>
              <a:p>
                <a:pPr lvl="1"/>
                <a:endParaRPr lang="en-US" dirty="0"/>
              </a:p>
              <a:p>
                <a:endParaRPr lang="en-US" dirty="0"/>
              </a:p>
              <a:p>
                <a:endParaRPr lang="en-US" dirty="0"/>
              </a:p>
              <a:p>
                <a:endParaRPr lang="en-US" dirty="0"/>
              </a:p>
            </p:txBody>
          </p:sp>
        </mc:Choice>
        <mc:Fallback>
          <p:sp>
            <p:nvSpPr>
              <p:cNvPr id="3" name="Text Placeholder 2">
                <a:extLst>
                  <a:ext uri="{FF2B5EF4-FFF2-40B4-BE49-F238E27FC236}">
                    <a16:creationId xmlns:a16="http://schemas.microsoft.com/office/drawing/2014/main" id="{8B20D8A5-9F20-4265-878B-6B23355BA5F1}"/>
                  </a:ext>
                </a:extLst>
              </p:cNvPr>
              <p:cNvSpPr>
                <a:spLocks noGrp="1" noRot="1" noChangeAspect="1" noMove="1" noResize="1" noEditPoints="1" noAdjustHandles="1" noChangeArrowheads="1" noChangeShapeType="1" noTextEdit="1"/>
              </p:cNvSpPr>
              <p:nvPr>
                <p:ph type="body" idx="1"/>
              </p:nvPr>
            </p:nvSpPr>
            <p:spPr>
              <a:xfrm>
                <a:off x="612648" y="1349829"/>
                <a:ext cx="11345672" cy="4563291"/>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8797389"/>
      </p:ext>
    </p:extLst>
  </p:cSld>
  <p:clrMapOvr>
    <a:masterClrMapping/>
  </p:clrMapOvr>
</p:sld>
</file>

<file path=ppt/theme/theme1.xml><?xml version="1.0" encoding="utf-8"?>
<a:theme xmlns:a="http://schemas.openxmlformats.org/drawingml/2006/main" name="UChicago Light Background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3299</TotalTime>
  <Words>4213</Words>
  <Application>Microsoft Office PowerPoint</Application>
  <PresentationFormat>Widescreen</PresentationFormat>
  <Paragraphs>335</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Helvetica Neue</vt:lpstr>
      <vt:lpstr>Cambria Math</vt:lpstr>
      <vt:lpstr>AtlasGrotesk</vt:lpstr>
      <vt:lpstr>Calibri</vt:lpstr>
      <vt:lpstr>UChicago Light Background Master</vt:lpstr>
      <vt:lpstr>The Practicalities of Running Randomized Trials: Lecture 13: Machine Learning</vt:lpstr>
      <vt:lpstr>Overview</vt:lpstr>
      <vt:lpstr>Analysis with attrition (you cant really “correct” for attrition)</vt:lpstr>
      <vt:lpstr>Correcting for multiple outcomes or multiple subgroups</vt:lpstr>
      <vt:lpstr>Collapsing multiple related outcomes into one index or family</vt:lpstr>
      <vt:lpstr>Adjusting for multiple hypothesis testing</vt:lpstr>
      <vt:lpstr>PowerPoint Presentation</vt:lpstr>
      <vt:lpstr>Machine learning and RCTs</vt:lpstr>
      <vt:lpstr>Introduction </vt:lpstr>
      <vt:lpstr>Some Common Issues</vt:lpstr>
      <vt:lpstr>When is machine learning useful?</vt:lpstr>
      <vt:lpstr>Prediction and Policy  </vt:lpstr>
      <vt:lpstr>Main uses of ML within RCTs</vt:lpstr>
      <vt:lpstr>Choosing control variables</vt:lpstr>
      <vt:lpstr>Heterogeneous Treatment Effects</vt:lpstr>
      <vt:lpstr>Michael</vt:lpstr>
      <vt:lpstr>Basic Terminology </vt:lpstr>
      <vt:lpstr>Heterogeneous Treatment Effects</vt:lpstr>
      <vt:lpstr>Heterogeneous Treatment Effects</vt:lpstr>
      <vt:lpstr>Heterogeneous Treatment Effects</vt:lpstr>
      <vt:lpstr>Heterogeneous Treatment Effects - Application</vt:lpstr>
      <vt:lpstr>Heterogeneous Treatment Effects - Application</vt:lpstr>
      <vt:lpstr>Supervised Learning</vt:lpstr>
      <vt:lpstr>LASSO</vt:lpstr>
      <vt:lpstr>Regression Trees and Forests </vt:lpstr>
      <vt:lpstr>Classification Trees and Forests</vt:lpstr>
      <vt:lpstr>Causal Machine Learning </vt:lpstr>
      <vt:lpstr>Predictions vs Causality </vt:lpstr>
      <vt:lpstr>Regression – Estimating the Conditional Mean</vt:lpstr>
      <vt:lpstr>ML in Policy </vt:lpstr>
      <vt:lpstr>ML and Impact Evaluation</vt:lpstr>
      <vt:lpstr>ML and Impact Evaluation</vt:lpstr>
      <vt:lpstr>Heterogeneous Treatment Effects </vt:lpstr>
      <vt:lpstr>Heterogeneous Treatment Effects</vt:lpstr>
      <vt:lpstr>Heterogeneous Treatment Effects</vt:lpstr>
      <vt:lpstr>Heterogeneous Treatment Effects</vt:lpstr>
      <vt:lpstr>Heterogeneous Treatment Effects</vt:lpstr>
      <vt:lpstr>Heterogeneous Treatment Effects - Application</vt:lpstr>
      <vt:lpstr>Heterogeneous Treatment Effects - Application</vt:lpstr>
      <vt:lpstr>Adaptive Experimentation</vt:lpstr>
      <vt:lpstr>Multi Arm Experiment</vt:lpstr>
      <vt:lpstr>Multi Arm Experiment</vt:lpstr>
      <vt:lpstr>Multi Arm Experiment</vt:lpstr>
      <vt:lpstr>Multi Arm Experiment</vt:lpstr>
      <vt:lpstr>Randomization </vt:lpstr>
      <vt:lpstr>Randomization</vt:lpstr>
      <vt:lpstr>Targeting</vt:lpstr>
      <vt:lpstr>Targeted Programs </vt:lpstr>
      <vt:lpstr>New Data</vt:lpstr>
      <vt:lpstr>New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Schinker</dc:creator>
  <cp:lastModifiedBy>Rachel Glennerster</cp:lastModifiedBy>
  <cp:revision>28</cp:revision>
  <dcterms:created xsi:type="dcterms:W3CDTF">2018-09-26T14:38:51Z</dcterms:created>
  <dcterms:modified xsi:type="dcterms:W3CDTF">2021-11-07T18:17:40Z</dcterms:modified>
</cp:coreProperties>
</file>