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6" r:id="rId2"/>
    <p:sldId id="273" r:id="rId3"/>
    <p:sldId id="275" r:id="rId4"/>
    <p:sldId id="276" r:id="rId5"/>
    <p:sldId id="277" r:id="rId6"/>
    <p:sldId id="272" r:id="rId7"/>
    <p:sldId id="278" r:id="rId8"/>
    <p:sldId id="270" r:id="rId9"/>
    <p:sldId id="27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achel Glennerster" initials="RG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171281-2339-416D-B2F7-35C2068163B4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E98B62-81C2-4313-B775-8AAA86244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349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0F9A2A-E5B5-4A90-85DC-4F1603048D8A}" type="slidenum">
              <a:rPr lang="en-US" smtClean="0">
                <a:latin typeface="Arial" pitchFamily="34" charset="0"/>
                <a:cs typeface="Arial" pitchFamily="34" charset="0"/>
              </a:rPr>
              <a:pPr/>
              <a:t>8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344025"/>
            <a:ext cx="5028579" cy="4112926"/>
          </a:xfrm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Determine key questions for your organization.</a:t>
            </a:r>
          </a:p>
          <a:p>
            <a:pPr eaLnBrk="1" hangingPunct="1">
              <a:buFontTx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How many can you already answer </a:t>
            </a:r>
          </a:p>
          <a:p>
            <a:pPr lvl="1" eaLnBrk="1" hangingPunct="1">
              <a:buFont typeface="Arial" pitchFamily="34" charset="0"/>
              <a:buChar char="–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from existing rigorous impact evaluations?</a:t>
            </a:r>
          </a:p>
          <a:p>
            <a:pPr lvl="1" eaLnBrk="1" hangingPunct="1">
              <a:buFont typeface="Arial" pitchFamily="34" charset="0"/>
              <a:buChar char="–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from improved process evaluation?</a:t>
            </a:r>
          </a:p>
          <a:p>
            <a:pPr eaLnBrk="1" hangingPunct="1">
              <a:buFontTx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Select top priority questions for impact evaluation.</a:t>
            </a:r>
          </a:p>
          <a:p>
            <a:pPr eaLnBrk="1" hangingPunct="1">
              <a:buFontTx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Establish plan for answering them</a:t>
            </a:r>
          </a:p>
          <a:p>
            <a:pPr lvl="1" eaLnBrk="1" hangingPunct="1">
              <a:buFont typeface="Arial" pitchFamily="34" charset="0"/>
              <a:buChar char="–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taking advantage of roll out of new programs</a:t>
            </a:r>
          </a:p>
          <a:p>
            <a:pPr lvl="1" eaLnBrk="1" hangingPunct="1">
              <a:buFont typeface="Arial" pitchFamily="34" charset="0"/>
              <a:buChar char="–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set up experimental sites</a:t>
            </a:r>
          </a:p>
          <a:p>
            <a:pPr eaLnBrk="1" hangingPunct="1">
              <a:buFontTx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With key questions answered from impact evaluations, process evaluation can give your overall impact.</a:t>
            </a:r>
          </a:p>
          <a:p>
            <a:pPr eaLnBrk="1" hangingPunct="1">
              <a:buFontTx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 few high quality impact studies are worth more than many poor quality ones.</a:t>
            </a:r>
          </a:p>
          <a:p>
            <a:pPr eaLnBrk="1" hangingPunct="1">
              <a:buFontTx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If you ask the right question, more likely to use it.</a:t>
            </a:r>
          </a:p>
          <a:p>
            <a:pPr eaLnBrk="1" hangingPunct="1"/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0F9A2A-E5B5-4A90-85DC-4F1603048D8A}" type="slidenum">
              <a:rPr lang="en-US" smtClean="0">
                <a:latin typeface="Arial" pitchFamily="34" charset="0"/>
                <a:cs typeface="Arial" pitchFamily="34" charset="0"/>
              </a:rPr>
              <a:pPr/>
              <a:t>9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344025"/>
            <a:ext cx="5028579" cy="4112926"/>
          </a:xfrm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Determine key questions for your organization.</a:t>
            </a:r>
          </a:p>
          <a:p>
            <a:pPr eaLnBrk="1" hangingPunct="1">
              <a:buFontTx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How many can you already answer </a:t>
            </a:r>
          </a:p>
          <a:p>
            <a:pPr lvl="1" eaLnBrk="1" hangingPunct="1">
              <a:buFont typeface="Arial" pitchFamily="34" charset="0"/>
              <a:buChar char="–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from existing rigorous impact evaluations?</a:t>
            </a:r>
          </a:p>
          <a:p>
            <a:pPr lvl="1" eaLnBrk="1" hangingPunct="1">
              <a:buFont typeface="Arial" pitchFamily="34" charset="0"/>
              <a:buChar char="–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from improved process evaluation?</a:t>
            </a:r>
          </a:p>
          <a:p>
            <a:pPr eaLnBrk="1" hangingPunct="1">
              <a:buFontTx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Select top priority questions for impact evaluation.</a:t>
            </a:r>
          </a:p>
          <a:p>
            <a:pPr eaLnBrk="1" hangingPunct="1">
              <a:buFontTx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Establish plan for answering them</a:t>
            </a:r>
          </a:p>
          <a:p>
            <a:pPr lvl="1" eaLnBrk="1" hangingPunct="1">
              <a:buFont typeface="Arial" pitchFamily="34" charset="0"/>
              <a:buChar char="–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taking advantage of roll out of new programs</a:t>
            </a:r>
          </a:p>
          <a:p>
            <a:pPr lvl="1" eaLnBrk="1" hangingPunct="1">
              <a:buFont typeface="Arial" pitchFamily="34" charset="0"/>
              <a:buChar char="–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set up experimental sites</a:t>
            </a:r>
          </a:p>
          <a:p>
            <a:pPr eaLnBrk="1" hangingPunct="1">
              <a:buFontTx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With key questions answered from impact evaluations, process evaluation can give your overall impact.</a:t>
            </a:r>
          </a:p>
          <a:p>
            <a:pPr eaLnBrk="1" hangingPunct="1">
              <a:buFontTx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 few high quality impact studies are worth more than many poor quality ones.</a:t>
            </a:r>
          </a:p>
          <a:p>
            <a:pPr eaLnBrk="1" hangingPunct="1">
              <a:buFontTx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If you ask the right question, more likely to use it.</a:t>
            </a:r>
          </a:p>
          <a:p>
            <a:pPr eaLnBrk="1" hangingPunct="1"/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8D70-DD9E-4995-B338-39232FDB9234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913EC-36E7-4836-B6AD-77786E2F1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939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8D70-DD9E-4995-B338-39232FDB9234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913EC-36E7-4836-B6AD-77786E2F1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095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8D70-DD9E-4995-B338-39232FDB9234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913EC-36E7-4836-B6AD-77786E2F1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630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8D70-DD9E-4995-B338-39232FDB9234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913EC-36E7-4836-B6AD-77786E2F1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443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8D70-DD9E-4995-B338-39232FDB9234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913EC-36E7-4836-B6AD-77786E2F1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621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8D70-DD9E-4995-B338-39232FDB9234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913EC-36E7-4836-B6AD-77786E2F1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551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8D70-DD9E-4995-B338-39232FDB9234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913EC-36E7-4836-B6AD-77786E2F1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269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8D70-DD9E-4995-B338-39232FDB9234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913EC-36E7-4836-B6AD-77786E2F1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835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8D70-DD9E-4995-B338-39232FDB9234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913EC-36E7-4836-B6AD-77786E2F1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25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8D70-DD9E-4995-B338-39232FDB9234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913EC-36E7-4836-B6AD-77786E2F1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106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8D70-DD9E-4995-B338-39232FDB9234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913EC-36E7-4836-B6AD-77786E2F1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211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A8D70-DD9E-4995-B338-39232FDB9234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913EC-36E7-4836-B6AD-77786E2F1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817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130425"/>
            <a:ext cx="8382000" cy="1450975"/>
          </a:xfrm>
        </p:spPr>
        <p:txBody>
          <a:bodyPr/>
          <a:lstStyle/>
          <a:p>
            <a:r>
              <a:rPr lang="en-US" dirty="0" smtClean="0"/>
              <a:t>Prioritizing among impact questions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Module 3.3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84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important will the results be?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the program (or similar programs) large or expanding</a:t>
            </a:r>
            <a:r>
              <a:rPr lang="en-US" dirty="0" smtClean="0"/>
              <a:t>?</a:t>
            </a:r>
          </a:p>
          <a:p>
            <a:endParaRPr lang="en-US" sz="800" dirty="0" smtClean="0"/>
          </a:p>
          <a:p>
            <a:r>
              <a:rPr lang="en-US" dirty="0" smtClean="0"/>
              <a:t>If </a:t>
            </a:r>
            <a:r>
              <a:rPr lang="en-US" dirty="0" smtClean="0"/>
              <a:t>the program works will it be cheap and easy to scale—i.e. high potential impact?</a:t>
            </a:r>
            <a:endParaRPr lang="en-US" dirty="0" smtClean="0"/>
          </a:p>
          <a:p>
            <a:endParaRPr lang="en-US" sz="800" dirty="0" smtClean="0"/>
          </a:p>
          <a:p>
            <a:r>
              <a:rPr lang="en-US" dirty="0" smtClean="0"/>
              <a:t>How much existing evidence is there already?</a:t>
            </a:r>
          </a:p>
          <a:p>
            <a:endParaRPr lang="en-US" sz="800" dirty="0" smtClean="0"/>
          </a:p>
          <a:p>
            <a:r>
              <a:rPr lang="en-US" dirty="0" smtClean="0"/>
              <a:t>Is the question more general (theory based) or more tied to one context?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48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 the question be answered well?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Must have good way to measure outcomes</a:t>
            </a:r>
          </a:p>
          <a:p>
            <a:pPr lvl="1"/>
            <a:r>
              <a:rPr lang="en-US" dirty="0" smtClean="0"/>
              <a:t>When evaluating a HIV education program it is critical to get measures that go beyond self reported attitudes and behavior or results may mislead</a:t>
            </a:r>
          </a:p>
          <a:p>
            <a:pPr lvl="1"/>
            <a:endParaRPr lang="en-US" sz="800" dirty="0" smtClean="0"/>
          </a:p>
          <a:p>
            <a:r>
              <a:rPr lang="en-US" dirty="0" smtClean="0"/>
              <a:t>Need sufficient sample size to be able to pick up a reasonable effect (more on this later)</a:t>
            </a:r>
          </a:p>
          <a:p>
            <a:pPr lvl="1"/>
            <a:r>
              <a:rPr lang="en-US" dirty="0" smtClean="0"/>
              <a:t>Study that finds treatment is not statistically different from zero, but cannot rule out a reasonably big impact may be worse than useless</a:t>
            </a:r>
          </a:p>
          <a:p>
            <a:pPr lvl="1"/>
            <a:r>
              <a:rPr lang="en-US" dirty="0" smtClean="0"/>
              <a:t>may be misread as proving no effect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37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the program representative?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Representative program design</a:t>
            </a:r>
          </a:p>
          <a:p>
            <a:pPr lvl="1"/>
            <a:r>
              <a:rPr lang="en-US" dirty="0" smtClean="0"/>
              <a:t>Testing the impact of a standard microfinance program provides a benchmark against which variants can be measured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Representative geography and cultural context</a:t>
            </a:r>
          </a:p>
          <a:p>
            <a:pPr lvl="1"/>
            <a:r>
              <a:rPr lang="en-US" dirty="0" smtClean="0"/>
              <a:t>Our results are more likely to generalize to a similar context, so testing in a context that looks like many others is a plus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Representative partner</a:t>
            </a:r>
          </a:p>
          <a:p>
            <a:pPr lvl="1"/>
            <a:r>
              <a:rPr lang="en-US" dirty="0" smtClean="0"/>
              <a:t>If implementation is of higher quality in the evaluation than normal we may worry the results do not generalize to other partners </a:t>
            </a:r>
          </a:p>
          <a:p>
            <a:pPr lvl="1"/>
            <a:r>
              <a:rPr lang="en-US" dirty="0" smtClean="0"/>
              <a:t>But doing impact evaluation of a program that is implemented very poorly is a waste: a process evaluation can tell you it wont work</a:t>
            </a:r>
          </a:p>
          <a:p>
            <a:pPr lvl="1"/>
            <a:r>
              <a:rPr lang="en-US" dirty="0" smtClean="0"/>
              <a:t>Also, partner must be committed to evaluation or evaluation will not work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91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being unrepresentative is good?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Proof of concept evaluations can be very informative</a:t>
            </a:r>
          </a:p>
          <a:p>
            <a:endParaRPr lang="en-US" sz="900" dirty="0" smtClean="0"/>
          </a:p>
          <a:p>
            <a:r>
              <a:rPr lang="en-US" dirty="0" smtClean="0"/>
              <a:t>These test: does this type of program work when implemented very well</a:t>
            </a:r>
          </a:p>
          <a:p>
            <a:endParaRPr lang="en-US" sz="900" dirty="0" smtClean="0"/>
          </a:p>
          <a:p>
            <a:r>
              <a:rPr lang="en-US" dirty="0" smtClean="0"/>
              <a:t>If proof of concept evaluation shows positive results, can then try cheaper, more scalable versions of the program</a:t>
            </a:r>
          </a:p>
          <a:p>
            <a:endParaRPr lang="en-US" sz="900" dirty="0" smtClean="0"/>
          </a:p>
          <a:p>
            <a:endParaRPr lang="en-US" sz="900" dirty="0" smtClean="0"/>
          </a:p>
          <a:p>
            <a:r>
              <a:rPr lang="en-US" dirty="0" smtClean="0"/>
              <a:t>If proof of concept evaluation finds no impact, cheaper or more scalable versions done by less good partners unlikely to work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15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the implementing partner right?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Implementation partner commitment is essential, both at local and headquarter level</a:t>
            </a:r>
          </a:p>
          <a:p>
            <a:pPr lvl="1"/>
            <a:r>
              <a:rPr lang="en-US" dirty="0" smtClean="0"/>
              <a:t>Q: Why is implementer commitment so important? How could lack of commitment disrupt an evaluation?</a:t>
            </a:r>
            <a:endParaRPr lang="en-US" dirty="0" smtClean="0"/>
          </a:p>
          <a:p>
            <a:endParaRPr lang="en-US" sz="800" dirty="0" smtClean="0"/>
          </a:p>
          <a:p>
            <a:r>
              <a:rPr lang="en-US" dirty="0" smtClean="0"/>
              <a:t>Potential tradeoff between having a partner committed to evaluation and a representative partner</a:t>
            </a:r>
          </a:p>
          <a:p>
            <a:endParaRPr lang="en-US" sz="900" dirty="0" smtClean="0"/>
          </a:p>
          <a:p>
            <a:r>
              <a:rPr lang="en-US" dirty="0" smtClean="0"/>
              <a:t>One approach is work with committed partner but make sure  program does not use highly specific and hard to replicate skills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 does not rely on very committed staff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9456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Cost-effective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Rigorous impact evaluations vary enormously in cost, important to balance cost and benefits</a:t>
            </a:r>
          </a:p>
          <a:p>
            <a:endParaRPr lang="en-US" sz="1000" dirty="0" smtClean="0"/>
          </a:p>
          <a:p>
            <a:r>
              <a:rPr lang="en-US" dirty="0" smtClean="0"/>
              <a:t>What makes an evaluation expensive?</a:t>
            </a:r>
          </a:p>
          <a:p>
            <a:pPr lvl="1"/>
            <a:r>
              <a:rPr lang="en-US" dirty="0" smtClean="0"/>
              <a:t>Collecting new data </a:t>
            </a:r>
            <a:r>
              <a:rPr lang="en-US" dirty="0" err="1" smtClean="0"/>
              <a:t>vs</a:t>
            </a:r>
            <a:r>
              <a:rPr lang="en-US" dirty="0" smtClean="0"/>
              <a:t> using administrative data</a:t>
            </a:r>
          </a:p>
          <a:p>
            <a:pPr lvl="1"/>
            <a:r>
              <a:rPr lang="en-US" dirty="0" smtClean="0"/>
              <a:t>Randomizing </a:t>
            </a:r>
            <a:r>
              <a:rPr lang="en-US" dirty="0"/>
              <a:t>by group (rather than individual)</a:t>
            </a:r>
          </a:p>
          <a:p>
            <a:pPr lvl="1"/>
            <a:r>
              <a:rPr lang="en-US" dirty="0"/>
              <a:t>Rural and remote locations drive up transport costs</a:t>
            </a:r>
          </a:p>
          <a:p>
            <a:pPr lvl="1"/>
            <a:r>
              <a:rPr lang="en-US" dirty="0"/>
              <a:t>When skilled labor is expensive (much of Africa)</a:t>
            </a:r>
          </a:p>
          <a:p>
            <a:pPr lvl="1"/>
            <a:r>
              <a:rPr lang="en-US" dirty="0" smtClean="0"/>
              <a:t>Multiyear evaluations</a:t>
            </a:r>
          </a:p>
          <a:p>
            <a:pPr lvl="1"/>
            <a:r>
              <a:rPr lang="en-US" dirty="0" smtClean="0"/>
              <a:t>Many treatment arms</a:t>
            </a:r>
          </a:p>
          <a:p>
            <a:pPr lvl="1"/>
            <a:r>
              <a:rPr lang="en-US" dirty="0" err="1" smtClean="0"/>
              <a:t>Nonsurvey</a:t>
            </a:r>
            <a:r>
              <a:rPr lang="en-US" dirty="0" smtClean="0"/>
              <a:t> outcomes (like biological tests)</a:t>
            </a:r>
          </a:p>
          <a:p>
            <a:pPr lvl="1"/>
            <a:endParaRPr lang="en-US" sz="900" dirty="0" smtClean="0"/>
          </a:p>
          <a:p>
            <a:r>
              <a:rPr lang="en-US" dirty="0" smtClean="0"/>
              <a:t>Large expensive evaluations can still be cost-effective by improving the effectiveness of spending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32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1447801"/>
            <a:ext cx="8534400" cy="504122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700" dirty="0" smtClean="0"/>
              <a:t>If an organization wants to develop a plan of where to </a:t>
            </a:r>
            <a:r>
              <a:rPr lang="en-US" sz="2700" dirty="0" smtClean="0"/>
              <a:t>invest its evaluation budget, start with </a:t>
            </a:r>
            <a:r>
              <a:rPr lang="en-US" sz="2700" dirty="0" smtClean="0"/>
              <a:t>key </a:t>
            </a:r>
            <a:r>
              <a:rPr lang="en-US" sz="2700" dirty="0" smtClean="0"/>
              <a:t>questions </a:t>
            </a:r>
            <a:r>
              <a:rPr lang="en-US" sz="2700" dirty="0" smtClean="0"/>
              <a:t>facing the </a:t>
            </a:r>
            <a:r>
              <a:rPr lang="en-US" sz="2700" dirty="0" smtClean="0"/>
              <a:t>organization</a:t>
            </a:r>
          </a:p>
          <a:p>
            <a:pPr eaLnBrk="1" hangingPunct="1">
              <a:lnSpc>
                <a:spcPct val="90000"/>
              </a:lnSpc>
            </a:pPr>
            <a:endParaRPr lang="en-US" sz="800" dirty="0" smtClean="0"/>
          </a:p>
          <a:p>
            <a:pPr eaLnBrk="1" hangingPunct="1">
              <a:lnSpc>
                <a:spcPct val="90000"/>
              </a:lnSpc>
            </a:pPr>
            <a:r>
              <a:rPr lang="en-US" sz="2700" dirty="0" smtClean="0"/>
              <a:t>Determine which</a:t>
            </a:r>
            <a:r>
              <a:rPr lang="en-US" sz="2700" dirty="0" smtClean="0"/>
              <a:t> </a:t>
            </a:r>
            <a:r>
              <a:rPr lang="en-US" sz="2700" dirty="0" smtClean="0"/>
              <a:t>can be answered from existing </a:t>
            </a:r>
            <a:r>
              <a:rPr lang="en-US" sz="2700" dirty="0" smtClean="0"/>
              <a:t>evidence and which from process </a:t>
            </a:r>
            <a:r>
              <a:rPr lang="en-US" sz="2700" dirty="0" smtClean="0"/>
              <a:t>evaluation</a:t>
            </a:r>
          </a:p>
          <a:p>
            <a:pPr eaLnBrk="1" hangingPunct="1">
              <a:lnSpc>
                <a:spcPct val="90000"/>
              </a:lnSpc>
            </a:pPr>
            <a:endParaRPr lang="en-US" sz="800" dirty="0" smtClean="0"/>
          </a:p>
          <a:p>
            <a:pPr eaLnBrk="1" hangingPunct="1">
              <a:lnSpc>
                <a:spcPct val="90000"/>
              </a:lnSpc>
            </a:pPr>
            <a:r>
              <a:rPr lang="en-US" sz="2700" dirty="0" smtClean="0"/>
              <a:t>Select top priority questions for impact evaluation</a:t>
            </a:r>
          </a:p>
          <a:p>
            <a:pPr eaLnBrk="1" hangingPunct="1">
              <a:lnSpc>
                <a:spcPct val="90000"/>
              </a:lnSpc>
            </a:pPr>
            <a:endParaRPr lang="en-US" sz="800" dirty="0" smtClean="0"/>
          </a:p>
          <a:p>
            <a:pPr eaLnBrk="1" hangingPunct="1">
              <a:lnSpc>
                <a:spcPct val="90000"/>
              </a:lnSpc>
            </a:pPr>
            <a:r>
              <a:rPr lang="en-US" sz="2700" dirty="0" smtClean="0"/>
              <a:t>Find best context for answering them: where is representative and where are there opportunities to evaluate?</a:t>
            </a:r>
            <a:endParaRPr lang="en-US" sz="2700" dirty="0" smtClean="0"/>
          </a:p>
          <a:p>
            <a:pPr eaLnBrk="1" hangingPunct="1">
              <a:lnSpc>
                <a:spcPct val="90000"/>
              </a:lnSpc>
            </a:pPr>
            <a:endParaRPr lang="en-US" sz="800" dirty="0" smtClean="0"/>
          </a:p>
          <a:p>
            <a:pPr eaLnBrk="1" hangingPunct="1">
              <a:lnSpc>
                <a:spcPct val="90000"/>
              </a:lnSpc>
            </a:pPr>
            <a:endParaRPr lang="en-US" sz="2700" dirty="0" smtClean="0"/>
          </a:p>
        </p:txBody>
      </p:sp>
      <p:sp>
        <p:nvSpPr>
          <p:cNvPr id="24578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42D7E2-603C-4893-AE5A-CDB8C6F7082A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880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86477"/>
            <a:ext cx="8229600" cy="715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Developing an evaluation strategy</a:t>
            </a:r>
          </a:p>
        </p:txBody>
      </p:sp>
    </p:spTree>
    <p:extLst>
      <p:ext uri="{BB962C8B-B14F-4D97-AF65-F5344CB8AC3E}">
        <p14:creationId xmlns:p14="http://schemas.microsoft.com/office/powerpoint/2010/main" val="92812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1447801"/>
            <a:ext cx="8534400" cy="504122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endParaRPr lang="en-US" sz="800" dirty="0" smtClean="0"/>
          </a:p>
          <a:p>
            <a:pPr eaLnBrk="1" hangingPunct="1">
              <a:lnSpc>
                <a:spcPct val="90000"/>
              </a:lnSpc>
            </a:pPr>
            <a:r>
              <a:rPr lang="en-US" sz="2700" dirty="0" smtClean="0"/>
              <a:t>With key questions answered from impact evaluations, process evaluation can </a:t>
            </a:r>
            <a:r>
              <a:rPr lang="en-US" sz="2700" dirty="0" smtClean="0"/>
              <a:t>be used to test</a:t>
            </a:r>
            <a:r>
              <a:rPr lang="en-US" sz="2700" dirty="0" smtClean="0"/>
              <a:t> </a:t>
            </a:r>
            <a:r>
              <a:rPr lang="en-US" sz="2700" dirty="0" smtClean="0"/>
              <a:t>overall </a:t>
            </a:r>
            <a:r>
              <a:rPr lang="en-US" sz="2700" dirty="0" smtClean="0"/>
              <a:t>impact</a:t>
            </a:r>
          </a:p>
          <a:p>
            <a:pPr eaLnBrk="1" hangingPunct="1">
              <a:lnSpc>
                <a:spcPct val="90000"/>
              </a:lnSpc>
            </a:pPr>
            <a:endParaRPr lang="en-US" sz="800" dirty="0" smtClean="0"/>
          </a:p>
          <a:p>
            <a:pPr eaLnBrk="1" hangingPunct="1">
              <a:lnSpc>
                <a:spcPct val="90000"/>
              </a:lnSpc>
            </a:pPr>
            <a:r>
              <a:rPr lang="en-US" sz="2700" dirty="0" smtClean="0"/>
              <a:t>Example of </a:t>
            </a:r>
            <a:r>
              <a:rPr lang="en-US" sz="2700" dirty="0" err="1" smtClean="0"/>
              <a:t>bednets</a:t>
            </a:r>
            <a:r>
              <a:rPr lang="en-US" sz="2700" dirty="0" smtClean="0"/>
              <a:t> and malaria</a:t>
            </a:r>
          </a:p>
          <a:p>
            <a:pPr lvl="1">
              <a:lnSpc>
                <a:spcPct val="90000"/>
              </a:lnSpc>
            </a:pPr>
            <a:r>
              <a:rPr lang="en-US" sz="2300" dirty="0" smtClean="0"/>
              <a:t>Impact evaluation shows hung bed nets reduce malaria</a:t>
            </a:r>
          </a:p>
          <a:p>
            <a:pPr lvl="1">
              <a:lnSpc>
                <a:spcPct val="90000"/>
              </a:lnSpc>
            </a:pPr>
            <a:r>
              <a:rPr lang="en-US" sz="2300" dirty="0" smtClean="0"/>
              <a:t>Impact evaluation shows bed nets give free get used</a:t>
            </a:r>
          </a:p>
          <a:p>
            <a:pPr lvl="1">
              <a:lnSpc>
                <a:spcPct val="90000"/>
              </a:lnSpc>
            </a:pPr>
            <a:r>
              <a:rPr lang="en-US" sz="2300" dirty="0" smtClean="0"/>
              <a:t>Needs assessment finds areas where malaria high, </a:t>
            </a:r>
            <a:r>
              <a:rPr lang="en-US" sz="2300" dirty="0" err="1" smtClean="0"/>
              <a:t>bednets</a:t>
            </a:r>
            <a:r>
              <a:rPr lang="en-US" sz="2300" dirty="0" smtClean="0"/>
              <a:t> low</a:t>
            </a:r>
            <a:endParaRPr lang="en-US" sz="2300" dirty="0" smtClean="0"/>
          </a:p>
          <a:p>
            <a:pPr lvl="1">
              <a:lnSpc>
                <a:spcPct val="90000"/>
              </a:lnSpc>
            </a:pPr>
            <a:r>
              <a:rPr lang="en-US" sz="2300" dirty="0" smtClean="0"/>
              <a:t>Process evaluation monitors how many bed nets give out</a:t>
            </a:r>
          </a:p>
          <a:p>
            <a:pPr lvl="1">
              <a:lnSpc>
                <a:spcPct val="90000"/>
              </a:lnSpc>
            </a:pPr>
            <a:r>
              <a:rPr lang="en-US" sz="2300" dirty="0" smtClean="0"/>
              <a:t>Possible to imput</a:t>
            </a:r>
            <a:r>
              <a:rPr lang="en-US" sz="2300" dirty="0" smtClean="0"/>
              <a:t>e lives saved from numbers given out</a:t>
            </a:r>
            <a:endParaRPr lang="en-US" sz="2300" dirty="0" smtClean="0"/>
          </a:p>
          <a:p>
            <a:pPr eaLnBrk="1" hangingPunct="1">
              <a:lnSpc>
                <a:spcPct val="90000"/>
              </a:lnSpc>
            </a:pPr>
            <a:endParaRPr lang="en-US" sz="800" dirty="0" smtClean="0"/>
          </a:p>
          <a:p>
            <a:pPr eaLnBrk="1" hangingPunct="1">
              <a:lnSpc>
                <a:spcPct val="90000"/>
              </a:lnSpc>
            </a:pPr>
            <a:endParaRPr lang="en-US" sz="2700" dirty="0" smtClean="0"/>
          </a:p>
          <a:p>
            <a:pPr eaLnBrk="1" hangingPunct="1">
              <a:lnSpc>
                <a:spcPct val="90000"/>
              </a:lnSpc>
            </a:pPr>
            <a:endParaRPr lang="en-US" sz="2700" dirty="0" smtClean="0"/>
          </a:p>
        </p:txBody>
      </p:sp>
      <p:sp>
        <p:nvSpPr>
          <p:cNvPr id="24578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42D7E2-603C-4893-AE5A-CDB8C6F7082A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880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86477"/>
            <a:ext cx="8458200" cy="65652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From impact back to process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0051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5829</TotalTime>
  <Words>825</Words>
  <Application>Microsoft Office PowerPoint</Application>
  <PresentationFormat>On-screen Show (4:3)</PresentationFormat>
  <Paragraphs>108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Prioritizing among impact questions</vt:lpstr>
      <vt:lpstr>How important will the results be?</vt:lpstr>
      <vt:lpstr>Can the question be answered well?</vt:lpstr>
      <vt:lpstr>Is the program representative?</vt:lpstr>
      <vt:lpstr>When being unrepresentative is good?</vt:lpstr>
      <vt:lpstr>Is the implementing partner right?</vt:lpstr>
      <vt:lpstr>Cost-effective evaluation</vt:lpstr>
      <vt:lpstr>Developing an evaluation strategy</vt:lpstr>
      <vt:lpstr>From impact back to process</vt:lpstr>
    </vt:vector>
  </TitlesOfParts>
  <Company>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Asking the right question</dc:title>
  <dc:creator>Rachel Glennerster</dc:creator>
  <cp:lastModifiedBy>Rachel Glennerster</cp:lastModifiedBy>
  <cp:revision>37</cp:revision>
  <dcterms:created xsi:type="dcterms:W3CDTF">2013-09-22T15:33:47Z</dcterms:created>
  <dcterms:modified xsi:type="dcterms:W3CDTF">2013-11-10T19:21:25Z</dcterms:modified>
</cp:coreProperties>
</file>