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600" r:id="rId3"/>
    <p:sldId id="257" r:id="rId4"/>
    <p:sldId id="270" r:id="rId5"/>
    <p:sldId id="274" r:id="rId6"/>
    <p:sldId id="259" r:id="rId7"/>
    <p:sldId id="262" r:id="rId8"/>
    <p:sldId id="261" r:id="rId9"/>
    <p:sldId id="596" r:id="rId10"/>
    <p:sldId id="598" r:id="rId11"/>
    <p:sldId id="264" r:id="rId12"/>
    <p:sldId id="597" r:id="rId13"/>
    <p:sldId id="599" r:id="rId14"/>
    <p:sldId id="593" r:id="rId15"/>
    <p:sldId id="594" r:id="rId16"/>
    <p:sldId id="595" r:id="rId17"/>
    <p:sldId id="439" r:id="rId18"/>
    <p:sldId id="260" r:id="rId19"/>
    <p:sldId id="275" r:id="rId20"/>
    <p:sldId id="263" r:id="rId21"/>
  </p:sldIdLst>
  <p:sldSz cx="12192000" cy="6858000"/>
  <p:notesSz cx="6985000" cy="92837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y9l5FQ2FdhfWoo82LAbHeghe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AA65A-104D-4419-BEDF-8959BE931989}" v="3" dt="2021-09-26T22:29:44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62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FEAAA65A-104D-4419-BEDF-8959BE931989}"/>
    <pc:docChg chg="custSel addSld delSld modSld">
      <pc:chgData name="Rachel Glennerster" userId="22b29f2c-3762-428c-af7d-34ec02830929" providerId="ADAL" clId="{FEAAA65A-104D-4419-BEDF-8959BE931989}" dt="2021-09-26T22:30:11.314" v="268" actId="403"/>
      <pc:docMkLst>
        <pc:docMk/>
      </pc:docMkLst>
      <pc:sldChg chg="modSp mod">
        <pc:chgData name="Rachel Glennerster" userId="22b29f2c-3762-428c-af7d-34ec02830929" providerId="ADAL" clId="{FEAAA65A-104D-4419-BEDF-8959BE931989}" dt="2021-09-26T22:28:08.773" v="77" actId="20577"/>
        <pc:sldMkLst>
          <pc:docMk/>
          <pc:sldMk cId="332324719" sldId="264"/>
        </pc:sldMkLst>
        <pc:spChg chg="mod">
          <ac:chgData name="Rachel Glennerster" userId="22b29f2c-3762-428c-af7d-34ec02830929" providerId="ADAL" clId="{FEAAA65A-104D-4419-BEDF-8959BE931989}" dt="2021-09-26T22:28:08.773" v="77" actId="20577"/>
          <ac:spMkLst>
            <pc:docMk/>
            <pc:sldMk cId="332324719" sldId="264"/>
            <ac:spMk id="2" creationId="{0585B08F-2DD5-48B4-B1C9-7AC142EFD30E}"/>
          </ac:spMkLst>
        </pc:spChg>
      </pc:sldChg>
      <pc:sldChg chg="modSp mod">
        <pc:chgData name="Rachel Glennerster" userId="22b29f2c-3762-428c-af7d-34ec02830929" providerId="ADAL" clId="{FEAAA65A-104D-4419-BEDF-8959BE931989}" dt="2021-09-26T22:28:54.506" v="181" actId="20577"/>
        <pc:sldMkLst>
          <pc:docMk/>
          <pc:sldMk cId="3595874237" sldId="597"/>
        </pc:sldMkLst>
        <pc:spChg chg="mod">
          <ac:chgData name="Rachel Glennerster" userId="22b29f2c-3762-428c-af7d-34ec02830929" providerId="ADAL" clId="{FEAAA65A-104D-4419-BEDF-8959BE931989}" dt="2021-09-26T22:28:54.506" v="181" actId="20577"/>
          <ac:spMkLst>
            <pc:docMk/>
            <pc:sldMk cId="3595874237" sldId="597"/>
            <ac:spMk id="3" creationId="{0C85D619-3BFE-4D5D-8516-C1264CACBABA}"/>
          </ac:spMkLst>
        </pc:spChg>
      </pc:sldChg>
      <pc:sldChg chg="modSp mod">
        <pc:chgData name="Rachel Glennerster" userId="22b29f2c-3762-428c-af7d-34ec02830929" providerId="ADAL" clId="{FEAAA65A-104D-4419-BEDF-8959BE931989}" dt="2021-09-26T22:30:11.314" v="268" actId="403"/>
        <pc:sldMkLst>
          <pc:docMk/>
          <pc:sldMk cId="4196200486" sldId="600"/>
        </pc:sldMkLst>
        <pc:spChg chg="mod">
          <ac:chgData name="Rachel Glennerster" userId="22b29f2c-3762-428c-af7d-34ec02830929" providerId="ADAL" clId="{FEAAA65A-104D-4419-BEDF-8959BE931989}" dt="2021-09-26T22:30:11.314" v="268" actId="403"/>
          <ac:spMkLst>
            <pc:docMk/>
            <pc:sldMk cId="4196200486" sldId="600"/>
            <ac:spMk id="3" creationId="{C6552D43-08BF-4A59-A3FD-1032157282A0}"/>
          </ac:spMkLst>
        </pc:spChg>
      </pc:sldChg>
      <pc:sldChg chg="new del">
        <pc:chgData name="Rachel Glennerster" userId="22b29f2c-3762-428c-af7d-34ec02830929" providerId="ADAL" clId="{FEAAA65A-104D-4419-BEDF-8959BE931989}" dt="2021-09-26T22:29:29.466" v="183" actId="2696"/>
        <pc:sldMkLst>
          <pc:docMk/>
          <pc:sldMk cId="1812645471" sldId="601"/>
        </pc:sldMkLst>
      </pc:sldChg>
      <pc:sldMasterChg chg="delSldLayout">
        <pc:chgData name="Rachel Glennerster" userId="22b29f2c-3762-428c-af7d-34ec02830929" providerId="ADAL" clId="{FEAAA65A-104D-4419-BEDF-8959BE931989}" dt="2021-09-26T22:29:29.466" v="183" actId="2696"/>
        <pc:sldMasterMkLst>
          <pc:docMk/>
          <pc:sldMasterMk cId="0" sldId="2147483648"/>
        </pc:sldMasterMkLst>
        <pc:sldLayoutChg chg="del">
          <pc:chgData name="Rachel Glennerster" userId="22b29f2c-3762-428c-af7d-34ec02830929" providerId="ADAL" clId="{FEAAA65A-104D-4419-BEDF-8959BE931989}" dt="2021-09-26T22:29:29.466" v="183" actId="2696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DC80-5E60-4607-9684-B5BFA558834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No Header Line)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 (No Header Line)">
  <p:cSld name="Title Slide A (No Header Lin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AED2-422B-4B9C-B3F5-BCA14A31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661C-3A96-4EF7-8E49-C5BD795D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5A81A-2A71-4B47-B2C3-5270E595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A4D8-9585-43B1-9A72-BBA988E2E9D7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698E4-B7BE-43C5-BCFF-DED79EE4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9FB3-4329-459C-B074-7E4C9D85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EE2-ABCB-4C8F-8EF7-04C48477D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4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 (No Header Line)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2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12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2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yanair@uchicago.edu" TargetMode="External"/><Relationship Id="rId2" Type="http://schemas.openxmlformats.org/officeDocument/2006/relationships/hyperlink" Target="mailto:michaelcuna@uchicago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amtrinh@uchicag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1: RCT start to finish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FBA1-ACB5-4E40-A7B1-3A156132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individual level radio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65ED8-42B5-4FAC-8039-A5C64E621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worried about power</a:t>
            </a:r>
          </a:p>
          <a:p>
            <a:endParaRPr lang="en-US" dirty="0"/>
          </a:p>
          <a:p>
            <a:r>
              <a:rPr lang="en-US" dirty="0"/>
              <a:t>Sought funding to distribute radios to those who did not have one in household</a:t>
            </a:r>
          </a:p>
          <a:p>
            <a:endParaRPr lang="en-US" dirty="0"/>
          </a:p>
          <a:p>
            <a:r>
              <a:rPr lang="en-US" dirty="0"/>
              <a:t>Would spillovers be a problem with an individual level randomization</a:t>
            </a:r>
          </a:p>
          <a:p>
            <a:pPr lvl="1"/>
            <a:r>
              <a:rPr lang="en-US" dirty="0"/>
              <a:t>Control women in treatment areas might learn messages from radio</a:t>
            </a:r>
          </a:p>
          <a:p>
            <a:pPr lvl="2"/>
            <a:r>
              <a:rPr lang="en-US" dirty="0"/>
              <a:t>But they would still be exposed less than those with a radio</a:t>
            </a:r>
          </a:p>
          <a:p>
            <a:pPr lvl="2"/>
            <a:endParaRPr lang="en-US" sz="400" dirty="0"/>
          </a:p>
          <a:p>
            <a:r>
              <a:rPr lang="en-US" dirty="0"/>
              <a:t>How could we separate out impact of radio from impact of DMI campaign?</a:t>
            </a:r>
          </a:p>
          <a:p>
            <a:pPr lvl="1"/>
            <a:r>
              <a:rPr lang="en-US" dirty="0"/>
              <a:t>Give radios in control areas too</a:t>
            </a:r>
          </a:p>
          <a:p>
            <a:pPr lvl="1"/>
            <a:endParaRPr lang="en-US" sz="400" dirty="0"/>
          </a:p>
          <a:p>
            <a:r>
              <a:rPr lang="en-US" dirty="0"/>
              <a:t>Would women keep the radios?</a:t>
            </a:r>
          </a:p>
          <a:p>
            <a:pPr lvl="1"/>
            <a:r>
              <a:rPr lang="en-US" dirty="0"/>
              <a:t>Give incentive to those who had them at </a:t>
            </a:r>
            <a:r>
              <a:rPr lang="en-US" dirty="0" err="1"/>
              <a:t>endline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B08F-2DD5-48B4-B1C9-7AC142EF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randomization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585C7-C088-4308-AD96-2DFB3BFA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19991"/>
            <a:ext cx="7086600" cy="48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FB19-036E-440F-B9BF-9F987E25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D619-3BFE-4D5D-8516-C1264CAC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67246"/>
            <a:ext cx="10972800" cy="4319534"/>
          </a:xfrm>
        </p:spPr>
        <p:txBody>
          <a:bodyPr/>
          <a:lstStyle/>
          <a:p>
            <a:r>
              <a:rPr lang="en-US" dirty="0"/>
              <a:t>Primary outcome: Modern contraceptive methods- standard health measure</a:t>
            </a:r>
          </a:p>
          <a:p>
            <a:pPr lvl="1"/>
            <a:r>
              <a:rPr lang="en-US" dirty="0"/>
              <a:t>Should we include effective nonmodern methods?</a:t>
            </a:r>
          </a:p>
          <a:p>
            <a:pPr lvl="1"/>
            <a:r>
              <a:rPr lang="en-US" dirty="0"/>
              <a:t>Power calculation suggested fertility would not be possible to measure with precision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First stage indicators</a:t>
            </a:r>
          </a:p>
          <a:p>
            <a:pPr lvl="1"/>
            <a:r>
              <a:rPr lang="en-US" dirty="0"/>
              <a:t>Are people listening to the radio, to target radio station, hear programs about family planning?</a:t>
            </a:r>
          </a:p>
          <a:p>
            <a:pPr lvl="1"/>
            <a:r>
              <a:rPr lang="en-US" dirty="0"/>
              <a:t>Did women who received radio keep the radio, listen more to the radio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Theory of change indicators (based on discussions with DMI about what they planned to cover):</a:t>
            </a:r>
          </a:p>
          <a:p>
            <a:pPr lvl="1"/>
            <a:r>
              <a:rPr lang="en-US" dirty="0"/>
              <a:t>Change in knowledge about contraception, different methods, combat misinformation</a:t>
            </a:r>
          </a:p>
          <a:p>
            <a:pPr lvl="1"/>
            <a:r>
              <a:rPr lang="en-US" dirty="0"/>
              <a:t>Change in preferences, how many children, birth spacing</a:t>
            </a:r>
          </a:p>
          <a:p>
            <a:pPr lvl="1"/>
            <a:r>
              <a:rPr lang="en-US" dirty="0"/>
              <a:t>More discussion between spouses to address differences in preferences</a:t>
            </a:r>
          </a:p>
          <a:p>
            <a:pPr lvl="1"/>
            <a:r>
              <a:rPr lang="en-US" dirty="0"/>
              <a:t>Make hidden views socially acceptable by talking about them (common knowledge)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7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4B3D-F948-4BA8-83DE-2F0A3C88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independent sources of data to triangulate estimated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9636-4BAD-415D-83FD-A0ADADB36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576251"/>
            <a:ext cx="10972800" cy="4110529"/>
          </a:xfrm>
        </p:spPr>
        <p:txBody>
          <a:bodyPr/>
          <a:lstStyle/>
          <a:p>
            <a:r>
              <a:rPr lang="en-US" dirty="0"/>
              <a:t>Women’s survey</a:t>
            </a:r>
          </a:p>
          <a:p>
            <a:pPr lvl="1"/>
            <a:r>
              <a:rPr lang="en-US" dirty="0"/>
              <a:t>7,500 women in rural villages without electricity, &lt;5 km from clinic</a:t>
            </a:r>
          </a:p>
          <a:p>
            <a:pPr lvl="1"/>
            <a:r>
              <a:rPr lang="en-US" dirty="0"/>
              <a:t>Attitudes, knowledge, use of contraception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Clinic survey</a:t>
            </a:r>
          </a:p>
          <a:p>
            <a:pPr lvl="1"/>
            <a:r>
              <a:rPr lang="en-US" dirty="0"/>
              <a:t>461 clinics near or used by women in sample</a:t>
            </a:r>
          </a:p>
          <a:p>
            <a:pPr lvl="1"/>
            <a:r>
              <a:rPr lang="en-US" dirty="0"/>
              <a:t>Consultations, distribution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Administrative data</a:t>
            </a:r>
          </a:p>
          <a:p>
            <a:pPr lvl="1"/>
            <a:r>
              <a:rPr lang="en-US" dirty="0"/>
              <a:t>45 months, pre and during program</a:t>
            </a:r>
          </a:p>
          <a:p>
            <a:pPr lvl="1"/>
            <a:r>
              <a:rPr lang="en-US" dirty="0"/>
              <a:t>Distribution of contraceptives by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9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0971-9FF2-4502-9948-1494FB41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data</a:t>
            </a:r>
          </a:p>
        </p:txBody>
      </p:sp>
      <p:grpSp>
        <p:nvGrpSpPr>
          <p:cNvPr id="4" name="Groupe 1">
            <a:extLst>
              <a:ext uri="{FF2B5EF4-FFF2-40B4-BE49-F238E27FC236}">
                <a16:creationId xmlns:a16="http://schemas.microsoft.com/office/drawing/2014/main" id="{63DBF0B0-03F5-4A9E-AC27-05396FB9ABD9}"/>
              </a:ext>
            </a:extLst>
          </p:cNvPr>
          <p:cNvGrpSpPr/>
          <p:nvPr/>
        </p:nvGrpSpPr>
        <p:grpSpPr>
          <a:xfrm>
            <a:off x="142240" y="1354961"/>
            <a:ext cx="11948160" cy="5001389"/>
            <a:chOff x="1519955" y="1844824"/>
            <a:chExt cx="9154242" cy="4305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A7CEF0-4AB3-408F-A0ED-B29A714DB3E4}"/>
                </a:ext>
              </a:extLst>
            </p:cNvPr>
            <p:cNvSpPr/>
            <p:nvPr/>
          </p:nvSpPr>
          <p:spPr>
            <a:xfrm>
              <a:off x="4169996" y="2452940"/>
              <a:ext cx="111283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0E2792-B22F-4C01-9BE4-A4511EAB3C39}"/>
                </a:ext>
              </a:extLst>
            </p:cNvPr>
            <p:cNvSpPr/>
            <p:nvPr/>
          </p:nvSpPr>
          <p:spPr>
            <a:xfrm>
              <a:off x="6050426" y="2452940"/>
              <a:ext cx="91747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17A146-5563-407C-9A41-254563DFFD06}"/>
                </a:ext>
              </a:extLst>
            </p:cNvPr>
            <p:cNvSpPr/>
            <p:nvPr/>
          </p:nvSpPr>
          <p:spPr>
            <a:xfrm>
              <a:off x="6990063" y="3826405"/>
              <a:ext cx="1131901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B4C9D7-05F1-442B-97A0-CA5DBCDDF36E}"/>
                </a:ext>
              </a:extLst>
            </p:cNvPr>
            <p:cNvSpPr/>
            <p:nvPr/>
          </p:nvSpPr>
          <p:spPr>
            <a:xfrm>
              <a:off x="8144127" y="2452940"/>
              <a:ext cx="86274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5270A5-B1C3-417E-A965-F8A94DE22D60}"/>
                </a:ext>
              </a:extLst>
            </p:cNvPr>
            <p:cNvSpPr/>
            <p:nvPr/>
          </p:nvSpPr>
          <p:spPr>
            <a:xfrm>
              <a:off x="9029035" y="3826405"/>
              <a:ext cx="91981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èche droite à entaille 55">
              <a:extLst>
                <a:ext uri="{FF2B5EF4-FFF2-40B4-BE49-F238E27FC236}">
                  <a16:creationId xmlns:a16="http://schemas.microsoft.com/office/drawing/2014/main" id="{E7FCC2F2-929C-4344-98D8-B4DA6B70441A}"/>
                </a:ext>
              </a:extLst>
            </p:cNvPr>
            <p:cNvSpPr/>
            <p:nvPr/>
          </p:nvSpPr>
          <p:spPr>
            <a:xfrm>
              <a:off x="2434455" y="2300464"/>
              <a:ext cx="8007070" cy="915644"/>
            </a:xfrm>
            <a:prstGeom prst="notchedRightArrow">
              <a:avLst/>
            </a:prstGeom>
            <a:ln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D03E17-5E10-4B2C-93BC-41BEC6632150}"/>
                </a:ext>
              </a:extLst>
            </p:cNvPr>
            <p:cNvSpPr/>
            <p:nvPr/>
          </p:nvSpPr>
          <p:spPr>
            <a:xfrm>
              <a:off x="5091826" y="2542359"/>
              <a:ext cx="4857022" cy="434528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rgbClr val="D0D8E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28">
              <a:extLst>
                <a:ext uri="{FF2B5EF4-FFF2-40B4-BE49-F238E27FC236}">
                  <a16:creationId xmlns:a16="http://schemas.microsoft.com/office/drawing/2014/main" id="{3E82B576-1E8E-4FD4-832C-9E7B9009E3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7311" y="1976407"/>
              <a:ext cx="0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7">
              <a:extLst>
                <a:ext uri="{FF2B5EF4-FFF2-40B4-BE49-F238E27FC236}">
                  <a16:creationId xmlns:a16="http://schemas.microsoft.com/office/drawing/2014/main" id="{3EAF04AF-268D-4450-86CA-B28A92CE1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1659" y="2006799"/>
              <a:ext cx="0" cy="412331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53">
              <a:extLst>
                <a:ext uri="{FF2B5EF4-FFF2-40B4-BE49-F238E27FC236}">
                  <a16:creationId xmlns:a16="http://schemas.microsoft.com/office/drawing/2014/main" id="{A58E6F32-8736-4900-A0F9-5A83BBD0BF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3187" y="1985432"/>
              <a:ext cx="9953" cy="412585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3">
              <a:extLst>
                <a:ext uri="{FF2B5EF4-FFF2-40B4-BE49-F238E27FC236}">
                  <a16:creationId xmlns:a16="http://schemas.microsoft.com/office/drawing/2014/main" id="{7D04496B-92DA-41DC-AFCA-7F86308978C4}"/>
                </a:ext>
              </a:extLst>
            </p:cNvPr>
            <p:cNvSpPr txBox="1"/>
            <p:nvPr/>
          </p:nvSpPr>
          <p:spPr>
            <a:xfrm>
              <a:off x="4543521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2016</a:t>
              </a:r>
            </a:p>
          </p:txBody>
        </p:sp>
        <p:sp>
          <p:nvSpPr>
            <p:cNvPr id="16" name="ZoneTexte 122">
              <a:extLst>
                <a:ext uri="{FF2B5EF4-FFF2-40B4-BE49-F238E27FC236}">
                  <a16:creationId xmlns:a16="http://schemas.microsoft.com/office/drawing/2014/main" id="{1DCC738C-0903-44D8-BF00-C5C3DAE770FE}"/>
                </a:ext>
              </a:extLst>
            </p:cNvPr>
            <p:cNvSpPr txBox="1"/>
            <p:nvPr/>
          </p:nvSpPr>
          <p:spPr>
            <a:xfrm>
              <a:off x="6480984" y="184942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2017</a:t>
              </a:r>
            </a:p>
          </p:txBody>
        </p:sp>
        <p:sp>
          <p:nvSpPr>
            <p:cNvPr id="17" name="ZoneTexte 123">
              <a:extLst>
                <a:ext uri="{FF2B5EF4-FFF2-40B4-BE49-F238E27FC236}">
                  <a16:creationId xmlns:a16="http://schemas.microsoft.com/office/drawing/2014/main" id="{CE1C9FF3-8E87-447B-A197-BE1C1DFBDD9E}"/>
                </a:ext>
              </a:extLst>
            </p:cNvPr>
            <p:cNvSpPr txBox="1"/>
            <p:nvPr/>
          </p:nvSpPr>
          <p:spPr>
            <a:xfrm>
              <a:off x="8445812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2018</a:t>
              </a:r>
            </a:p>
          </p:txBody>
        </p:sp>
        <p:sp>
          <p:nvSpPr>
            <p:cNvPr id="18" name="ZoneTexte 41">
              <a:extLst>
                <a:ext uri="{FF2B5EF4-FFF2-40B4-BE49-F238E27FC236}">
                  <a16:creationId xmlns:a16="http://schemas.microsoft.com/office/drawing/2014/main" id="{5EA0D993-9F56-4777-BF3F-51B52BF0687A}"/>
                </a:ext>
              </a:extLst>
            </p:cNvPr>
            <p:cNvSpPr txBox="1"/>
            <p:nvPr/>
          </p:nvSpPr>
          <p:spPr>
            <a:xfrm>
              <a:off x="2814358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2015</a:t>
              </a:r>
            </a:p>
          </p:txBody>
        </p:sp>
        <p:sp>
          <p:nvSpPr>
            <p:cNvPr id="19" name="ZoneTexte 2">
              <a:extLst>
                <a:ext uri="{FF2B5EF4-FFF2-40B4-BE49-F238E27FC236}">
                  <a16:creationId xmlns:a16="http://schemas.microsoft.com/office/drawing/2014/main" id="{334C331F-8DDC-45F8-817A-4F160F276E38}"/>
                </a:ext>
              </a:extLst>
            </p:cNvPr>
            <p:cNvSpPr txBox="1"/>
            <p:nvPr/>
          </p:nvSpPr>
          <p:spPr>
            <a:xfrm>
              <a:off x="1519955" y="3418283"/>
              <a:ext cx="1816618" cy="34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/>
                  </a:solidFill>
                </a:rPr>
                <a:t>Program</a:t>
              </a:r>
              <a:r>
                <a:rPr lang="fr-FR" b="1" dirty="0">
                  <a:solidFill>
                    <a:schemeClr val="accent6"/>
                  </a:solidFill>
                </a:rPr>
                <a:t> </a:t>
              </a:r>
            </a:p>
          </p:txBody>
        </p:sp>
        <p:cxnSp>
          <p:nvCxnSpPr>
            <p:cNvPr id="20" name="Connecteur droit avec flèche 30">
              <a:extLst>
                <a:ext uri="{FF2B5EF4-FFF2-40B4-BE49-F238E27FC236}">
                  <a16:creationId xmlns:a16="http://schemas.microsoft.com/office/drawing/2014/main" id="{54E97878-8A2B-4BC4-835F-45F38905B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0455" y="3401741"/>
              <a:ext cx="945520" cy="492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necteur droit avec flèche 86">
              <a:extLst>
                <a:ext uri="{FF2B5EF4-FFF2-40B4-BE49-F238E27FC236}">
                  <a16:creationId xmlns:a16="http://schemas.microsoft.com/office/drawing/2014/main" id="{EAA5FD38-745F-4EEB-B903-772CCEF63737}"/>
                </a:ext>
              </a:extLst>
            </p:cNvPr>
            <p:cNvCxnSpPr>
              <a:cxnSpLocks/>
            </p:cNvCxnSpPr>
            <p:nvPr/>
          </p:nvCxnSpPr>
          <p:spPr>
            <a:xfrm>
              <a:off x="8945174" y="3401741"/>
              <a:ext cx="996546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98">
              <a:extLst>
                <a:ext uri="{FF2B5EF4-FFF2-40B4-BE49-F238E27FC236}">
                  <a16:creationId xmlns:a16="http://schemas.microsoft.com/office/drawing/2014/main" id="{454FC00B-1079-4E00-93B6-55AF76E4C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7410" y="2024224"/>
              <a:ext cx="9235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87">
              <a:extLst>
                <a:ext uri="{FF2B5EF4-FFF2-40B4-BE49-F238E27FC236}">
                  <a16:creationId xmlns:a16="http://schemas.microsoft.com/office/drawing/2014/main" id="{79B76036-1D65-4A83-9CCE-D583E48100B7}"/>
                </a:ext>
              </a:extLst>
            </p:cNvPr>
            <p:cNvCxnSpPr>
              <a:cxnSpLocks/>
            </p:cNvCxnSpPr>
            <p:nvPr/>
          </p:nvCxnSpPr>
          <p:spPr>
            <a:xfrm>
              <a:off x="5098750" y="2504709"/>
              <a:ext cx="0" cy="1101356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4F41C1-4F41-4067-9827-4FF0F4C7B0BE}"/>
                </a:ext>
              </a:extLst>
            </p:cNvPr>
            <p:cNvSpPr/>
            <p:nvPr/>
          </p:nvSpPr>
          <p:spPr>
            <a:xfrm>
              <a:off x="4638375" y="3583210"/>
              <a:ext cx="1305910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Randomization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May 2016</a:t>
              </a:r>
            </a:p>
          </p:txBody>
        </p:sp>
        <p:sp>
          <p:nvSpPr>
            <p:cNvPr id="25" name="ZoneTexte 174">
              <a:extLst>
                <a:ext uri="{FF2B5EF4-FFF2-40B4-BE49-F238E27FC236}">
                  <a16:creationId xmlns:a16="http://schemas.microsoft.com/office/drawing/2014/main" id="{ACBF8C07-1563-435D-83F3-7102DE27F864}"/>
                </a:ext>
              </a:extLst>
            </p:cNvPr>
            <p:cNvSpPr txBox="1"/>
            <p:nvPr/>
          </p:nvSpPr>
          <p:spPr>
            <a:xfrm>
              <a:off x="2598958" y="2251129"/>
              <a:ext cx="8075239" cy="22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   </a:t>
              </a:r>
              <a:r>
                <a:rPr lang="fr-FR" sz="900" dirty="0"/>
                <a:t> </a:t>
              </a:r>
              <a:r>
                <a:rPr lang="fr-FR" sz="1100" dirty="0"/>
                <a:t>J   F   M</a:t>
              </a:r>
              <a:r>
                <a:rPr lang="fr-FR" sz="1050" dirty="0"/>
                <a:t> 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M</a:t>
              </a:r>
              <a:r>
                <a:rPr lang="fr-FR" sz="1050" dirty="0"/>
                <a:t>   </a:t>
              </a:r>
              <a:r>
                <a:rPr lang="fr-FR" sz="1100" dirty="0"/>
                <a:t>J</a:t>
              </a:r>
              <a:r>
                <a:rPr lang="fr-FR" sz="1050" dirty="0"/>
                <a:t>   </a:t>
              </a:r>
              <a:r>
                <a:rPr lang="fr-FR" sz="1100" dirty="0" err="1"/>
                <a:t>J</a:t>
              </a:r>
              <a:r>
                <a:rPr lang="fr-FR" sz="1050" dirty="0"/>
                <a:t>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S</a:t>
              </a:r>
              <a:r>
                <a:rPr lang="fr-FR" sz="1050" dirty="0"/>
                <a:t>   </a:t>
              </a:r>
              <a:r>
                <a:rPr lang="fr-FR" sz="1100" dirty="0"/>
                <a:t>O</a:t>
              </a:r>
              <a:r>
                <a:rPr lang="fr-FR" sz="1000" dirty="0"/>
                <a:t>   </a:t>
              </a:r>
              <a:r>
                <a:rPr lang="fr-FR" sz="1100" dirty="0"/>
                <a:t>N</a:t>
              </a:r>
              <a:r>
                <a:rPr lang="fr-FR" sz="1050" dirty="0"/>
                <a:t>   </a:t>
              </a:r>
              <a:r>
                <a:rPr lang="fr-FR" sz="1100" dirty="0"/>
                <a:t>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</a:t>
              </a:r>
              <a:endParaRPr lang="fr-FR" sz="105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EC4E4E-A6F4-4C8F-BE09-EB4316DEA9C0}"/>
                </a:ext>
              </a:extLst>
            </p:cNvPr>
            <p:cNvSpPr/>
            <p:nvPr/>
          </p:nvSpPr>
          <p:spPr>
            <a:xfrm>
              <a:off x="6052487" y="3140342"/>
              <a:ext cx="2884703" cy="466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Radio campaign in 8 radio stations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June 2016 - Dec 2018 (2.5 years)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97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0971-9FF2-4502-9948-1494FB41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data</a:t>
            </a:r>
          </a:p>
        </p:txBody>
      </p:sp>
      <p:grpSp>
        <p:nvGrpSpPr>
          <p:cNvPr id="27" name="Groupe 1">
            <a:extLst>
              <a:ext uri="{FF2B5EF4-FFF2-40B4-BE49-F238E27FC236}">
                <a16:creationId xmlns:a16="http://schemas.microsoft.com/office/drawing/2014/main" id="{84060B75-D41B-4B27-8931-677FCEA76FAF}"/>
              </a:ext>
            </a:extLst>
          </p:cNvPr>
          <p:cNvGrpSpPr/>
          <p:nvPr/>
        </p:nvGrpSpPr>
        <p:grpSpPr>
          <a:xfrm>
            <a:off x="142240" y="1354961"/>
            <a:ext cx="11948160" cy="5001389"/>
            <a:chOff x="1519955" y="1844824"/>
            <a:chExt cx="9154242" cy="4305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F40CF6-09F3-4FDB-9A82-6236FFD8C8D3}"/>
                </a:ext>
              </a:extLst>
            </p:cNvPr>
            <p:cNvSpPr/>
            <p:nvPr/>
          </p:nvSpPr>
          <p:spPr>
            <a:xfrm>
              <a:off x="4169996" y="2452940"/>
              <a:ext cx="111283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2F58FA-A7EC-41B0-909D-8E610A91B9CE}"/>
                </a:ext>
              </a:extLst>
            </p:cNvPr>
            <p:cNvSpPr/>
            <p:nvPr/>
          </p:nvSpPr>
          <p:spPr>
            <a:xfrm>
              <a:off x="6050426" y="2452940"/>
              <a:ext cx="91747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8E486E-82B5-48A5-AD04-6980CED44DAD}"/>
                </a:ext>
              </a:extLst>
            </p:cNvPr>
            <p:cNvSpPr/>
            <p:nvPr/>
          </p:nvSpPr>
          <p:spPr>
            <a:xfrm>
              <a:off x="6990063" y="3826405"/>
              <a:ext cx="1131901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6431B9-0B8D-4227-AFD8-A4F75BE817B5}"/>
                </a:ext>
              </a:extLst>
            </p:cNvPr>
            <p:cNvSpPr/>
            <p:nvPr/>
          </p:nvSpPr>
          <p:spPr>
            <a:xfrm>
              <a:off x="8144127" y="2452940"/>
              <a:ext cx="86274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D1776C-D5D4-4EA4-AF09-86E6315179B8}"/>
                </a:ext>
              </a:extLst>
            </p:cNvPr>
            <p:cNvSpPr/>
            <p:nvPr/>
          </p:nvSpPr>
          <p:spPr>
            <a:xfrm>
              <a:off x="9029035" y="3826405"/>
              <a:ext cx="91981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èche droite à entaille 55">
              <a:extLst>
                <a:ext uri="{FF2B5EF4-FFF2-40B4-BE49-F238E27FC236}">
                  <a16:creationId xmlns:a16="http://schemas.microsoft.com/office/drawing/2014/main" id="{BA7A5C86-AEB7-46AE-82E3-F272B319A171}"/>
                </a:ext>
              </a:extLst>
            </p:cNvPr>
            <p:cNvSpPr/>
            <p:nvPr/>
          </p:nvSpPr>
          <p:spPr>
            <a:xfrm>
              <a:off x="2434454" y="2300464"/>
              <a:ext cx="8015519" cy="915644"/>
            </a:xfrm>
            <a:prstGeom prst="notchedRightArrow">
              <a:avLst/>
            </a:prstGeom>
            <a:ln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727F5D-C0EC-4AB9-B028-23A370E0F08C}"/>
                </a:ext>
              </a:extLst>
            </p:cNvPr>
            <p:cNvSpPr/>
            <p:nvPr/>
          </p:nvSpPr>
          <p:spPr>
            <a:xfrm>
              <a:off x="5091826" y="2542359"/>
              <a:ext cx="4857022" cy="434528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rgbClr val="D0D8E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167">
              <a:extLst>
                <a:ext uri="{FF2B5EF4-FFF2-40B4-BE49-F238E27FC236}">
                  <a16:creationId xmlns:a16="http://schemas.microsoft.com/office/drawing/2014/main" id="{F8E1320F-487A-4FA8-8351-1756141A3587}"/>
                </a:ext>
              </a:extLst>
            </p:cNvPr>
            <p:cNvCxnSpPr>
              <a:cxnSpLocks/>
            </p:cNvCxnSpPr>
            <p:nvPr/>
          </p:nvCxnSpPr>
          <p:spPr>
            <a:xfrm>
              <a:off x="6810271" y="2910762"/>
              <a:ext cx="0" cy="916368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128">
              <a:extLst>
                <a:ext uri="{FF2B5EF4-FFF2-40B4-BE49-F238E27FC236}">
                  <a16:creationId xmlns:a16="http://schemas.microsoft.com/office/drawing/2014/main" id="{05BBF792-C7EA-410B-9C8D-A3E776280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7311" y="1976407"/>
              <a:ext cx="0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127">
              <a:extLst>
                <a:ext uri="{FF2B5EF4-FFF2-40B4-BE49-F238E27FC236}">
                  <a16:creationId xmlns:a16="http://schemas.microsoft.com/office/drawing/2014/main" id="{F2417874-7A4D-42CF-A19F-170AAD0B7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1659" y="2006799"/>
              <a:ext cx="0" cy="412331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53">
              <a:extLst>
                <a:ext uri="{FF2B5EF4-FFF2-40B4-BE49-F238E27FC236}">
                  <a16:creationId xmlns:a16="http://schemas.microsoft.com/office/drawing/2014/main" id="{439E4272-2A85-40EF-95D2-604E010485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3187" y="1985432"/>
              <a:ext cx="9953" cy="412585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13">
              <a:extLst>
                <a:ext uri="{FF2B5EF4-FFF2-40B4-BE49-F238E27FC236}">
                  <a16:creationId xmlns:a16="http://schemas.microsoft.com/office/drawing/2014/main" id="{D18350FC-9059-4BEA-B492-ED24CD5FA0AB}"/>
                </a:ext>
              </a:extLst>
            </p:cNvPr>
            <p:cNvSpPr txBox="1"/>
            <p:nvPr/>
          </p:nvSpPr>
          <p:spPr>
            <a:xfrm>
              <a:off x="4543521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2016</a:t>
              </a:r>
            </a:p>
          </p:txBody>
        </p:sp>
        <p:sp>
          <p:nvSpPr>
            <p:cNvPr id="40" name="ZoneTexte 122">
              <a:extLst>
                <a:ext uri="{FF2B5EF4-FFF2-40B4-BE49-F238E27FC236}">
                  <a16:creationId xmlns:a16="http://schemas.microsoft.com/office/drawing/2014/main" id="{A30B9BDA-2A76-4D8D-A3A7-4475A1DDEFA1}"/>
                </a:ext>
              </a:extLst>
            </p:cNvPr>
            <p:cNvSpPr txBox="1"/>
            <p:nvPr/>
          </p:nvSpPr>
          <p:spPr>
            <a:xfrm>
              <a:off x="6480984" y="184942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2017</a:t>
              </a:r>
            </a:p>
          </p:txBody>
        </p:sp>
        <p:sp>
          <p:nvSpPr>
            <p:cNvPr id="41" name="ZoneTexte 123">
              <a:extLst>
                <a:ext uri="{FF2B5EF4-FFF2-40B4-BE49-F238E27FC236}">
                  <a16:creationId xmlns:a16="http://schemas.microsoft.com/office/drawing/2014/main" id="{22AD8971-A8A3-4FEF-8428-9DEFFFCC7079}"/>
                </a:ext>
              </a:extLst>
            </p:cNvPr>
            <p:cNvSpPr txBox="1"/>
            <p:nvPr/>
          </p:nvSpPr>
          <p:spPr>
            <a:xfrm>
              <a:off x="8445812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2018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12F5EAA-8C42-4E40-9003-0176F6DE58DE}"/>
                </a:ext>
              </a:extLst>
            </p:cNvPr>
            <p:cNvSpPr txBox="1"/>
            <p:nvPr/>
          </p:nvSpPr>
          <p:spPr>
            <a:xfrm>
              <a:off x="2814358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2015</a:t>
              </a:r>
            </a:p>
          </p:txBody>
        </p:sp>
        <p:sp>
          <p:nvSpPr>
            <p:cNvPr id="43" name="ZoneTexte 2">
              <a:extLst>
                <a:ext uri="{FF2B5EF4-FFF2-40B4-BE49-F238E27FC236}">
                  <a16:creationId xmlns:a16="http://schemas.microsoft.com/office/drawing/2014/main" id="{537AFE2D-5B81-4DAA-8095-11E52AC0E4F1}"/>
                </a:ext>
              </a:extLst>
            </p:cNvPr>
            <p:cNvSpPr txBox="1"/>
            <p:nvPr/>
          </p:nvSpPr>
          <p:spPr>
            <a:xfrm>
              <a:off x="1519955" y="3418283"/>
              <a:ext cx="1816618" cy="34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/>
                  </a:solidFill>
                </a:rPr>
                <a:t>Program</a:t>
              </a:r>
              <a:r>
                <a:rPr lang="fr-FR" b="1" dirty="0">
                  <a:solidFill>
                    <a:schemeClr val="accent6"/>
                  </a:solidFill>
                </a:rPr>
                <a:t> </a:t>
              </a:r>
            </a:p>
          </p:txBody>
        </p:sp>
        <p:cxnSp>
          <p:nvCxnSpPr>
            <p:cNvPr id="44" name="Connecteur droit avec flèche 30">
              <a:extLst>
                <a:ext uri="{FF2B5EF4-FFF2-40B4-BE49-F238E27FC236}">
                  <a16:creationId xmlns:a16="http://schemas.microsoft.com/office/drawing/2014/main" id="{10AE195E-5F1F-4021-92C1-1B759EDA8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0455" y="3401741"/>
              <a:ext cx="945520" cy="492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necteur droit avec flèche 86">
              <a:extLst>
                <a:ext uri="{FF2B5EF4-FFF2-40B4-BE49-F238E27FC236}">
                  <a16:creationId xmlns:a16="http://schemas.microsoft.com/office/drawing/2014/main" id="{EDDAE8AA-7A73-49BB-ACE7-0333C33B9930}"/>
                </a:ext>
              </a:extLst>
            </p:cNvPr>
            <p:cNvCxnSpPr>
              <a:cxnSpLocks/>
            </p:cNvCxnSpPr>
            <p:nvPr/>
          </p:nvCxnSpPr>
          <p:spPr>
            <a:xfrm>
              <a:off x="8945174" y="3401741"/>
              <a:ext cx="996546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Connecteur droit 98">
              <a:extLst>
                <a:ext uri="{FF2B5EF4-FFF2-40B4-BE49-F238E27FC236}">
                  <a16:creationId xmlns:a16="http://schemas.microsoft.com/office/drawing/2014/main" id="{05FB6393-E844-42BF-B87C-8EEE87295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7410" y="2024224"/>
              <a:ext cx="9235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87">
              <a:extLst>
                <a:ext uri="{FF2B5EF4-FFF2-40B4-BE49-F238E27FC236}">
                  <a16:creationId xmlns:a16="http://schemas.microsoft.com/office/drawing/2014/main" id="{82B0C3EF-52B8-4FBC-AA17-AD91174BE586}"/>
                </a:ext>
              </a:extLst>
            </p:cNvPr>
            <p:cNvCxnSpPr>
              <a:cxnSpLocks/>
            </p:cNvCxnSpPr>
            <p:nvPr/>
          </p:nvCxnSpPr>
          <p:spPr>
            <a:xfrm>
              <a:off x="5098750" y="2504709"/>
              <a:ext cx="0" cy="1101356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CB237B-D39D-478B-979B-119FAB2E96C0}"/>
                </a:ext>
              </a:extLst>
            </p:cNvPr>
            <p:cNvSpPr/>
            <p:nvPr/>
          </p:nvSpPr>
          <p:spPr>
            <a:xfrm>
              <a:off x="6343027" y="3752114"/>
              <a:ext cx="2316186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Distribution of 1,130 Radios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March - June 2017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8B7A20-5889-4750-914D-2C432FB40A55}"/>
                </a:ext>
              </a:extLst>
            </p:cNvPr>
            <p:cNvSpPr/>
            <p:nvPr/>
          </p:nvSpPr>
          <p:spPr>
            <a:xfrm>
              <a:off x="4638375" y="3583210"/>
              <a:ext cx="1305910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Randomization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May 2016</a:t>
              </a:r>
            </a:p>
          </p:txBody>
        </p:sp>
        <p:sp>
          <p:nvSpPr>
            <p:cNvPr id="50" name="ZoneTexte 174">
              <a:extLst>
                <a:ext uri="{FF2B5EF4-FFF2-40B4-BE49-F238E27FC236}">
                  <a16:creationId xmlns:a16="http://schemas.microsoft.com/office/drawing/2014/main" id="{DCF30BFB-C9FD-4A52-83DA-3F23A1504ED5}"/>
                </a:ext>
              </a:extLst>
            </p:cNvPr>
            <p:cNvSpPr txBox="1"/>
            <p:nvPr/>
          </p:nvSpPr>
          <p:spPr>
            <a:xfrm>
              <a:off x="2598958" y="2251129"/>
              <a:ext cx="8075239" cy="22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   </a:t>
              </a:r>
              <a:r>
                <a:rPr lang="fr-FR" sz="900" dirty="0"/>
                <a:t> </a:t>
              </a:r>
              <a:r>
                <a:rPr lang="fr-FR" sz="1100" dirty="0"/>
                <a:t>J   F   M</a:t>
              </a:r>
              <a:r>
                <a:rPr lang="fr-FR" sz="1050" dirty="0"/>
                <a:t> 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M</a:t>
              </a:r>
              <a:r>
                <a:rPr lang="fr-FR" sz="1050" dirty="0"/>
                <a:t>   </a:t>
              </a:r>
              <a:r>
                <a:rPr lang="fr-FR" sz="1100" dirty="0"/>
                <a:t>J</a:t>
              </a:r>
              <a:r>
                <a:rPr lang="fr-FR" sz="1050" dirty="0"/>
                <a:t>   </a:t>
              </a:r>
              <a:r>
                <a:rPr lang="fr-FR" sz="1100" dirty="0" err="1"/>
                <a:t>J</a:t>
              </a:r>
              <a:r>
                <a:rPr lang="fr-FR" sz="1050" dirty="0"/>
                <a:t>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S</a:t>
              </a:r>
              <a:r>
                <a:rPr lang="fr-FR" sz="1050" dirty="0"/>
                <a:t>   </a:t>
              </a:r>
              <a:r>
                <a:rPr lang="fr-FR" sz="1100" dirty="0"/>
                <a:t>O</a:t>
              </a:r>
              <a:r>
                <a:rPr lang="fr-FR" sz="1000" dirty="0"/>
                <a:t>   </a:t>
              </a:r>
              <a:r>
                <a:rPr lang="fr-FR" sz="1100" dirty="0"/>
                <a:t>N</a:t>
              </a:r>
              <a:r>
                <a:rPr lang="fr-FR" sz="1050" dirty="0"/>
                <a:t>   </a:t>
              </a:r>
              <a:r>
                <a:rPr lang="fr-FR" sz="1100" dirty="0"/>
                <a:t>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</a:t>
              </a:r>
              <a:endParaRPr lang="fr-FR" sz="1050" dirty="0"/>
            </a:p>
          </p:txBody>
        </p:sp>
        <p:sp>
          <p:nvSpPr>
            <p:cNvPr id="51" name="Rectangle : coins arrondis 199">
              <a:extLst>
                <a:ext uri="{FF2B5EF4-FFF2-40B4-BE49-F238E27FC236}">
                  <a16:creationId xmlns:a16="http://schemas.microsoft.com/office/drawing/2014/main" id="{A48D1423-59E0-4B07-ADFA-758A93CCC413}"/>
                </a:ext>
              </a:extLst>
            </p:cNvPr>
            <p:cNvSpPr/>
            <p:nvPr/>
          </p:nvSpPr>
          <p:spPr>
            <a:xfrm>
              <a:off x="6509634" y="2515638"/>
              <a:ext cx="601277" cy="4676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836123-969D-420E-8B8D-28EDDDB52F76}"/>
                </a:ext>
              </a:extLst>
            </p:cNvPr>
            <p:cNvSpPr/>
            <p:nvPr/>
          </p:nvSpPr>
          <p:spPr>
            <a:xfrm>
              <a:off x="6052487" y="3140342"/>
              <a:ext cx="2884703" cy="466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Radio campaign in 8 radio stations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June 2016 - Dec 2018 (2.5 years)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53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0971-9FF2-4502-9948-1494FB41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data</a:t>
            </a:r>
          </a:p>
        </p:txBody>
      </p:sp>
      <p:grpSp>
        <p:nvGrpSpPr>
          <p:cNvPr id="53" name="Groupe 1">
            <a:extLst>
              <a:ext uri="{FF2B5EF4-FFF2-40B4-BE49-F238E27FC236}">
                <a16:creationId xmlns:a16="http://schemas.microsoft.com/office/drawing/2014/main" id="{2A54D6C1-904E-44F3-AA54-9F24B1919D19}"/>
              </a:ext>
            </a:extLst>
          </p:cNvPr>
          <p:cNvGrpSpPr/>
          <p:nvPr/>
        </p:nvGrpSpPr>
        <p:grpSpPr>
          <a:xfrm>
            <a:off x="142240" y="1354961"/>
            <a:ext cx="11948160" cy="5001389"/>
            <a:chOff x="1519955" y="1844824"/>
            <a:chExt cx="9154242" cy="430525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965846-577F-4DD4-BD78-0298298D9C67}"/>
                </a:ext>
              </a:extLst>
            </p:cNvPr>
            <p:cNvSpPr/>
            <p:nvPr/>
          </p:nvSpPr>
          <p:spPr>
            <a:xfrm>
              <a:off x="4169996" y="2452940"/>
              <a:ext cx="111283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17226D-83AC-4CF0-9965-E7FC6E5C2255}"/>
                </a:ext>
              </a:extLst>
            </p:cNvPr>
            <p:cNvSpPr/>
            <p:nvPr/>
          </p:nvSpPr>
          <p:spPr>
            <a:xfrm>
              <a:off x="6050426" y="2452940"/>
              <a:ext cx="91747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FC34B87-61A4-41BE-ADEA-F3EE73B6C341}"/>
                </a:ext>
              </a:extLst>
            </p:cNvPr>
            <p:cNvSpPr/>
            <p:nvPr/>
          </p:nvSpPr>
          <p:spPr>
            <a:xfrm>
              <a:off x="6990063" y="3826405"/>
              <a:ext cx="1131901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32F448E-7527-4761-B7A5-140451E3ECCE}"/>
                </a:ext>
              </a:extLst>
            </p:cNvPr>
            <p:cNvSpPr/>
            <p:nvPr/>
          </p:nvSpPr>
          <p:spPr>
            <a:xfrm>
              <a:off x="8144127" y="2452940"/>
              <a:ext cx="86274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7DE8CCE-B738-4BFC-807D-87903E055247}"/>
                </a:ext>
              </a:extLst>
            </p:cNvPr>
            <p:cNvSpPr/>
            <p:nvPr/>
          </p:nvSpPr>
          <p:spPr>
            <a:xfrm>
              <a:off x="9029035" y="3826405"/>
              <a:ext cx="91981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Flèche droite à entaille 55">
              <a:extLst>
                <a:ext uri="{FF2B5EF4-FFF2-40B4-BE49-F238E27FC236}">
                  <a16:creationId xmlns:a16="http://schemas.microsoft.com/office/drawing/2014/main" id="{11DA1466-51F5-4F8B-BFB1-47C47DC54A71}"/>
                </a:ext>
              </a:extLst>
            </p:cNvPr>
            <p:cNvSpPr/>
            <p:nvPr/>
          </p:nvSpPr>
          <p:spPr>
            <a:xfrm>
              <a:off x="2434454" y="2300464"/>
              <a:ext cx="7983974" cy="915644"/>
            </a:xfrm>
            <a:prstGeom prst="notchedRightArrow">
              <a:avLst/>
            </a:prstGeom>
            <a:ln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67989BE-5E8D-4E55-A792-74B9DE743774}"/>
                </a:ext>
              </a:extLst>
            </p:cNvPr>
            <p:cNvSpPr/>
            <p:nvPr/>
          </p:nvSpPr>
          <p:spPr>
            <a:xfrm>
              <a:off x="5091826" y="2542359"/>
              <a:ext cx="4857022" cy="434528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rgbClr val="D0D8E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167">
              <a:extLst>
                <a:ext uri="{FF2B5EF4-FFF2-40B4-BE49-F238E27FC236}">
                  <a16:creationId xmlns:a16="http://schemas.microsoft.com/office/drawing/2014/main" id="{BAB4A27C-DBFB-4876-8282-C46B00DCD10C}"/>
                </a:ext>
              </a:extLst>
            </p:cNvPr>
            <p:cNvCxnSpPr>
              <a:cxnSpLocks/>
            </p:cNvCxnSpPr>
            <p:nvPr/>
          </p:nvCxnSpPr>
          <p:spPr>
            <a:xfrm>
              <a:off x="6810271" y="2910762"/>
              <a:ext cx="0" cy="916368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128">
              <a:extLst>
                <a:ext uri="{FF2B5EF4-FFF2-40B4-BE49-F238E27FC236}">
                  <a16:creationId xmlns:a16="http://schemas.microsoft.com/office/drawing/2014/main" id="{768AFB73-4783-46F6-938A-487E3D011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7311" y="1976407"/>
              <a:ext cx="0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129">
              <a:extLst>
                <a:ext uri="{FF2B5EF4-FFF2-40B4-BE49-F238E27FC236}">
                  <a16:creationId xmlns:a16="http://schemas.microsoft.com/office/drawing/2014/main" id="{03B3B02C-3066-4EB9-8FDA-53129FA4C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659" y="2580138"/>
              <a:ext cx="15216" cy="321229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127">
              <a:extLst>
                <a:ext uri="{FF2B5EF4-FFF2-40B4-BE49-F238E27FC236}">
                  <a16:creationId xmlns:a16="http://schemas.microsoft.com/office/drawing/2014/main" id="{7F512EB3-FE60-41C2-A0D9-38063918A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1659" y="2006799"/>
              <a:ext cx="0" cy="412331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53">
              <a:extLst>
                <a:ext uri="{FF2B5EF4-FFF2-40B4-BE49-F238E27FC236}">
                  <a16:creationId xmlns:a16="http://schemas.microsoft.com/office/drawing/2014/main" id="{C00A23B3-709C-44C1-A590-282B9421DA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3187" y="1985432"/>
              <a:ext cx="9953" cy="412585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13">
              <a:extLst>
                <a:ext uri="{FF2B5EF4-FFF2-40B4-BE49-F238E27FC236}">
                  <a16:creationId xmlns:a16="http://schemas.microsoft.com/office/drawing/2014/main" id="{39EDCEBD-4E9F-4F4C-9161-271D0194AC01}"/>
                </a:ext>
              </a:extLst>
            </p:cNvPr>
            <p:cNvSpPr txBox="1"/>
            <p:nvPr/>
          </p:nvSpPr>
          <p:spPr>
            <a:xfrm>
              <a:off x="4543521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2016</a:t>
              </a:r>
            </a:p>
          </p:txBody>
        </p:sp>
        <p:sp>
          <p:nvSpPr>
            <p:cNvPr id="67" name="ZoneTexte 122">
              <a:extLst>
                <a:ext uri="{FF2B5EF4-FFF2-40B4-BE49-F238E27FC236}">
                  <a16:creationId xmlns:a16="http://schemas.microsoft.com/office/drawing/2014/main" id="{25B363CF-480D-48B8-9CAB-861A71DE9C69}"/>
                </a:ext>
              </a:extLst>
            </p:cNvPr>
            <p:cNvSpPr txBox="1"/>
            <p:nvPr/>
          </p:nvSpPr>
          <p:spPr>
            <a:xfrm>
              <a:off x="6480984" y="184942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2017</a:t>
              </a:r>
            </a:p>
          </p:txBody>
        </p:sp>
        <p:sp>
          <p:nvSpPr>
            <p:cNvPr id="68" name="ZoneTexte 123">
              <a:extLst>
                <a:ext uri="{FF2B5EF4-FFF2-40B4-BE49-F238E27FC236}">
                  <a16:creationId xmlns:a16="http://schemas.microsoft.com/office/drawing/2014/main" id="{F0FBB4C2-6CCE-4A0E-BA29-F4B5AB9EDFD3}"/>
                </a:ext>
              </a:extLst>
            </p:cNvPr>
            <p:cNvSpPr txBox="1"/>
            <p:nvPr/>
          </p:nvSpPr>
          <p:spPr>
            <a:xfrm>
              <a:off x="8445812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2018</a:t>
              </a:r>
            </a:p>
          </p:txBody>
        </p:sp>
        <p:sp>
          <p:nvSpPr>
            <p:cNvPr id="69" name="ZoneTexte 41">
              <a:extLst>
                <a:ext uri="{FF2B5EF4-FFF2-40B4-BE49-F238E27FC236}">
                  <a16:creationId xmlns:a16="http://schemas.microsoft.com/office/drawing/2014/main" id="{53053641-6DBD-4245-8366-25F9C332B770}"/>
                </a:ext>
              </a:extLst>
            </p:cNvPr>
            <p:cNvSpPr txBox="1"/>
            <p:nvPr/>
          </p:nvSpPr>
          <p:spPr>
            <a:xfrm>
              <a:off x="2814358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2015</a:t>
              </a:r>
            </a:p>
          </p:txBody>
        </p:sp>
        <p:sp>
          <p:nvSpPr>
            <p:cNvPr id="70" name="ZoneTexte 2">
              <a:extLst>
                <a:ext uri="{FF2B5EF4-FFF2-40B4-BE49-F238E27FC236}">
                  <a16:creationId xmlns:a16="http://schemas.microsoft.com/office/drawing/2014/main" id="{0F171C7B-2679-4E7F-8DF3-09FE1840753C}"/>
                </a:ext>
              </a:extLst>
            </p:cNvPr>
            <p:cNvSpPr txBox="1"/>
            <p:nvPr/>
          </p:nvSpPr>
          <p:spPr>
            <a:xfrm>
              <a:off x="1519955" y="3418283"/>
              <a:ext cx="1816618" cy="34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/>
                  </a:solidFill>
                </a:rPr>
                <a:t>Program</a:t>
              </a:r>
              <a:r>
                <a:rPr lang="fr-FR" b="1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B4E000-E202-43DE-A959-1FE594D48C79}"/>
                </a:ext>
              </a:extLst>
            </p:cNvPr>
            <p:cNvSpPr/>
            <p:nvPr/>
          </p:nvSpPr>
          <p:spPr>
            <a:xfrm>
              <a:off x="4424669" y="4352957"/>
              <a:ext cx="1300549" cy="8342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Baseline survey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7,515 women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461 Clinics</a:t>
              </a:r>
              <a:r>
                <a:rPr lang="en-US" sz="1600" dirty="0"/>
                <a:t>                </a:t>
              </a:r>
              <a:r>
                <a:rPr lang="en-US" sz="1500" dirty="0"/>
                <a:t>Apr - Jun 2016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823F15E-4E66-4F99-BDEC-3EB1E6846DB2}"/>
                </a:ext>
              </a:extLst>
            </p:cNvPr>
            <p:cNvSpPr/>
            <p:nvPr/>
          </p:nvSpPr>
          <p:spPr>
            <a:xfrm>
              <a:off x="8303130" y="4302283"/>
              <a:ext cx="1554931" cy="8342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 err="1">
                  <a:solidFill>
                    <a:schemeClr val="accent2"/>
                  </a:solidFill>
                </a:rPr>
                <a:t>Endline</a:t>
              </a:r>
              <a:r>
                <a:rPr lang="en-US" b="1" dirty="0">
                  <a:solidFill>
                    <a:schemeClr val="accent2"/>
                  </a:solidFill>
                </a:rPr>
                <a:t> survey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6,728 women (90%)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446 Clinics (97%)</a:t>
              </a:r>
              <a:r>
                <a:rPr lang="en-US" sz="1600" dirty="0"/>
                <a:t>                </a:t>
              </a:r>
              <a:r>
                <a:rPr lang="en-US" sz="1500" dirty="0"/>
                <a:t>Nov - Dec 2018</a:t>
              </a:r>
            </a:p>
          </p:txBody>
        </p:sp>
        <p:cxnSp>
          <p:nvCxnSpPr>
            <p:cNvPr id="73" name="Connecteur droit avec flèche 30">
              <a:extLst>
                <a:ext uri="{FF2B5EF4-FFF2-40B4-BE49-F238E27FC236}">
                  <a16:creationId xmlns:a16="http://schemas.microsoft.com/office/drawing/2014/main" id="{158920BE-BDC6-49B5-9A22-15EEF996E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0455" y="3401741"/>
              <a:ext cx="945520" cy="492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Connecteur droit avec flèche 86">
              <a:extLst>
                <a:ext uri="{FF2B5EF4-FFF2-40B4-BE49-F238E27FC236}">
                  <a16:creationId xmlns:a16="http://schemas.microsoft.com/office/drawing/2014/main" id="{B49D75FC-10A1-4110-A53A-FAF6C6F21C99}"/>
                </a:ext>
              </a:extLst>
            </p:cNvPr>
            <p:cNvCxnSpPr>
              <a:cxnSpLocks/>
            </p:cNvCxnSpPr>
            <p:nvPr/>
          </p:nvCxnSpPr>
          <p:spPr>
            <a:xfrm>
              <a:off x="8945174" y="3401741"/>
              <a:ext cx="996546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Connecteur droit avec flèche 90">
              <a:extLst>
                <a:ext uri="{FF2B5EF4-FFF2-40B4-BE49-F238E27FC236}">
                  <a16:creationId xmlns:a16="http://schemas.microsoft.com/office/drawing/2014/main" id="{CAF3D0F0-A240-4ECC-84CB-03441CBFD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2877" y="5792436"/>
              <a:ext cx="1024709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Connecteur droit avec flèche 92">
              <a:extLst>
                <a:ext uri="{FF2B5EF4-FFF2-40B4-BE49-F238E27FC236}">
                  <a16:creationId xmlns:a16="http://schemas.microsoft.com/office/drawing/2014/main" id="{E59027D4-EED5-4CEB-BDE3-496575062BFA}"/>
                </a:ext>
              </a:extLst>
            </p:cNvPr>
            <p:cNvCxnSpPr>
              <a:cxnSpLocks/>
              <a:stCxn id="79" idx="3"/>
            </p:cNvCxnSpPr>
            <p:nvPr/>
          </p:nvCxnSpPr>
          <p:spPr>
            <a:xfrm flipV="1">
              <a:off x="9495983" y="5801956"/>
              <a:ext cx="452865" cy="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cteur droit 98">
              <a:extLst>
                <a:ext uri="{FF2B5EF4-FFF2-40B4-BE49-F238E27FC236}">
                  <a16:creationId xmlns:a16="http://schemas.microsoft.com/office/drawing/2014/main" id="{83749597-B799-45A2-8FBC-92C5D5C0C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7410" y="2024224"/>
              <a:ext cx="9235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87">
              <a:extLst>
                <a:ext uri="{FF2B5EF4-FFF2-40B4-BE49-F238E27FC236}">
                  <a16:creationId xmlns:a16="http://schemas.microsoft.com/office/drawing/2014/main" id="{BEF6B91C-46C5-414E-B2DB-6ABDD40AEB83}"/>
                </a:ext>
              </a:extLst>
            </p:cNvPr>
            <p:cNvCxnSpPr>
              <a:cxnSpLocks/>
            </p:cNvCxnSpPr>
            <p:nvPr/>
          </p:nvCxnSpPr>
          <p:spPr>
            <a:xfrm>
              <a:off x="5098750" y="2504709"/>
              <a:ext cx="0" cy="1101356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6E1BB88-69B0-463C-B145-5EA500D054A1}"/>
                </a:ext>
              </a:extLst>
            </p:cNvPr>
            <p:cNvSpPr/>
            <p:nvPr/>
          </p:nvSpPr>
          <p:spPr>
            <a:xfrm>
              <a:off x="3586584" y="5578876"/>
              <a:ext cx="5909399" cy="44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C00000"/>
                  </a:solidFill>
                </a:rPr>
                <a:t>Monthly clinic data on contraceptive distribution: 838 clinics x 45 months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Apr 2015 - Dec 2018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D1E687E-74E1-4A65-A7FB-65EDD46D7660}"/>
                </a:ext>
              </a:extLst>
            </p:cNvPr>
            <p:cNvSpPr/>
            <p:nvPr/>
          </p:nvSpPr>
          <p:spPr>
            <a:xfrm>
              <a:off x="6343027" y="3752114"/>
              <a:ext cx="2316186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Distribution of 1,130 Radios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March - June 2017</a:t>
              </a:r>
            </a:p>
          </p:txBody>
        </p:sp>
        <p:cxnSp>
          <p:nvCxnSpPr>
            <p:cNvPr id="81" name="Connecteur droit 192">
              <a:extLst>
                <a:ext uri="{FF2B5EF4-FFF2-40B4-BE49-F238E27FC236}">
                  <a16:creationId xmlns:a16="http://schemas.microsoft.com/office/drawing/2014/main" id="{CF2664E9-5B13-47B2-93EA-7E20ADAED8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5296" y="2790799"/>
              <a:ext cx="2798" cy="1538164"/>
            </a:xfrm>
            <a:prstGeom prst="line">
              <a:avLst/>
            </a:prstGeom>
            <a:ln w="1397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1EBDCD1-3DC9-4A7D-BE65-D356B301BD4D}"/>
                </a:ext>
              </a:extLst>
            </p:cNvPr>
            <p:cNvSpPr/>
            <p:nvPr/>
          </p:nvSpPr>
          <p:spPr>
            <a:xfrm>
              <a:off x="4638375" y="3583210"/>
              <a:ext cx="1305910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Randomization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May 2016</a:t>
              </a:r>
            </a:p>
          </p:txBody>
        </p:sp>
        <p:cxnSp>
          <p:nvCxnSpPr>
            <p:cNvPr id="83" name="Connecteur droit 164">
              <a:extLst>
                <a:ext uri="{FF2B5EF4-FFF2-40B4-BE49-F238E27FC236}">
                  <a16:creationId xmlns:a16="http://schemas.microsoft.com/office/drawing/2014/main" id="{19E36FAC-F753-4526-9FF6-8521EE96D318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 flipH="1">
              <a:off x="9768677" y="2993722"/>
              <a:ext cx="8404" cy="1308561"/>
            </a:xfrm>
            <a:prstGeom prst="line">
              <a:avLst/>
            </a:prstGeom>
            <a:ln w="1397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172">
              <a:extLst>
                <a:ext uri="{FF2B5EF4-FFF2-40B4-BE49-F238E27FC236}">
                  <a16:creationId xmlns:a16="http://schemas.microsoft.com/office/drawing/2014/main" id="{43C903F5-6FDC-4474-88EA-AECD93F57D9A}"/>
                </a:ext>
              </a:extLst>
            </p:cNvPr>
            <p:cNvSpPr txBox="1"/>
            <p:nvPr/>
          </p:nvSpPr>
          <p:spPr>
            <a:xfrm>
              <a:off x="1541211" y="4153063"/>
              <a:ext cx="1816618" cy="67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500" dirty="0"/>
            </a:p>
            <a:p>
              <a:pPr algn="ctr"/>
              <a:r>
                <a:rPr lang="fr-FR" sz="2000" b="1" dirty="0">
                  <a:solidFill>
                    <a:schemeClr val="accent2"/>
                  </a:solidFill>
                </a:rPr>
                <a:t>Data</a:t>
              </a:r>
              <a:r>
                <a:rPr lang="fr-FR" b="1" dirty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/>
                  </a:solidFill>
                </a:rPr>
                <a:t>Collection</a:t>
              </a:r>
            </a:p>
          </p:txBody>
        </p:sp>
        <p:sp>
          <p:nvSpPr>
            <p:cNvPr id="85" name="ZoneTexte 173">
              <a:extLst>
                <a:ext uri="{FF2B5EF4-FFF2-40B4-BE49-F238E27FC236}">
                  <a16:creationId xmlns:a16="http://schemas.microsoft.com/office/drawing/2014/main" id="{0A552F4F-9919-4409-9A22-009541540B97}"/>
                </a:ext>
              </a:extLst>
            </p:cNvPr>
            <p:cNvSpPr txBox="1"/>
            <p:nvPr/>
          </p:nvSpPr>
          <p:spPr>
            <a:xfrm>
              <a:off x="1614384" y="5251885"/>
              <a:ext cx="1547723" cy="67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500" dirty="0"/>
            </a:p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Administrative data</a:t>
              </a:r>
            </a:p>
          </p:txBody>
        </p:sp>
        <p:sp>
          <p:nvSpPr>
            <p:cNvPr id="86" name="ZoneTexte 174">
              <a:extLst>
                <a:ext uri="{FF2B5EF4-FFF2-40B4-BE49-F238E27FC236}">
                  <a16:creationId xmlns:a16="http://schemas.microsoft.com/office/drawing/2014/main" id="{5E65A030-FCC6-4CEE-AC2C-25273D058B8A}"/>
                </a:ext>
              </a:extLst>
            </p:cNvPr>
            <p:cNvSpPr txBox="1"/>
            <p:nvPr/>
          </p:nvSpPr>
          <p:spPr>
            <a:xfrm>
              <a:off x="2598958" y="2251129"/>
              <a:ext cx="8075239" cy="22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   </a:t>
              </a:r>
              <a:r>
                <a:rPr lang="fr-FR" sz="900" dirty="0"/>
                <a:t> </a:t>
              </a:r>
              <a:r>
                <a:rPr lang="fr-FR" sz="1100" dirty="0"/>
                <a:t>J   F   M</a:t>
              </a:r>
              <a:r>
                <a:rPr lang="fr-FR" sz="1050" dirty="0"/>
                <a:t> 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M</a:t>
              </a:r>
              <a:r>
                <a:rPr lang="fr-FR" sz="1050" dirty="0"/>
                <a:t>   </a:t>
              </a:r>
              <a:r>
                <a:rPr lang="fr-FR" sz="1100" dirty="0"/>
                <a:t>J</a:t>
              </a:r>
              <a:r>
                <a:rPr lang="fr-FR" sz="1050" dirty="0"/>
                <a:t>   </a:t>
              </a:r>
              <a:r>
                <a:rPr lang="fr-FR" sz="1100" dirty="0" err="1"/>
                <a:t>J</a:t>
              </a:r>
              <a:r>
                <a:rPr lang="fr-FR" sz="1050" dirty="0"/>
                <a:t>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S</a:t>
              </a:r>
              <a:r>
                <a:rPr lang="fr-FR" sz="1050" dirty="0"/>
                <a:t>   </a:t>
              </a:r>
              <a:r>
                <a:rPr lang="fr-FR" sz="1100" dirty="0"/>
                <a:t>O</a:t>
              </a:r>
              <a:r>
                <a:rPr lang="fr-FR" sz="1000" dirty="0"/>
                <a:t>   </a:t>
              </a:r>
              <a:r>
                <a:rPr lang="fr-FR" sz="1100" dirty="0"/>
                <a:t>N</a:t>
              </a:r>
              <a:r>
                <a:rPr lang="fr-FR" sz="1050" dirty="0"/>
                <a:t>   </a:t>
              </a:r>
              <a:r>
                <a:rPr lang="fr-FR" sz="1100" dirty="0"/>
                <a:t>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</a:t>
              </a:r>
              <a:endParaRPr lang="fr-FR" sz="1050" dirty="0"/>
            </a:p>
          </p:txBody>
        </p:sp>
        <p:sp>
          <p:nvSpPr>
            <p:cNvPr id="87" name="Rectangle : coins arrondis 184">
              <a:extLst>
                <a:ext uri="{FF2B5EF4-FFF2-40B4-BE49-F238E27FC236}">
                  <a16:creationId xmlns:a16="http://schemas.microsoft.com/office/drawing/2014/main" id="{2582D2AD-1A3D-4F07-8F1B-0C41B0B52AF1}"/>
                </a:ext>
              </a:extLst>
            </p:cNvPr>
            <p:cNvSpPr/>
            <p:nvPr/>
          </p:nvSpPr>
          <p:spPr>
            <a:xfrm>
              <a:off x="9612442" y="2542359"/>
              <a:ext cx="329278" cy="45136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 : coins arrondis 187">
              <a:extLst>
                <a:ext uri="{FF2B5EF4-FFF2-40B4-BE49-F238E27FC236}">
                  <a16:creationId xmlns:a16="http://schemas.microsoft.com/office/drawing/2014/main" id="{DA01449E-DB28-4648-B4FD-21BA416B0E29}"/>
                </a:ext>
              </a:extLst>
            </p:cNvPr>
            <p:cNvSpPr/>
            <p:nvPr/>
          </p:nvSpPr>
          <p:spPr>
            <a:xfrm>
              <a:off x="4771561" y="2509203"/>
              <a:ext cx="410293" cy="46768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 : coins arrondis 199">
              <a:extLst>
                <a:ext uri="{FF2B5EF4-FFF2-40B4-BE49-F238E27FC236}">
                  <a16:creationId xmlns:a16="http://schemas.microsoft.com/office/drawing/2014/main" id="{E364F798-280A-4340-A95C-CBE7ADD2DAAC}"/>
                </a:ext>
              </a:extLst>
            </p:cNvPr>
            <p:cNvSpPr/>
            <p:nvPr/>
          </p:nvSpPr>
          <p:spPr>
            <a:xfrm>
              <a:off x="6509634" y="2515638"/>
              <a:ext cx="601277" cy="4676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83892-6991-41D9-9F2F-65E51A2BC698}"/>
                </a:ext>
              </a:extLst>
            </p:cNvPr>
            <p:cNvSpPr/>
            <p:nvPr/>
          </p:nvSpPr>
          <p:spPr>
            <a:xfrm>
              <a:off x="6052487" y="3140342"/>
              <a:ext cx="2884703" cy="466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Radio campaign in 8 radio stations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June 2016 - Dec 2018 (2.5 years)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42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A0F3C98-5995-43F8-BDCD-AB84A53026D9}"/>
              </a:ext>
            </a:extLst>
          </p:cNvPr>
          <p:cNvGrpSpPr/>
          <p:nvPr/>
        </p:nvGrpSpPr>
        <p:grpSpPr>
          <a:xfrm>
            <a:off x="142240" y="1354961"/>
            <a:ext cx="11948160" cy="5001389"/>
            <a:chOff x="1519955" y="1844824"/>
            <a:chExt cx="9154242" cy="4305258"/>
          </a:xfrm>
        </p:grpSpPr>
        <p:sp>
          <p:nvSpPr>
            <p:cNvPr id="79" name="Rectangle 78"/>
            <p:cNvSpPr/>
            <p:nvPr/>
          </p:nvSpPr>
          <p:spPr>
            <a:xfrm>
              <a:off x="4169996" y="2452940"/>
              <a:ext cx="111283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Rectangle 74"/>
            <p:cNvSpPr/>
            <p:nvPr/>
          </p:nvSpPr>
          <p:spPr>
            <a:xfrm>
              <a:off x="6050426" y="2452940"/>
              <a:ext cx="91747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ectangle 72"/>
            <p:cNvSpPr/>
            <p:nvPr/>
          </p:nvSpPr>
          <p:spPr>
            <a:xfrm>
              <a:off x="6990063" y="3826405"/>
              <a:ext cx="1131901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8144127" y="2452940"/>
              <a:ext cx="862747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9029035" y="3826405"/>
              <a:ext cx="919813" cy="915644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lèche droite à entaille 55"/>
            <p:cNvSpPr/>
            <p:nvPr/>
          </p:nvSpPr>
          <p:spPr>
            <a:xfrm>
              <a:off x="2434454" y="2300464"/>
              <a:ext cx="7983974" cy="915644"/>
            </a:xfrm>
            <a:prstGeom prst="notchedRightArrow">
              <a:avLst/>
            </a:prstGeom>
            <a:ln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F18DDE-317E-4588-85AE-F05A9D8E5B18}"/>
                </a:ext>
              </a:extLst>
            </p:cNvPr>
            <p:cNvSpPr/>
            <p:nvPr/>
          </p:nvSpPr>
          <p:spPr>
            <a:xfrm>
              <a:off x="5091826" y="2542359"/>
              <a:ext cx="4857022" cy="434528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rgbClr val="D0D8E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5F2DE3C4-537A-4215-B67F-70EC23ABE07A}"/>
                </a:ext>
              </a:extLst>
            </p:cNvPr>
            <p:cNvCxnSpPr>
              <a:cxnSpLocks/>
            </p:cNvCxnSpPr>
            <p:nvPr/>
          </p:nvCxnSpPr>
          <p:spPr>
            <a:xfrm>
              <a:off x="6810271" y="2910762"/>
              <a:ext cx="0" cy="916368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6F93FCE0-DA70-44DC-8435-5D5DD8A09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7311" y="1976407"/>
              <a:ext cx="0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CE5FC15F-9067-4C9D-86FF-47CFFC86AD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659" y="2580138"/>
              <a:ext cx="15216" cy="321229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991BD0D6-FDA6-4E68-844B-089B55A20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1659" y="2006799"/>
              <a:ext cx="0" cy="412331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A70C34BD-ADDC-45FB-BAE4-7C631C8C80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3187" y="1985432"/>
              <a:ext cx="9953" cy="412585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05F3AC3-874A-4FCE-BF26-1AED381E8EAB}"/>
                </a:ext>
              </a:extLst>
            </p:cNvPr>
            <p:cNvSpPr txBox="1"/>
            <p:nvPr/>
          </p:nvSpPr>
          <p:spPr>
            <a:xfrm>
              <a:off x="4543521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2016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F94AFE45-4FF0-4C44-A075-88BF91837EB3}"/>
                </a:ext>
              </a:extLst>
            </p:cNvPr>
            <p:cNvSpPr txBox="1"/>
            <p:nvPr/>
          </p:nvSpPr>
          <p:spPr>
            <a:xfrm>
              <a:off x="6480984" y="184942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2017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BEF3CFCB-6741-4B3E-9352-2FFE71F092C8}"/>
                </a:ext>
              </a:extLst>
            </p:cNvPr>
            <p:cNvSpPr txBox="1"/>
            <p:nvPr/>
          </p:nvSpPr>
          <p:spPr>
            <a:xfrm>
              <a:off x="8445812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2018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12E01C5-1653-40F5-8576-D6BB4BBEDEAE}"/>
                </a:ext>
              </a:extLst>
            </p:cNvPr>
            <p:cNvSpPr txBox="1"/>
            <p:nvPr/>
          </p:nvSpPr>
          <p:spPr>
            <a:xfrm>
              <a:off x="2814358" y="18448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2015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31A6374-36F7-4C3D-B2E7-D1466D712EA2}"/>
                </a:ext>
              </a:extLst>
            </p:cNvPr>
            <p:cNvSpPr txBox="1"/>
            <p:nvPr/>
          </p:nvSpPr>
          <p:spPr>
            <a:xfrm>
              <a:off x="1519955" y="3418283"/>
              <a:ext cx="1816618" cy="34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/>
                  </a:solidFill>
                </a:rPr>
                <a:t>Program</a:t>
              </a:r>
              <a:r>
                <a:rPr lang="fr-FR" b="1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D58F3F3-F08E-42E7-A33A-567DA47442D0}"/>
                </a:ext>
              </a:extLst>
            </p:cNvPr>
            <p:cNvSpPr/>
            <p:nvPr/>
          </p:nvSpPr>
          <p:spPr>
            <a:xfrm>
              <a:off x="4424669" y="4352957"/>
              <a:ext cx="1300549" cy="8342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Baseline survey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7,515 women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461 Clinics</a:t>
              </a:r>
              <a:r>
                <a:rPr lang="en-US" sz="1600" dirty="0"/>
                <a:t>                </a:t>
              </a:r>
              <a:r>
                <a:rPr lang="en-US" sz="1500" dirty="0"/>
                <a:t>Apr - Jun 2016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CAC3222-74BA-441B-A548-3F1C41329BDF}"/>
                </a:ext>
              </a:extLst>
            </p:cNvPr>
            <p:cNvSpPr/>
            <p:nvPr/>
          </p:nvSpPr>
          <p:spPr>
            <a:xfrm>
              <a:off x="8303130" y="4302283"/>
              <a:ext cx="1554931" cy="8342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 err="1">
                  <a:solidFill>
                    <a:schemeClr val="accent2"/>
                  </a:solidFill>
                </a:rPr>
                <a:t>Endline</a:t>
              </a:r>
              <a:r>
                <a:rPr lang="en-US" b="1" dirty="0">
                  <a:solidFill>
                    <a:schemeClr val="accent2"/>
                  </a:solidFill>
                </a:rPr>
                <a:t> survey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6,728 women (90%)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446 Clinics (97%)</a:t>
              </a:r>
              <a:r>
                <a:rPr lang="en-US" sz="1600" dirty="0"/>
                <a:t>                </a:t>
              </a:r>
              <a:r>
                <a:rPr lang="en-US" sz="1500" dirty="0"/>
                <a:t>Nov - Dec 2018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A60C9AB1-70B3-47CE-B84D-99FDEC432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0455" y="3401741"/>
              <a:ext cx="945520" cy="492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29BF34B0-9AEB-4F25-939D-944791EE8BA4}"/>
                </a:ext>
              </a:extLst>
            </p:cNvPr>
            <p:cNvCxnSpPr>
              <a:cxnSpLocks/>
            </p:cNvCxnSpPr>
            <p:nvPr/>
          </p:nvCxnSpPr>
          <p:spPr>
            <a:xfrm>
              <a:off x="8945174" y="3401741"/>
              <a:ext cx="996546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>
              <a:extLst>
                <a:ext uri="{FF2B5EF4-FFF2-40B4-BE49-F238E27FC236}">
                  <a16:creationId xmlns:a16="http://schemas.microsoft.com/office/drawing/2014/main" id="{8736A0BC-F8AA-4F6E-B67D-63A7CB26F2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2877" y="5792436"/>
              <a:ext cx="1024709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>
              <a:extLst>
                <a:ext uri="{FF2B5EF4-FFF2-40B4-BE49-F238E27FC236}">
                  <a16:creationId xmlns:a16="http://schemas.microsoft.com/office/drawing/2014/main" id="{F8A5B15E-51FC-4F7E-9841-B5E5AD1C60D3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 flipV="1">
              <a:off x="9495983" y="5801956"/>
              <a:ext cx="452865" cy="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78EC96BF-9EC0-4711-BF9A-7DF2D0DCE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7410" y="2024224"/>
              <a:ext cx="9235" cy="412585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E82BA955-EE7E-4ECB-B15A-33B9C714E08E}"/>
                </a:ext>
              </a:extLst>
            </p:cNvPr>
            <p:cNvCxnSpPr>
              <a:cxnSpLocks/>
            </p:cNvCxnSpPr>
            <p:nvPr/>
          </p:nvCxnSpPr>
          <p:spPr>
            <a:xfrm>
              <a:off x="5098750" y="2504709"/>
              <a:ext cx="0" cy="1101356"/>
            </a:xfrm>
            <a:prstGeom prst="line">
              <a:avLst/>
            </a:prstGeom>
            <a:ln w="1397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AE4E25-5DD4-4E9D-871B-58537ED63ABC}"/>
                </a:ext>
              </a:extLst>
            </p:cNvPr>
            <p:cNvSpPr/>
            <p:nvPr/>
          </p:nvSpPr>
          <p:spPr>
            <a:xfrm>
              <a:off x="3586584" y="5578876"/>
              <a:ext cx="5909399" cy="44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C00000"/>
                  </a:solidFill>
                </a:rPr>
                <a:t>Monthly clinic data on contraceptive distribution: 838 clinics x 45 months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Apr 2015 - Dec 2018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3CB5518-86A1-484E-8E29-1091454B3A40}"/>
                </a:ext>
              </a:extLst>
            </p:cNvPr>
            <p:cNvSpPr/>
            <p:nvPr/>
          </p:nvSpPr>
          <p:spPr>
            <a:xfrm>
              <a:off x="6343027" y="3752114"/>
              <a:ext cx="2316186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Distribution of 1,130 Radios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March - June 2017</a:t>
              </a:r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DF692952-6491-4A9C-A745-7F2E1AD14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5296" y="2790799"/>
              <a:ext cx="2798" cy="1538164"/>
            </a:xfrm>
            <a:prstGeom prst="line">
              <a:avLst/>
            </a:prstGeom>
            <a:ln w="1397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FFF98DD-C035-45D8-B8CA-2A6CEE4FB6F7}"/>
                </a:ext>
              </a:extLst>
            </p:cNvPr>
            <p:cNvSpPr/>
            <p:nvPr/>
          </p:nvSpPr>
          <p:spPr>
            <a:xfrm>
              <a:off x="4638375" y="3583210"/>
              <a:ext cx="1305910" cy="445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Randomization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May 2016</a:t>
              </a:r>
            </a:p>
          </p:txBody>
        </p: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BC58A3EC-57EA-4232-99EE-FCCB12C5EB87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flipH="1">
              <a:off x="9768677" y="2993722"/>
              <a:ext cx="8404" cy="1308561"/>
            </a:xfrm>
            <a:prstGeom prst="line">
              <a:avLst/>
            </a:prstGeom>
            <a:ln w="1397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DEF3723C-506C-4658-841E-E8CF4CD81888}"/>
                </a:ext>
              </a:extLst>
            </p:cNvPr>
            <p:cNvSpPr txBox="1"/>
            <p:nvPr/>
          </p:nvSpPr>
          <p:spPr>
            <a:xfrm>
              <a:off x="1541211" y="4153063"/>
              <a:ext cx="1816618" cy="67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500" dirty="0"/>
            </a:p>
            <a:p>
              <a:pPr algn="ctr"/>
              <a:r>
                <a:rPr lang="fr-FR" sz="2000" b="1" dirty="0">
                  <a:solidFill>
                    <a:schemeClr val="accent2"/>
                  </a:solidFill>
                </a:rPr>
                <a:t>Data</a:t>
              </a:r>
              <a:r>
                <a:rPr lang="fr-FR" b="1" dirty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/>
                  </a:solidFill>
                </a:rPr>
                <a:t>Collection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FABAFD48-4523-4AE6-ABE1-665BAF99EAB4}"/>
                </a:ext>
              </a:extLst>
            </p:cNvPr>
            <p:cNvSpPr txBox="1"/>
            <p:nvPr/>
          </p:nvSpPr>
          <p:spPr>
            <a:xfrm>
              <a:off x="1614384" y="5251885"/>
              <a:ext cx="1547723" cy="67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500" dirty="0"/>
            </a:p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Administrative data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1295B3CB-5720-42AC-B89E-E6305CA2D6D3}"/>
                </a:ext>
              </a:extLst>
            </p:cNvPr>
            <p:cNvSpPr txBox="1"/>
            <p:nvPr/>
          </p:nvSpPr>
          <p:spPr>
            <a:xfrm>
              <a:off x="2598958" y="2251129"/>
              <a:ext cx="8075239" cy="22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   </a:t>
              </a:r>
              <a:r>
                <a:rPr lang="fr-FR" sz="900" dirty="0"/>
                <a:t> </a:t>
              </a:r>
              <a:r>
                <a:rPr lang="fr-FR" sz="1100" dirty="0"/>
                <a:t>J   F   M</a:t>
              </a:r>
              <a:r>
                <a:rPr lang="fr-FR" sz="1050" dirty="0"/>
                <a:t> 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M</a:t>
              </a:r>
              <a:r>
                <a:rPr lang="fr-FR" sz="1050" dirty="0"/>
                <a:t>   </a:t>
              </a:r>
              <a:r>
                <a:rPr lang="fr-FR" sz="1100" dirty="0"/>
                <a:t>J</a:t>
              </a:r>
              <a:r>
                <a:rPr lang="fr-FR" sz="1050" dirty="0"/>
                <a:t>   </a:t>
              </a:r>
              <a:r>
                <a:rPr lang="fr-FR" sz="1100" dirty="0" err="1"/>
                <a:t>J</a:t>
              </a:r>
              <a:r>
                <a:rPr lang="fr-FR" sz="1050" dirty="0"/>
                <a:t>   </a:t>
              </a:r>
              <a:r>
                <a:rPr lang="fr-FR" sz="1100" dirty="0"/>
                <a:t>A</a:t>
              </a:r>
              <a:r>
                <a:rPr lang="fr-FR" sz="1000" dirty="0"/>
                <a:t>   </a:t>
              </a:r>
              <a:r>
                <a:rPr lang="fr-FR" sz="1100" dirty="0"/>
                <a:t>S</a:t>
              </a:r>
              <a:r>
                <a:rPr lang="fr-FR" sz="1050" dirty="0"/>
                <a:t>   </a:t>
              </a:r>
              <a:r>
                <a:rPr lang="fr-FR" sz="1100" dirty="0"/>
                <a:t>O</a:t>
              </a:r>
              <a:r>
                <a:rPr lang="fr-FR" sz="1000" dirty="0"/>
                <a:t>   </a:t>
              </a:r>
              <a:r>
                <a:rPr lang="fr-FR" sz="1100" dirty="0"/>
                <a:t>N</a:t>
              </a:r>
              <a:r>
                <a:rPr lang="fr-FR" sz="1050" dirty="0"/>
                <a:t>   </a:t>
              </a:r>
              <a:r>
                <a:rPr lang="fr-FR" sz="1100" dirty="0"/>
                <a:t>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    J    F    M    A    M    J    </a:t>
              </a:r>
              <a:r>
                <a:rPr lang="fr-FR" sz="1100" dirty="0" err="1"/>
                <a:t>J</a:t>
              </a:r>
              <a:r>
                <a:rPr lang="fr-FR" sz="1100" dirty="0"/>
                <a:t>    A    S    O    N    D</a:t>
              </a:r>
              <a:endParaRPr lang="fr-FR" sz="1050" dirty="0"/>
            </a:p>
          </p:txBody>
        </p:sp>
        <p:sp>
          <p:nvSpPr>
            <p:cNvPr id="185" name="Rectangle : coins arrondis 184">
              <a:extLst>
                <a:ext uri="{FF2B5EF4-FFF2-40B4-BE49-F238E27FC236}">
                  <a16:creationId xmlns:a16="http://schemas.microsoft.com/office/drawing/2014/main" id="{E140C104-4D3B-4C9D-8865-52AEC9BEAE53}"/>
                </a:ext>
              </a:extLst>
            </p:cNvPr>
            <p:cNvSpPr/>
            <p:nvPr/>
          </p:nvSpPr>
          <p:spPr>
            <a:xfrm>
              <a:off x="9612442" y="2542359"/>
              <a:ext cx="329278" cy="45136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BE0F32B4-DA51-42C6-95B7-C64D2D4E75B3}"/>
                </a:ext>
              </a:extLst>
            </p:cNvPr>
            <p:cNvSpPr/>
            <p:nvPr/>
          </p:nvSpPr>
          <p:spPr>
            <a:xfrm>
              <a:off x="4771561" y="2509203"/>
              <a:ext cx="410293" cy="46768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Rectangle : coins arrondis 199">
              <a:extLst>
                <a:ext uri="{FF2B5EF4-FFF2-40B4-BE49-F238E27FC236}">
                  <a16:creationId xmlns:a16="http://schemas.microsoft.com/office/drawing/2014/main" id="{05095651-3B75-4F3A-B762-4189274E1C37}"/>
                </a:ext>
              </a:extLst>
            </p:cNvPr>
            <p:cNvSpPr/>
            <p:nvPr/>
          </p:nvSpPr>
          <p:spPr>
            <a:xfrm>
              <a:off x="6509634" y="2515638"/>
              <a:ext cx="601277" cy="4676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52487" y="3140342"/>
              <a:ext cx="2884703" cy="466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accent6"/>
                  </a:solidFill>
                </a:rPr>
                <a:t>Radio campaign in 8 radio stations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/>
                <a:t>June 2016 - Dec 2018 (2.5 years)</a:t>
              </a:r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E2BE3D09-BD48-4F98-9434-46C4064E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17" y="548054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dirty="0"/>
              <a:t>Timeline and Data</a:t>
            </a:r>
          </a:p>
        </p:txBody>
      </p:sp>
    </p:spTree>
    <p:extLst>
      <p:ext uri="{BB962C8B-B14F-4D97-AF65-F5344CB8AC3E}">
        <p14:creationId xmlns:p14="http://schemas.microsoft.com/office/powerpoint/2010/main" val="61151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5D-8E35-403E-A69A-FF2C890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Time-line and data, not shown in the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8C21C-5E64-4788-B7F1-3BE42549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8" y="1472967"/>
            <a:ext cx="8516982" cy="3912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6C698-45FF-4772-9954-D58C8C331732}"/>
              </a:ext>
            </a:extLst>
          </p:cNvPr>
          <p:cNvSpPr txBox="1"/>
          <p:nvPr/>
        </p:nvSpPr>
        <p:spPr>
          <a:xfrm>
            <a:off x="10649496" y="1514926"/>
            <a:ext cx="680720" cy="31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37ACA-0885-41BE-AE44-96472BB63834}"/>
              </a:ext>
            </a:extLst>
          </p:cNvPr>
          <p:cNvSpPr txBox="1"/>
          <p:nvPr/>
        </p:nvSpPr>
        <p:spPr>
          <a:xfrm>
            <a:off x="10664736" y="2370426"/>
            <a:ext cx="133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Presentations to academic and nonacademic audiences</a:t>
            </a:r>
          </a:p>
          <a:p>
            <a:endParaRPr lang="en-US" dirty="0"/>
          </a:p>
          <a:p>
            <a:r>
              <a:rPr lang="en-US" dirty="0"/>
              <a:t>Paper finalized and submitted</a:t>
            </a:r>
          </a:p>
          <a:p>
            <a:endParaRPr lang="en-US" dirty="0"/>
          </a:p>
          <a:p>
            <a:r>
              <a:rPr lang="en-US" dirty="0"/>
              <a:t>First rejections</a:t>
            </a:r>
          </a:p>
          <a:p>
            <a:endParaRPr lang="en-US" dirty="0"/>
          </a:p>
          <a:p>
            <a:r>
              <a:rPr lang="en-US" dirty="0"/>
              <a:t>Rewriting, reframing, new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6CF47-4C13-420E-B170-9B14BD8B8C40}"/>
              </a:ext>
            </a:extLst>
          </p:cNvPr>
          <p:cNvSpPr txBox="1"/>
          <p:nvPr/>
        </p:nvSpPr>
        <p:spPr>
          <a:xfrm>
            <a:off x="9163231" y="1514926"/>
            <a:ext cx="95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2019-20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E1E68-E3F6-43AF-8928-6B6346621888}"/>
              </a:ext>
            </a:extLst>
          </p:cNvPr>
          <p:cNvSpPr txBox="1"/>
          <p:nvPr/>
        </p:nvSpPr>
        <p:spPr>
          <a:xfrm>
            <a:off x="9204414" y="2370426"/>
            <a:ext cx="133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cleaning and analysis</a:t>
            </a:r>
          </a:p>
          <a:p>
            <a:endParaRPr lang="en-US" dirty="0"/>
          </a:p>
          <a:p>
            <a:r>
              <a:rPr lang="en-US" dirty="0"/>
              <a:t>Presentation to DMI and tech committee</a:t>
            </a:r>
          </a:p>
          <a:p>
            <a:endParaRPr lang="en-US" dirty="0"/>
          </a:p>
          <a:p>
            <a:r>
              <a:rPr lang="en-US" dirty="0"/>
              <a:t>First draft</a:t>
            </a:r>
          </a:p>
          <a:p>
            <a:endParaRPr lang="en-US" dirty="0"/>
          </a:p>
          <a:p>
            <a:r>
              <a:rPr lang="en-US" dirty="0"/>
              <a:t>Early presentations</a:t>
            </a:r>
          </a:p>
          <a:p>
            <a:endParaRPr lang="en-US" dirty="0"/>
          </a:p>
          <a:p>
            <a:r>
              <a:rPr lang="en-US" dirty="0"/>
              <a:t>Reframing, rewriting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7FACC-F1FC-4F53-89E1-740E91334F51}"/>
              </a:ext>
            </a:extLst>
          </p:cNvPr>
          <p:cNvSpPr txBox="1"/>
          <p:nvPr/>
        </p:nvSpPr>
        <p:spPr>
          <a:xfrm>
            <a:off x="2217692" y="2608924"/>
            <a:ext cx="1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Burkina Faso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9E04D6-4790-4568-B4ED-347D2110C167}"/>
              </a:ext>
            </a:extLst>
          </p:cNvPr>
          <p:cNvCxnSpPr/>
          <p:nvPr/>
        </p:nvCxnSpPr>
        <p:spPr>
          <a:xfrm>
            <a:off x="2569029" y="2272937"/>
            <a:ext cx="0" cy="3135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1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5D-8E35-403E-A69A-FF2C890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Responding to lessons from previous radio RCT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9A03C-F38E-4B45-8580-67DF3761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19497"/>
            <a:ext cx="10972800" cy="4267283"/>
          </a:xfrm>
        </p:spPr>
        <p:txBody>
          <a:bodyPr/>
          <a:lstStyle/>
          <a:p>
            <a:pPr marL="114300" indent="0">
              <a:buNone/>
            </a:pPr>
            <a:endParaRPr lang="en-US" sz="2400" dirty="0"/>
          </a:p>
          <a:p>
            <a:r>
              <a:rPr lang="en-US" sz="2400" u="sng" dirty="0"/>
              <a:t>Low power</a:t>
            </a:r>
            <a:r>
              <a:rPr lang="en-US" sz="2400" dirty="0"/>
              <a:t>: 	look for more clusters (trade off with no overlap)</a:t>
            </a:r>
          </a:p>
          <a:p>
            <a:pPr lvl="5"/>
            <a:r>
              <a:rPr lang="en-US" sz="2400" dirty="0"/>
              <a:t>Make contraceptive use not fertility our main outcome. </a:t>
            </a:r>
          </a:p>
          <a:p>
            <a:pPr lvl="5"/>
            <a:r>
              <a:rPr lang="en-US" sz="2400" dirty="0"/>
              <a:t>Randomized radio distribution (after a delay to raise more money). Brought new element to study.</a:t>
            </a:r>
          </a:p>
          <a:p>
            <a:endParaRPr lang="en-US" sz="300" dirty="0"/>
          </a:p>
          <a:p>
            <a:r>
              <a:rPr lang="en-US" sz="2400" u="sng" dirty="0"/>
              <a:t>Unbalanced:</a:t>
            </a:r>
            <a:r>
              <a:rPr lang="en-US" sz="2400" dirty="0"/>
              <a:t> 	do baseline before randomization, </a:t>
            </a:r>
          </a:p>
          <a:p>
            <a:pPr lvl="5"/>
            <a:r>
              <a:rPr lang="en-US" sz="2400" dirty="0"/>
              <a:t>pairwise randomization, </a:t>
            </a:r>
          </a:p>
          <a:p>
            <a:pPr lvl="5"/>
            <a:r>
              <a:rPr lang="en-US" sz="2400" dirty="0"/>
              <a:t>make clusters artificially more similar</a:t>
            </a:r>
          </a:p>
        </p:txBody>
      </p:sp>
    </p:spTree>
    <p:extLst>
      <p:ext uri="{BB962C8B-B14F-4D97-AF65-F5344CB8AC3E}">
        <p14:creationId xmlns:p14="http://schemas.microsoft.com/office/powerpoint/2010/main" val="17401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88A2-34FD-4C0D-886F-937F7ECE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52D43-08BF-4A59-A3FD-103215728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Time change to allow us all to attend Becker seminar</a:t>
            </a:r>
          </a:p>
          <a:p>
            <a:endParaRPr lang="en-US" sz="600" dirty="0"/>
          </a:p>
          <a:p>
            <a:r>
              <a:rPr lang="en-US" sz="2400" dirty="0"/>
              <a:t>Office hours on Wed 11-noon, 4</a:t>
            </a:r>
            <a:r>
              <a:rPr lang="en-US" sz="2400" baseline="30000" dirty="0"/>
              <a:t>th</a:t>
            </a:r>
            <a:r>
              <a:rPr lang="en-US" sz="2400" dirty="0"/>
              <a:t> floor </a:t>
            </a:r>
            <a:r>
              <a:rPr lang="en-US" sz="2400" dirty="0" err="1"/>
              <a:t>Siaeh</a:t>
            </a:r>
            <a:r>
              <a:rPr lang="en-US" sz="2400" dirty="0"/>
              <a:t> Hall, room 432</a:t>
            </a:r>
          </a:p>
          <a:p>
            <a:endParaRPr lang="en-US" sz="600" dirty="0"/>
          </a:p>
          <a:p>
            <a:r>
              <a:rPr lang="en-US" sz="2400" dirty="0"/>
              <a:t>Syllabus, problem sets posted on canvass, as is grading rubric</a:t>
            </a:r>
          </a:p>
          <a:p>
            <a:endParaRPr lang="en-US" sz="600" dirty="0"/>
          </a:p>
          <a:p>
            <a:r>
              <a:rPr lang="en-US" sz="2400" dirty="0"/>
              <a:t>TA, Michael Cuna (</a:t>
            </a:r>
            <a:r>
              <a:rPr lang="en-US" sz="2400" dirty="0">
                <a:hlinkClick r:id="rId2"/>
              </a:rPr>
              <a:t>michaelcuna@uchicago.edu</a:t>
            </a:r>
            <a:r>
              <a:rPr lang="en-US" sz="2400" dirty="0"/>
              <a:t>)</a:t>
            </a:r>
          </a:p>
          <a:p>
            <a:endParaRPr lang="en-US" sz="600" dirty="0"/>
          </a:p>
          <a:p>
            <a:r>
              <a:rPr lang="en-US" sz="2400" dirty="0"/>
              <a:t>EA Jiya Nair, for meetings outside of office hours. (</a:t>
            </a:r>
            <a:r>
              <a:rPr lang="en-US" sz="2400" dirty="0">
                <a:hlinkClick r:id="rId3"/>
              </a:rPr>
              <a:t>jiyanair@uchicago.edu</a:t>
            </a:r>
            <a:r>
              <a:rPr lang="en-US" sz="2400" dirty="0"/>
              <a:t>) </a:t>
            </a:r>
          </a:p>
          <a:p>
            <a:endParaRPr lang="en-US" sz="600" dirty="0"/>
          </a:p>
          <a:p>
            <a:r>
              <a:rPr lang="en-US" sz="2400" dirty="0"/>
              <a:t>RA Tam Trinh (</a:t>
            </a:r>
            <a:r>
              <a:rPr lang="en-US" sz="2400" dirty="0">
                <a:hlinkClick r:id="rId4"/>
              </a:rPr>
              <a:t>tamtrinh@uchicago.edu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Cant talk after class today as have presentation at 9:30</a:t>
            </a:r>
          </a:p>
        </p:txBody>
      </p:sp>
    </p:spTree>
    <p:extLst>
      <p:ext uri="{BB962C8B-B14F-4D97-AF65-F5344CB8AC3E}">
        <p14:creationId xmlns:p14="http://schemas.microsoft.com/office/powerpoint/2010/main" val="4196200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5D-8E35-403E-A69A-FF2C890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 along the 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9A03C-F38E-4B45-8580-67DF3761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33772"/>
            <a:ext cx="11236452" cy="4343128"/>
          </a:xfrm>
        </p:spPr>
        <p:txBody>
          <a:bodyPr/>
          <a:lstStyle/>
          <a:p>
            <a:r>
              <a:rPr lang="en-US" sz="2800" u="sng" dirty="0"/>
              <a:t>Calculating power</a:t>
            </a:r>
            <a:r>
              <a:rPr lang="en-US" sz="2800" dirty="0"/>
              <a:t>: binomial, small clusters, had to use simulations</a:t>
            </a:r>
          </a:p>
          <a:p>
            <a:endParaRPr lang="en-US" sz="400" dirty="0"/>
          </a:p>
          <a:p>
            <a:r>
              <a:rPr lang="en-US" sz="2800" u="sng" dirty="0"/>
              <a:t>Other programs focus on controls: </a:t>
            </a:r>
            <a:r>
              <a:rPr lang="en-US" sz="2800" dirty="0"/>
              <a:t>work with them for more even spread, explain the threat to our RCT, but remains an issue</a:t>
            </a:r>
          </a:p>
          <a:p>
            <a:endParaRPr lang="en-US" sz="400" dirty="0"/>
          </a:p>
          <a:p>
            <a:r>
              <a:rPr lang="en-US" sz="2800" u="sng" dirty="0"/>
              <a:t>Admin data hard to get and hard to interpret:</a:t>
            </a:r>
            <a:r>
              <a:rPr lang="en-US" sz="2800" dirty="0"/>
              <a:t> persistence, build relationship with ministry, multiple ways to deal with zeros </a:t>
            </a:r>
          </a:p>
          <a:p>
            <a:r>
              <a:rPr lang="en-US" sz="2800" u="sng" dirty="0"/>
              <a:t>Threats to radio station</a:t>
            </a:r>
            <a:r>
              <a:rPr lang="en-US" sz="2800" dirty="0"/>
              <a:t>: one treatment radio station drops out, keep original treatment assignment but this reduces power</a:t>
            </a:r>
          </a:p>
          <a:p>
            <a:endParaRPr lang="en-US" sz="400" dirty="0"/>
          </a:p>
          <a:p>
            <a:r>
              <a:rPr lang="en-US" sz="2800" u="sng" dirty="0"/>
              <a:t>Violence during </a:t>
            </a:r>
            <a:r>
              <a:rPr lang="en-US" sz="2800" u="sng" dirty="0" err="1"/>
              <a:t>endline</a:t>
            </a:r>
            <a:r>
              <a:rPr lang="en-US" sz="2800" u="sng" dirty="0"/>
              <a:t>:</a:t>
            </a:r>
            <a:r>
              <a:rPr lang="en-US" sz="2800" dirty="0"/>
              <a:t> backup phone survey</a:t>
            </a:r>
          </a:p>
          <a:p>
            <a:endParaRPr lang="en-US" sz="400" dirty="0"/>
          </a:p>
          <a:p>
            <a:r>
              <a:rPr lang="en-US" sz="2800" u="sng" dirty="0"/>
              <a:t>Making results salient: </a:t>
            </a:r>
            <a:r>
              <a:rPr lang="en-US" sz="2800" dirty="0"/>
              <a:t>Reframe and rewrite paper repeatedly.</a:t>
            </a:r>
          </a:p>
          <a:p>
            <a:pPr marL="114300" indent="0">
              <a:buNone/>
            </a:pP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6657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96F-62D6-4575-9854-04364AED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 of the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5F92E-A95A-4430-9F5A-1AB821A5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389" y="1271451"/>
            <a:ext cx="11089059" cy="4641669"/>
          </a:xfrm>
        </p:spPr>
        <p:txBody>
          <a:bodyPr/>
          <a:lstStyle/>
          <a:p>
            <a:r>
              <a:rPr lang="en-US" sz="2800" dirty="0"/>
              <a:t>What is your objective?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2800" dirty="0"/>
              <a:t>My objective:</a:t>
            </a:r>
          </a:p>
          <a:p>
            <a:pPr lvl="1"/>
            <a:r>
              <a:rPr lang="en-US" sz="2800" dirty="0"/>
              <a:t>Equip you with the tools to design and run RCTs with a focus on the practical tradeoffs researchers face. </a:t>
            </a:r>
          </a:p>
          <a:p>
            <a:pPr lvl="1"/>
            <a:r>
              <a:rPr lang="en-US" sz="2800" dirty="0"/>
              <a:t>Provide feedback on student designed RCTs.</a:t>
            </a:r>
          </a:p>
          <a:p>
            <a:pPr marL="571500" lvl="1" indent="0">
              <a:buNone/>
            </a:pPr>
            <a:endParaRPr lang="en-US" sz="800" dirty="0"/>
          </a:p>
          <a:p>
            <a:r>
              <a:rPr lang="en-US" sz="2800" dirty="0"/>
              <a:t>Questions:</a:t>
            </a:r>
          </a:p>
          <a:p>
            <a:pPr lvl="1"/>
            <a:r>
              <a:rPr lang="en-US" sz="2800" dirty="0"/>
              <a:t>Is it just for those doing development RCTs?</a:t>
            </a:r>
          </a:p>
          <a:p>
            <a:pPr lvl="1"/>
            <a:r>
              <a:rPr lang="en-US" sz="2800" dirty="0"/>
              <a:t>What if I am not planning to do an RCT?</a:t>
            </a:r>
          </a:p>
          <a:p>
            <a:pPr lvl="1"/>
            <a:r>
              <a:rPr lang="en-US" sz="2800" dirty="0"/>
              <a:t>How technical is it?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ADEE-19C6-4C2D-AA3E-92A48A2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9CFDE2-DDED-2941-9BF1-3664E1C4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78572"/>
              </p:ext>
            </p:extLst>
          </p:nvPr>
        </p:nvGraphicFramePr>
        <p:xfrm>
          <a:off x="1040235" y="1093180"/>
          <a:ext cx="9882232" cy="48293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1116">
                  <a:extLst>
                    <a:ext uri="{9D8B030D-6E8A-4147-A177-3AD203B41FA5}">
                      <a16:colId xmlns:a16="http://schemas.microsoft.com/office/drawing/2014/main" val="3340304762"/>
                    </a:ext>
                  </a:extLst>
                </a:gridCol>
                <a:gridCol w="4941116">
                  <a:extLst>
                    <a:ext uri="{9D8B030D-6E8A-4147-A177-3AD203B41FA5}">
                      <a16:colId xmlns:a16="http://schemas.microsoft.com/office/drawing/2014/main" val="247790813"/>
                    </a:ext>
                  </a:extLst>
                </a:gridCol>
              </a:tblGrid>
              <a:tr h="292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72075"/>
                  </a:ext>
                </a:extLst>
              </a:tr>
              <a:tr h="530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 – Monday, September 27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Introduction, overview of an 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9 – Monday, October 25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Statistical Power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24507"/>
                  </a:ext>
                </a:extLst>
              </a:tr>
              <a:tr h="70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2 – Wednesday, September 29th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Why randomize and what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10 – Wednesday, October 27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Increasing statistical power in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86110"/>
                  </a:ext>
                </a:extLst>
              </a:tr>
              <a:tr h="701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3 – Wednesday, October 4th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Opportunities to randomize/types of randomization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11 – Monday, November 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Threats (part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12630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4 – Wednesday, October 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Mechanics of randomization, stratification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12 – Monday, November 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Threats (part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606132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5 – Monday, October 11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Ethics and human subjects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13 – Monday, November 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Analysis (part 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77959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6 – Wednesday, October 13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Outcomes: principles, education and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14 – Wednesday, November 10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Analysis: integrating big data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8663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7 – Monday, October 18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Outcomes: field testing, income, consumption, 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15 – Monday, November 15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Analysis: </a:t>
                      </a:r>
                      <a:r>
                        <a:rPr lang="en-US" dirty="0" err="1"/>
                        <a:t>preanalysis</a:t>
                      </a:r>
                      <a:r>
                        <a:rPr lang="en-US" dirty="0"/>
                        <a:t>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27904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8 – Wednesday, October 20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Outcomes: </a:t>
                      </a:r>
                      <a:r>
                        <a:rPr lang="en-US" dirty="0" err="1"/>
                        <a:t>nonsurvey</a:t>
                      </a:r>
                      <a:r>
                        <a:rPr lang="en-US" dirty="0"/>
                        <a:t> instruments, women’s empowerment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16 – Wednesday, November 17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Generalizability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78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ADEE-19C6-4C2D-AA3E-92A48A2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9CFDE2-DDED-2941-9BF1-3664E1C4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81107"/>
              </p:ext>
            </p:extLst>
          </p:nvPr>
        </p:nvGraphicFramePr>
        <p:xfrm>
          <a:off x="3625442" y="1892966"/>
          <a:ext cx="4941116" cy="233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1116">
                  <a:extLst>
                    <a:ext uri="{9D8B030D-6E8A-4147-A177-3AD203B41FA5}">
                      <a16:colId xmlns:a16="http://schemas.microsoft.com/office/drawing/2014/main" val="3340304762"/>
                    </a:ext>
                  </a:extLst>
                </a:gridCol>
              </a:tblGrid>
              <a:tr h="292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72075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Thanksgiving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77959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18 – Monday, November 29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Cost-effectiveness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8663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Class 19 – Wednesday, December 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Conclusion and taking research to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27904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Finals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4FE-35CE-4731-9397-42D76E19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story behind the RCT: “The Media or the Message”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395CF-2C7D-4216-87C2-795C12EB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1" y="1408210"/>
            <a:ext cx="4624914" cy="1683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E324-DF84-4121-8B51-E4B59187B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106" y="3091543"/>
            <a:ext cx="6850677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5D-8E35-403E-A69A-FF2C890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Prequel: Finding a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9A03C-F38E-4B45-8580-67DF3761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19497"/>
            <a:ext cx="10972800" cy="4267283"/>
          </a:xfrm>
        </p:spPr>
        <p:txBody>
          <a:bodyPr/>
          <a:lstStyle/>
          <a:p>
            <a:r>
              <a:rPr lang="en-US" sz="2800" u="sng" dirty="0"/>
              <a:t>The dead-end</a:t>
            </a:r>
            <a:r>
              <a:rPr lang="en-US" sz="2800" dirty="0"/>
              <a:t>: measuring the impact of radios in Sierra Leone </a:t>
            </a:r>
          </a:p>
          <a:p>
            <a:endParaRPr lang="en-US" sz="400" dirty="0"/>
          </a:p>
          <a:p>
            <a:r>
              <a:rPr lang="en-US" sz="2800" u="sng" dirty="0"/>
              <a:t>Checking each other out:</a:t>
            </a:r>
            <a:r>
              <a:rPr lang="en-US" sz="2800" dirty="0"/>
              <a:t> DMI and Sierra Leone (2009)</a:t>
            </a:r>
          </a:p>
          <a:p>
            <a:endParaRPr lang="en-US" sz="400" dirty="0"/>
          </a:p>
          <a:p>
            <a:r>
              <a:rPr lang="en-US" sz="2800" u="sng" dirty="0"/>
              <a:t>A date:</a:t>
            </a:r>
            <a:r>
              <a:rPr lang="en-US" sz="2800" dirty="0"/>
              <a:t> technical advisor to DMI and LSHTM (2012)</a:t>
            </a:r>
          </a:p>
          <a:p>
            <a:endParaRPr lang="en-US" sz="400" dirty="0"/>
          </a:p>
          <a:p>
            <a:r>
              <a:rPr lang="en-US" sz="2800" u="sng" dirty="0"/>
              <a:t>An offer I couldn’t refuse: </a:t>
            </a:r>
            <a:r>
              <a:rPr lang="en-US" sz="2800" dirty="0"/>
              <a:t>agreement to work together with DMI (2015)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2800" u="sng" dirty="0"/>
              <a:t>Final steps to the agreement:</a:t>
            </a:r>
            <a:r>
              <a:rPr lang="en-US" sz="2800" dirty="0"/>
              <a:t> finding a coauthor, technical committee, funding (2015)</a:t>
            </a:r>
          </a:p>
        </p:txBody>
      </p:sp>
    </p:spTree>
    <p:extLst>
      <p:ext uri="{BB962C8B-B14F-4D97-AF65-F5344CB8AC3E}">
        <p14:creationId xmlns:p14="http://schemas.microsoft.com/office/powerpoint/2010/main" val="32709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5D-8E35-403E-A69A-FF2C890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Lessons from previous 14 radio station RCT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9A03C-F38E-4B45-8580-67DF3761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419497"/>
            <a:ext cx="11291969" cy="44326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“Post-neonatal under-5 child mortality decreased from </a:t>
            </a:r>
            <a:r>
              <a:rPr lang="en-US" u="sng" dirty="0"/>
              <a:t>93·3 to 58·5 per </a:t>
            </a:r>
            <a:r>
              <a:rPr lang="en-US" dirty="0"/>
              <a:t>1000 livebirths in the control group and from </a:t>
            </a:r>
            <a:r>
              <a:rPr lang="en-US" u="sng" dirty="0"/>
              <a:t>125·1 to 85·1 </a:t>
            </a:r>
            <a:r>
              <a:rPr lang="en-US" dirty="0"/>
              <a:t>per 1000 livebirths in the intervention group. There was no evidence of an intervention effect (risk ratio 1·00, 95% CI 0·82-1·22; p&gt;0·999). In the first year of the intervention, under-5 </a:t>
            </a:r>
            <a:r>
              <a:rPr lang="en-US" u="sng" dirty="0"/>
              <a:t>consultations increased</a:t>
            </a:r>
            <a:r>
              <a:rPr lang="en-US" dirty="0"/>
              <a:t> from 68 681 to 83 022 in the control group and from 79 852 to 111 758 in the intervention group.” </a:t>
            </a:r>
            <a:r>
              <a:rPr lang="en-US" dirty="0" err="1"/>
              <a:t>Sarrassat</a:t>
            </a:r>
            <a:r>
              <a:rPr lang="en-US" dirty="0"/>
              <a:t> et al 2018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u="sng" dirty="0"/>
              <a:t>Unbalanced:</a:t>
            </a:r>
            <a:r>
              <a:rPr lang="en-US" sz="2400" dirty="0"/>
              <a:t> 	- randomization done before baseline collection</a:t>
            </a:r>
          </a:p>
          <a:p>
            <a:pPr marL="2400300" lvl="5" indent="0">
              <a:buNone/>
            </a:pPr>
            <a:r>
              <a:rPr lang="en-US" sz="2200" dirty="0"/>
              <a:t>	- hard to compare trend when initial level is so different</a:t>
            </a:r>
          </a:p>
          <a:p>
            <a:pPr marL="2400300" lvl="5" indent="0">
              <a:buNone/>
            </a:pPr>
            <a:r>
              <a:rPr lang="en-US" sz="2200" dirty="0"/>
              <a:t>   	- few clusters means imbalance is quite likely without stratification</a:t>
            </a:r>
            <a:endParaRPr lang="en-US" sz="2400" dirty="0"/>
          </a:p>
          <a:p>
            <a:r>
              <a:rPr lang="en-US" sz="2400" u="sng" dirty="0"/>
              <a:t>Low power</a:t>
            </a:r>
            <a:r>
              <a:rPr lang="en-US" sz="2400" dirty="0"/>
              <a:t>: 	- </a:t>
            </a:r>
            <a:r>
              <a:rPr lang="en-US" sz="2200" dirty="0"/>
              <a:t>relatively rare outcomes are going to be hard to pick up 					- survey data did not include intermediate outcomes</a:t>
            </a:r>
          </a:p>
          <a:p>
            <a:pPr marL="2400300" lvl="5" indent="0">
              <a:buNone/>
            </a:pPr>
            <a:r>
              <a:rPr lang="en-US" sz="2200" dirty="0"/>
              <a:t>	- note, clinic data did have intermediate outcomes</a:t>
            </a:r>
          </a:p>
          <a:p>
            <a:pPr marL="2400300" lvl="5" indent="0">
              <a:buNone/>
            </a:pPr>
            <a:r>
              <a:rPr lang="en-US" sz="2200" dirty="0"/>
              <a:t>	- no alternative source of variation to triangulate</a:t>
            </a:r>
          </a:p>
          <a:p>
            <a:pPr lvl="5"/>
            <a:endParaRPr lang="en-US" sz="300" dirty="0"/>
          </a:p>
          <a:p>
            <a:pPr lvl="5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638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E30C-47BE-40EB-A1F0-C122D44D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randomization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0575-DDF6-44AD-836E-7497D170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39" y="1410789"/>
            <a:ext cx="5888599" cy="4502331"/>
          </a:xfrm>
        </p:spPr>
        <p:txBody>
          <a:bodyPr/>
          <a:lstStyle/>
          <a:p>
            <a:r>
              <a:rPr lang="en-US" dirty="0"/>
              <a:t>Selected 16 radio stations with relatively little overlap and where radio listenership is high</a:t>
            </a:r>
          </a:p>
          <a:p>
            <a:endParaRPr lang="en-US" sz="400" dirty="0"/>
          </a:p>
          <a:p>
            <a:r>
              <a:rPr lang="en-US" dirty="0"/>
              <a:t>Collected census data (data on electricity), admin data and location data of clinics from previous RCT</a:t>
            </a:r>
          </a:p>
          <a:p>
            <a:pPr marL="114300" indent="0">
              <a:buNone/>
            </a:pPr>
            <a:r>
              <a:rPr lang="en-US" sz="400" dirty="0"/>
              <a:t> </a:t>
            </a:r>
          </a:p>
          <a:p>
            <a:r>
              <a:rPr lang="en-US" dirty="0"/>
              <a:t>Decided to exclude villages with electricity (TVs), urban areas, those &gt;5km from clinic</a:t>
            </a:r>
          </a:p>
          <a:p>
            <a:endParaRPr lang="en-US" sz="400" dirty="0"/>
          </a:p>
          <a:p>
            <a:r>
              <a:rPr lang="en-US" dirty="0"/>
              <a:t>Power calcs to decide on number of communities vs number of women per community</a:t>
            </a:r>
          </a:p>
          <a:p>
            <a:endParaRPr lang="en-US" sz="400" dirty="0"/>
          </a:p>
          <a:p>
            <a:r>
              <a:rPr lang="en-US" dirty="0"/>
              <a:t>Census of all women in selected communities</a:t>
            </a:r>
          </a:p>
          <a:p>
            <a:endParaRPr lang="en-US" sz="400" dirty="0"/>
          </a:p>
          <a:p>
            <a:r>
              <a:rPr lang="en-US" dirty="0"/>
              <a:t>Weighted stratified sample to (artificially) make clusters more similar.</a:t>
            </a:r>
          </a:p>
          <a:p>
            <a:endParaRPr lang="en-US" sz="400" dirty="0"/>
          </a:p>
          <a:p>
            <a:r>
              <a:rPr lang="en-US" dirty="0"/>
              <a:t>Pairwise randomization to avoid imbalance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e 4">
            <a:extLst>
              <a:ext uri="{FF2B5EF4-FFF2-40B4-BE49-F238E27FC236}">
                <a16:creationId xmlns:a16="http://schemas.microsoft.com/office/drawing/2014/main" id="{8B0C2A95-BF3A-46A4-9E38-AD43925CD5DE}"/>
              </a:ext>
            </a:extLst>
          </p:cNvPr>
          <p:cNvGrpSpPr/>
          <p:nvPr/>
        </p:nvGrpSpPr>
        <p:grpSpPr>
          <a:xfrm>
            <a:off x="6461760" y="1594065"/>
            <a:ext cx="5374931" cy="4011033"/>
            <a:chOff x="744640" y="1628899"/>
            <a:chExt cx="5666611" cy="4011033"/>
          </a:xfrm>
        </p:grpSpPr>
        <p:grpSp>
          <p:nvGrpSpPr>
            <p:cNvPr id="5" name="Groupe 2">
              <a:extLst>
                <a:ext uri="{FF2B5EF4-FFF2-40B4-BE49-F238E27FC236}">
                  <a16:creationId xmlns:a16="http://schemas.microsoft.com/office/drawing/2014/main" id="{2840E327-0E90-4F05-82FC-E94002508DDA}"/>
                </a:ext>
              </a:extLst>
            </p:cNvPr>
            <p:cNvGrpSpPr/>
            <p:nvPr/>
          </p:nvGrpSpPr>
          <p:grpSpPr>
            <a:xfrm>
              <a:off x="744640" y="1628899"/>
              <a:ext cx="5560801" cy="4011033"/>
              <a:chOff x="132632" y="1095804"/>
              <a:chExt cx="6732619" cy="5177705"/>
            </a:xfrm>
          </p:grpSpPr>
          <p:pic>
            <p:nvPicPr>
              <p:cNvPr id="10" name="Image 12">
                <a:extLst>
                  <a:ext uri="{FF2B5EF4-FFF2-40B4-BE49-F238E27FC236}">
                    <a16:creationId xmlns:a16="http://schemas.microsoft.com/office/drawing/2014/main" id="{F2C353C2-ACD9-47E4-9EB8-5903110FE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632" y="1095804"/>
                <a:ext cx="6732619" cy="5177705"/>
              </a:xfrm>
              <a:prstGeom prst="rect">
                <a:avLst/>
              </a:prstGeom>
            </p:spPr>
          </p:pic>
          <p:pic>
            <p:nvPicPr>
              <p:cNvPr id="11" name="Image 6" descr="Une image contenant texte, carte&#10;&#10;Description générée automatiquement">
                <a:extLst>
                  <a:ext uri="{FF2B5EF4-FFF2-40B4-BE49-F238E27FC236}">
                    <a16:creationId xmlns:a16="http://schemas.microsoft.com/office/drawing/2014/main" id="{B2DAD543-B0DB-4482-AAF8-EBCB9E847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220" y="1195358"/>
                <a:ext cx="6162796" cy="4718634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2EF31E-F9E1-4E77-874E-A6C4FEFD0F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3999" y="4639008"/>
              <a:ext cx="3161442" cy="8860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ZoneTexte 9">
              <a:extLst>
                <a:ext uri="{FF2B5EF4-FFF2-40B4-BE49-F238E27FC236}">
                  <a16:creationId xmlns:a16="http://schemas.microsoft.com/office/drawing/2014/main" id="{021EED9A-3F8C-4F6B-9D18-607B13964D19}"/>
                </a:ext>
              </a:extLst>
            </p:cNvPr>
            <p:cNvSpPr txBox="1"/>
            <p:nvPr/>
          </p:nvSpPr>
          <p:spPr>
            <a:xfrm>
              <a:off x="3404321" y="4656152"/>
              <a:ext cx="30069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8 radio stations </a:t>
              </a:r>
              <a:r>
                <a:rPr lang="fr-FR" sz="1200" dirty="0" err="1"/>
                <a:t>broadcasted</a:t>
              </a:r>
              <a:r>
                <a:rPr lang="fr-FR" sz="1200" dirty="0"/>
                <a:t> the </a:t>
              </a:r>
              <a:r>
                <a:rPr lang="fr-FR" sz="1200" dirty="0" err="1"/>
                <a:t>family</a:t>
              </a:r>
              <a:r>
                <a:rPr lang="fr-FR" sz="1200" dirty="0"/>
                <a:t> planning </a:t>
              </a:r>
              <a:r>
                <a:rPr lang="fr-FR" sz="1200" dirty="0" err="1"/>
                <a:t>campaign</a:t>
              </a:r>
              <a:r>
                <a:rPr lang="fr-FR" sz="1200" dirty="0"/>
                <a:t> for 2.5 </a:t>
              </a:r>
              <a:r>
                <a:rPr lang="fr-FR" sz="1200" dirty="0" err="1"/>
                <a:t>years</a:t>
              </a:r>
              <a:endParaRPr lang="fr-FR" sz="1200" dirty="0"/>
            </a:p>
            <a:p>
              <a:endParaRPr lang="fr-FR" sz="100" dirty="0"/>
            </a:p>
            <a:p>
              <a:endParaRPr lang="fr-FR" sz="100" dirty="0"/>
            </a:p>
            <a:p>
              <a:endParaRPr lang="fr-FR" sz="100" dirty="0"/>
            </a:p>
            <a:p>
              <a:endParaRPr lang="fr-FR" sz="100" dirty="0"/>
            </a:p>
            <a:p>
              <a:endParaRPr lang="fr-FR" sz="100" dirty="0"/>
            </a:p>
            <a:p>
              <a:endParaRPr lang="fr-FR" sz="100" dirty="0"/>
            </a:p>
            <a:p>
              <a:r>
                <a:rPr lang="fr-FR" sz="1200" dirty="0"/>
                <a:t>8 radio stations in a </a:t>
              </a:r>
              <a:r>
                <a:rPr lang="fr-FR" sz="1200" dirty="0" err="1"/>
                <a:t>comparison</a:t>
              </a:r>
              <a:r>
                <a:rPr lang="fr-FR" sz="1200" dirty="0"/>
                <a:t> group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26D1A-5AE1-4F6A-A72F-A9F0D48C5918}"/>
                </a:ext>
              </a:extLst>
            </p:cNvPr>
            <p:cNvSpPr/>
            <p:nvPr/>
          </p:nvSpPr>
          <p:spPr>
            <a:xfrm>
              <a:off x="3252997" y="4724742"/>
              <a:ext cx="171068" cy="2092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82A8C7-5945-451E-81FE-8A0EDE71D528}"/>
                </a:ext>
              </a:extLst>
            </p:cNvPr>
            <p:cNvSpPr/>
            <p:nvPr/>
          </p:nvSpPr>
          <p:spPr>
            <a:xfrm>
              <a:off x="3249809" y="5143503"/>
              <a:ext cx="177444" cy="217921"/>
            </a:xfrm>
            <a:prstGeom prst="rect">
              <a:avLst/>
            </a:prstGeom>
            <a:solidFill>
              <a:srgbClr val="E2A39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2A997-A118-4A42-ACC0-E147B921195F}"/>
              </a:ext>
            </a:extLst>
          </p:cNvPr>
          <p:cNvSpPr/>
          <p:nvPr/>
        </p:nvSpPr>
        <p:spPr>
          <a:xfrm>
            <a:off x="8825725" y="4706604"/>
            <a:ext cx="171068" cy="209294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86242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1680</Words>
  <Application>Microsoft Macintosh PowerPoint</Application>
  <PresentationFormat>Widescreen</PresentationFormat>
  <Paragraphs>271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 Neue</vt:lpstr>
      <vt:lpstr>Calibri</vt:lpstr>
      <vt:lpstr>Arial</vt:lpstr>
      <vt:lpstr>UChicago Light Background Master</vt:lpstr>
      <vt:lpstr>The Practicalities of Running Randomized Trials: Lecture 1: RCT start to finish</vt:lpstr>
      <vt:lpstr>Logistics</vt:lpstr>
      <vt:lpstr>Objective of the course</vt:lpstr>
      <vt:lpstr>Course schedule</vt:lpstr>
      <vt:lpstr>Course schedule</vt:lpstr>
      <vt:lpstr>The story behind the RCT: “The Media or the Message”</vt:lpstr>
      <vt:lpstr>The Prequel: Finding a Match</vt:lpstr>
      <vt:lpstr>Lessons from previous 14 radio station RCT</vt:lpstr>
      <vt:lpstr>Initial randomization plan</vt:lpstr>
      <vt:lpstr>Adding the individual level radio distribution</vt:lpstr>
      <vt:lpstr>Final randomization design</vt:lpstr>
      <vt:lpstr>Outcome of interest</vt:lpstr>
      <vt:lpstr>Three independent sources of data to triangulate estimated impact</vt:lpstr>
      <vt:lpstr>Timeline and data</vt:lpstr>
      <vt:lpstr>Timeline and data</vt:lpstr>
      <vt:lpstr>Timeline and data</vt:lpstr>
      <vt:lpstr>Timeline and Data</vt:lpstr>
      <vt:lpstr>Time-line and data, not shown in the paper</vt:lpstr>
      <vt:lpstr>Responding to lessons from previous radio RCT</vt:lpstr>
      <vt:lpstr>Challenges along the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Jiya Nair</cp:lastModifiedBy>
  <cp:revision>6</cp:revision>
  <dcterms:created xsi:type="dcterms:W3CDTF">2018-09-26T14:38:51Z</dcterms:created>
  <dcterms:modified xsi:type="dcterms:W3CDTF">2021-09-27T16:48:54Z</dcterms:modified>
</cp:coreProperties>
</file>