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3"/>
  </p:notesMasterIdLst>
  <p:sldIdLst>
    <p:sldId id="274" r:id="rId2"/>
    <p:sldId id="256" r:id="rId3"/>
    <p:sldId id="277" r:id="rId4"/>
    <p:sldId id="313" r:id="rId5"/>
    <p:sldId id="314" r:id="rId6"/>
    <p:sldId id="315" r:id="rId7"/>
    <p:sldId id="409" r:id="rId8"/>
    <p:sldId id="408" r:id="rId9"/>
    <p:sldId id="410" r:id="rId10"/>
    <p:sldId id="411" r:id="rId11"/>
    <p:sldId id="413" r:id="rId12"/>
    <p:sldId id="415" r:id="rId13"/>
    <p:sldId id="416" r:id="rId14"/>
    <p:sldId id="417" r:id="rId15"/>
    <p:sldId id="296" r:id="rId16"/>
    <p:sldId id="393" r:id="rId17"/>
    <p:sldId id="394" r:id="rId18"/>
    <p:sldId id="414" r:id="rId19"/>
    <p:sldId id="323" r:id="rId20"/>
    <p:sldId id="322" r:id="rId21"/>
    <p:sldId id="319" r:id="rId22"/>
    <p:sldId id="390" r:id="rId23"/>
    <p:sldId id="391" r:id="rId24"/>
    <p:sldId id="421" r:id="rId25"/>
    <p:sldId id="400" r:id="rId26"/>
    <p:sldId id="376" r:id="rId27"/>
    <p:sldId id="422" r:id="rId28"/>
    <p:sldId id="423" r:id="rId29"/>
    <p:sldId id="306" r:id="rId30"/>
    <p:sldId id="424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1D20213-A37E-49B6-81C9-B746DC7D443A}">
          <p14:sldIdLst>
            <p14:sldId id="274"/>
            <p14:sldId id="256"/>
            <p14:sldId id="277"/>
            <p14:sldId id="313"/>
            <p14:sldId id="314"/>
            <p14:sldId id="315"/>
            <p14:sldId id="409"/>
            <p14:sldId id="408"/>
            <p14:sldId id="410"/>
            <p14:sldId id="411"/>
            <p14:sldId id="413"/>
            <p14:sldId id="415"/>
            <p14:sldId id="416"/>
            <p14:sldId id="417"/>
            <p14:sldId id="296"/>
            <p14:sldId id="393"/>
            <p14:sldId id="394"/>
            <p14:sldId id="414"/>
            <p14:sldId id="323"/>
            <p14:sldId id="322"/>
            <p14:sldId id="319"/>
            <p14:sldId id="390"/>
            <p14:sldId id="391"/>
            <p14:sldId id="421"/>
            <p14:sldId id="400"/>
            <p14:sldId id="376"/>
            <p14:sldId id="422"/>
            <p14:sldId id="423"/>
            <p14:sldId id="306"/>
            <p14:sldId id="424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7211" autoAdjust="0"/>
  </p:normalViewPr>
  <p:slideViewPr>
    <p:cSldViewPr snapToGrid="0">
      <p:cViewPr varScale="1">
        <p:scale>
          <a:sx n="101" d="100"/>
          <a:sy n="101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2BB34-7A86-4EE7-AF63-2AC5831B9C13}" type="datetimeFigureOut">
              <a:rPr lang="es-CL" smtClean="0"/>
              <a:t>31-03-2015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C425-1825-4B40-9D33-E1AF97739CFC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493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D5DF7-A16B-421B-95B6-2B8117B696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D5DF7-A16B-421B-95B6-2B8117B696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4C425-1825-4B40-9D33-E1AF97739CFC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296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4C425-1825-4B40-9D33-E1AF97739CFC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8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4C425-1825-4B40-9D33-E1AF97739CFC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9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67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69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6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564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754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376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05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123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7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smtClean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1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72" y="2484566"/>
            <a:ext cx="5816925" cy="19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tools for different questions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6987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26785"/>
            <a:ext cx="8001000" cy="802036"/>
          </a:xfrm>
        </p:spPr>
        <p:txBody>
          <a:bodyPr>
            <a:noAutofit/>
          </a:bodyPr>
          <a:lstStyle/>
          <a:p>
            <a:r>
              <a:rPr lang="en-US" sz="3200" dirty="0" smtClean="0"/>
              <a:t>Descriptive data describes conditions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0" y="1485899"/>
            <a:ext cx="7818912" cy="514691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Examples: </a:t>
            </a:r>
            <a:r>
              <a:rPr lang="en-US" sz="2200" dirty="0" smtClean="0"/>
              <a:t>% of those in elite universities coming from poor families</a:t>
            </a:r>
          </a:p>
          <a:p>
            <a:pPr algn="just"/>
            <a:r>
              <a:rPr lang="en-US" sz="2200" dirty="0" smtClean="0"/>
              <a:t>Good descriptive data are representative</a:t>
            </a:r>
          </a:p>
          <a:p>
            <a:pPr lvl="1" algn="just"/>
            <a:r>
              <a:rPr lang="en-US" dirty="0" smtClean="0"/>
              <a:t>press stories of skyrocketing food prices from Ebola (source: food seller near my hotel), but national survey showed no rise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53" y="3448377"/>
            <a:ext cx="6084295" cy="321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26785"/>
            <a:ext cx="8001000" cy="802036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Process data on implementation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0" y="1485899"/>
            <a:ext cx="7818912" cy="514691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Did the textbooks arrive? Did subsidies go to the rich or to the poor? </a:t>
            </a:r>
          </a:p>
          <a:p>
            <a:pPr algn="just"/>
            <a:r>
              <a:rPr lang="en-US" sz="2400" dirty="0" smtClean="0"/>
              <a:t>Example: take up rates of microcredit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3062393"/>
            <a:ext cx="5254387" cy="36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26785"/>
            <a:ext cx="8001000" cy="802036"/>
          </a:xfrm>
        </p:spPr>
        <p:txBody>
          <a:bodyPr>
            <a:noAutofit/>
          </a:bodyPr>
          <a:lstStyle/>
          <a:p>
            <a:r>
              <a:rPr lang="en-US" sz="3200" dirty="0" smtClean="0"/>
              <a:t>Correlations: interesting not causal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0" y="1485899"/>
            <a:ext cx="7818912" cy="514691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Women who give birth as teenagers are less likely to get good medical care and have more complications</a:t>
            </a:r>
            <a:endParaRPr lang="en-US" sz="2200" dirty="0"/>
          </a:p>
          <a:p>
            <a:pPr algn="just"/>
            <a:r>
              <a:rPr lang="en-US" sz="2200" dirty="0" smtClean="0"/>
              <a:t>Women who give birth as teenagers also have less education, were doing less well in school before dropping out, come from poorer homes, </a:t>
            </a:r>
            <a:r>
              <a:rPr lang="en-US" sz="2200" dirty="0" err="1" smtClean="0"/>
              <a:t>etc</a:t>
            </a:r>
            <a:r>
              <a:rPr lang="en-US" sz="2200" dirty="0" smtClean="0"/>
              <a:t>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pPr algn="just"/>
            <a:r>
              <a:rPr lang="en-US" sz="2200" dirty="0" smtClean="0"/>
              <a:t>Are they less likely to seek care because they give birth as teenagers or because they are less educated, poorer… </a:t>
            </a:r>
          </a:p>
          <a:p>
            <a:pPr algn="just"/>
            <a:r>
              <a:rPr lang="en-US" sz="2200" dirty="0" smtClean="0"/>
              <a:t>This matters: if root problem is poverty then reducing teenage pregnancy may not reduce complications</a:t>
            </a:r>
          </a:p>
          <a:p>
            <a:pPr algn="just"/>
            <a:r>
              <a:rPr lang="en-US" sz="2200" dirty="0" smtClean="0"/>
              <a:t>Correlations warn us of issues: don’t tell us how to fix them</a:t>
            </a:r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137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Understanding causation is hard</a:t>
            </a:r>
            <a:endParaRPr lang="en-US" sz="53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8"/>
          <p:cNvCxnSpPr/>
          <p:nvPr/>
        </p:nvCxnSpPr>
        <p:spPr>
          <a:xfrm rot="5400000">
            <a:off x="2650962" y="3938967"/>
            <a:ext cx="3200400" cy="1191"/>
          </a:xfrm>
          <a:prstGeom prst="line">
            <a:avLst/>
          </a:prstGeom>
          <a:ln w="50800"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/>
          <p:cNvCxnSpPr/>
          <p:nvPr/>
        </p:nvCxnSpPr>
        <p:spPr>
          <a:xfrm flipV="1">
            <a:off x="1507367" y="5139713"/>
            <a:ext cx="685800" cy="2286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V="1">
            <a:off x="2193167" y="5025413"/>
            <a:ext cx="685800" cy="1143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V="1">
            <a:off x="2878967" y="4739663"/>
            <a:ext cx="685800" cy="2857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/>
          <p:nvPr/>
        </p:nvCxnSpPr>
        <p:spPr>
          <a:xfrm flipV="1">
            <a:off x="3564767" y="4568213"/>
            <a:ext cx="685800" cy="1714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7"/>
          <p:cNvCxnSpPr/>
          <p:nvPr/>
        </p:nvCxnSpPr>
        <p:spPr>
          <a:xfrm rot="5400000" flipH="1" flipV="1">
            <a:off x="4221992" y="3853838"/>
            <a:ext cx="742950" cy="6858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0"/>
          <p:cNvCxnSpPr/>
          <p:nvPr/>
        </p:nvCxnSpPr>
        <p:spPr>
          <a:xfrm flipV="1">
            <a:off x="4936367" y="3425213"/>
            <a:ext cx="685800" cy="4000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2"/>
          <p:cNvCxnSpPr/>
          <p:nvPr/>
        </p:nvCxnSpPr>
        <p:spPr>
          <a:xfrm flipV="1">
            <a:off x="5622167" y="2853713"/>
            <a:ext cx="685800" cy="5715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 rot="5400000">
            <a:off x="-491693" y="3938373"/>
            <a:ext cx="3200400" cy="238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107317" y="5539763"/>
            <a:ext cx="631826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438093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7" name="Oval 9"/>
          <p:cNvSpPr/>
          <p:nvPr/>
        </p:nvSpPr>
        <p:spPr>
          <a:xfrm>
            <a:off x="1393067" y="52540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18" name="Oval 11"/>
          <p:cNvSpPr/>
          <p:nvPr/>
        </p:nvSpPr>
        <p:spPr>
          <a:xfrm>
            <a:off x="2078867" y="50254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19" name="Oval 12"/>
          <p:cNvSpPr/>
          <p:nvPr/>
        </p:nvSpPr>
        <p:spPr>
          <a:xfrm>
            <a:off x="2764667" y="49111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0" name="Oval 13"/>
          <p:cNvSpPr/>
          <p:nvPr/>
        </p:nvSpPr>
        <p:spPr>
          <a:xfrm>
            <a:off x="3450467" y="462536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1" name="Oval 14"/>
          <p:cNvSpPr/>
          <p:nvPr/>
        </p:nvSpPr>
        <p:spPr>
          <a:xfrm>
            <a:off x="4136267" y="44539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2" name="Oval 15"/>
          <p:cNvSpPr/>
          <p:nvPr/>
        </p:nvSpPr>
        <p:spPr>
          <a:xfrm>
            <a:off x="4822067" y="3710963"/>
            <a:ext cx="228600" cy="228600"/>
          </a:xfrm>
          <a:prstGeom prst="ellipse">
            <a:avLst/>
          </a:prstGeom>
          <a:solidFill>
            <a:srgbClr val="FFCC00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3" name="Oval 16"/>
          <p:cNvSpPr/>
          <p:nvPr/>
        </p:nvSpPr>
        <p:spPr>
          <a:xfrm>
            <a:off x="5507867" y="3310913"/>
            <a:ext cx="228600" cy="228600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4" name="Oval 36"/>
          <p:cNvSpPr/>
          <p:nvPr/>
        </p:nvSpPr>
        <p:spPr>
          <a:xfrm>
            <a:off x="6193667" y="2739413"/>
            <a:ext cx="228600" cy="228600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5" name="TextBox 75"/>
          <p:cNvSpPr txBox="1">
            <a:spLocks noChangeArrowheads="1"/>
          </p:cNvSpPr>
          <p:nvPr/>
        </p:nvSpPr>
        <p:spPr bwMode="auto">
          <a:xfrm>
            <a:off x="3351944" y="2226425"/>
            <a:ext cx="177438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L" dirty="0" err="1">
                <a:latin typeface="Arial"/>
                <a:cs typeface="Arial"/>
              </a:rPr>
              <a:t>Intervention</a:t>
            </a:r>
            <a:endParaRPr lang="es-CL" dirty="0">
              <a:latin typeface="Arial"/>
              <a:cs typeface="Arial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250566" y="5249406"/>
            <a:ext cx="17235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CL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s-CL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3967315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6024716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624673" y="1992053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b="1" dirty="0" err="1">
                <a:solidFill>
                  <a:srgbClr val="000000"/>
                </a:solidFill>
                <a:latin typeface="Arial"/>
                <a:cs typeface="Arial"/>
              </a:rPr>
              <a:t>Impact</a:t>
            </a:r>
            <a:endParaRPr lang="es-CL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6984913" y="5620667"/>
            <a:ext cx="672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b="1" dirty="0" err="1">
                <a:solidFill>
                  <a:srgbClr val="000000"/>
                </a:solidFill>
                <a:latin typeface="Arial"/>
                <a:cs typeface="Arial"/>
              </a:rPr>
              <a:t>Year</a:t>
            </a:r>
            <a:endParaRPr lang="es-CL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322266" y="752811"/>
            <a:ext cx="8327572" cy="505334"/>
          </a:xfrm>
        </p:spPr>
        <p:txBody>
          <a:bodyPr>
            <a:noAutofit/>
          </a:bodyPr>
          <a:lstStyle/>
          <a:p>
            <a:r>
              <a:rPr lang="en-US" sz="3200" dirty="0" smtClean="0"/>
              <a:t>Causal impact requires knowing what would have happened without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04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6"/>
          <p:cNvCxnSpPr/>
          <p:nvPr/>
        </p:nvCxnSpPr>
        <p:spPr>
          <a:xfrm flipV="1">
            <a:off x="4290615" y="4350866"/>
            <a:ext cx="685800" cy="22860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8"/>
          <p:cNvCxnSpPr/>
          <p:nvPr/>
        </p:nvCxnSpPr>
        <p:spPr>
          <a:xfrm rot="5400000">
            <a:off x="2650962" y="3938967"/>
            <a:ext cx="3200400" cy="1191"/>
          </a:xfrm>
          <a:prstGeom prst="line">
            <a:avLst/>
          </a:prstGeom>
          <a:ln w="50800"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/>
          <p:cNvCxnSpPr/>
          <p:nvPr/>
        </p:nvCxnSpPr>
        <p:spPr>
          <a:xfrm flipV="1">
            <a:off x="1507367" y="5139713"/>
            <a:ext cx="685800" cy="2286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V="1">
            <a:off x="2193167" y="5025413"/>
            <a:ext cx="685800" cy="1143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V="1">
            <a:off x="2878967" y="4739663"/>
            <a:ext cx="685800" cy="2857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/>
          <p:nvPr/>
        </p:nvCxnSpPr>
        <p:spPr>
          <a:xfrm flipV="1">
            <a:off x="3564767" y="4568213"/>
            <a:ext cx="685800" cy="1714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7"/>
          <p:cNvCxnSpPr/>
          <p:nvPr/>
        </p:nvCxnSpPr>
        <p:spPr>
          <a:xfrm rot="5400000" flipH="1" flipV="1">
            <a:off x="4221992" y="3853838"/>
            <a:ext cx="742950" cy="6858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0"/>
          <p:cNvCxnSpPr/>
          <p:nvPr/>
        </p:nvCxnSpPr>
        <p:spPr>
          <a:xfrm flipV="1">
            <a:off x="4936367" y="3425213"/>
            <a:ext cx="685800" cy="4000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2"/>
          <p:cNvCxnSpPr/>
          <p:nvPr/>
        </p:nvCxnSpPr>
        <p:spPr>
          <a:xfrm flipV="1">
            <a:off x="5622167" y="2853713"/>
            <a:ext cx="685800" cy="5715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 rot="5400000">
            <a:off x="-491693" y="3938373"/>
            <a:ext cx="3200400" cy="238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107317" y="5539763"/>
            <a:ext cx="631826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438093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7" name="Oval 9"/>
          <p:cNvSpPr/>
          <p:nvPr/>
        </p:nvSpPr>
        <p:spPr>
          <a:xfrm>
            <a:off x="1393067" y="52540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18" name="Oval 11"/>
          <p:cNvSpPr/>
          <p:nvPr/>
        </p:nvSpPr>
        <p:spPr>
          <a:xfrm>
            <a:off x="2078867" y="50254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19" name="Oval 12"/>
          <p:cNvSpPr/>
          <p:nvPr/>
        </p:nvSpPr>
        <p:spPr>
          <a:xfrm>
            <a:off x="2764667" y="49111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0" name="Oval 13"/>
          <p:cNvSpPr/>
          <p:nvPr/>
        </p:nvSpPr>
        <p:spPr>
          <a:xfrm>
            <a:off x="3450467" y="462536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1" name="Oval 14"/>
          <p:cNvSpPr/>
          <p:nvPr/>
        </p:nvSpPr>
        <p:spPr>
          <a:xfrm>
            <a:off x="4136267" y="44539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2" name="Oval 15"/>
          <p:cNvSpPr/>
          <p:nvPr/>
        </p:nvSpPr>
        <p:spPr>
          <a:xfrm>
            <a:off x="4822067" y="3710963"/>
            <a:ext cx="228600" cy="228600"/>
          </a:xfrm>
          <a:prstGeom prst="ellipse">
            <a:avLst/>
          </a:prstGeom>
          <a:solidFill>
            <a:srgbClr val="FFCC00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3" name="Oval 16"/>
          <p:cNvSpPr/>
          <p:nvPr/>
        </p:nvSpPr>
        <p:spPr>
          <a:xfrm>
            <a:off x="5507867" y="3310913"/>
            <a:ext cx="228600" cy="228600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4" name="Oval 36"/>
          <p:cNvSpPr/>
          <p:nvPr/>
        </p:nvSpPr>
        <p:spPr>
          <a:xfrm>
            <a:off x="6193667" y="2739413"/>
            <a:ext cx="228600" cy="228600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5" name="TextBox 75"/>
          <p:cNvSpPr txBox="1">
            <a:spLocks noChangeArrowheads="1"/>
          </p:cNvSpPr>
          <p:nvPr/>
        </p:nvSpPr>
        <p:spPr bwMode="auto">
          <a:xfrm>
            <a:off x="3351944" y="2226425"/>
            <a:ext cx="177438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L" dirty="0" err="1">
                <a:latin typeface="Arial"/>
                <a:cs typeface="Arial"/>
              </a:rPr>
              <a:t>Intervention</a:t>
            </a:r>
            <a:endParaRPr lang="es-CL" dirty="0">
              <a:latin typeface="Arial"/>
              <a:cs typeface="Arial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250566" y="5249406"/>
            <a:ext cx="17235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CL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s-CL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3967315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6024716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624673" y="1992053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b="1" dirty="0" err="1">
                <a:solidFill>
                  <a:srgbClr val="000000"/>
                </a:solidFill>
                <a:latin typeface="Arial"/>
                <a:cs typeface="Arial"/>
              </a:rPr>
              <a:t>Impact</a:t>
            </a:r>
            <a:endParaRPr lang="es-CL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6984913" y="5620667"/>
            <a:ext cx="672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b="1" dirty="0" err="1">
                <a:solidFill>
                  <a:srgbClr val="000000"/>
                </a:solidFill>
                <a:latin typeface="Arial"/>
                <a:cs typeface="Arial"/>
              </a:rPr>
              <a:t>Year</a:t>
            </a:r>
            <a:endParaRPr lang="es-CL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404108" y="331212"/>
            <a:ext cx="7960178" cy="937313"/>
          </a:xfrm>
        </p:spPr>
        <p:txBody>
          <a:bodyPr>
            <a:noAutofit/>
          </a:bodyPr>
          <a:lstStyle/>
          <a:p>
            <a:r>
              <a:rPr lang="en-US" sz="3200" dirty="0"/>
              <a:t>Participants might be better off with the program</a:t>
            </a:r>
          </a:p>
        </p:txBody>
      </p:sp>
      <p:cxnSp>
        <p:nvCxnSpPr>
          <p:cNvPr id="45" name="Straight Connector 28"/>
          <p:cNvCxnSpPr/>
          <p:nvPr/>
        </p:nvCxnSpPr>
        <p:spPr>
          <a:xfrm flipV="1">
            <a:off x="4999487" y="4177360"/>
            <a:ext cx="685800" cy="17145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0"/>
          <p:cNvCxnSpPr/>
          <p:nvPr/>
        </p:nvCxnSpPr>
        <p:spPr>
          <a:xfrm flipV="1">
            <a:off x="5685287" y="3891610"/>
            <a:ext cx="685800" cy="28575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34"/>
          <p:cNvSpPr/>
          <p:nvPr/>
        </p:nvSpPr>
        <p:spPr>
          <a:xfrm>
            <a:off x="4885187" y="4234510"/>
            <a:ext cx="228600" cy="228600"/>
          </a:xfrm>
          <a:prstGeom prst="ellipse">
            <a:avLst/>
          </a:prstGeom>
          <a:solidFill>
            <a:srgbClr val="D3481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>
              <a:latin typeface="Arial"/>
              <a:cs typeface="Arial"/>
            </a:endParaRPr>
          </a:p>
        </p:txBody>
      </p:sp>
      <p:sp>
        <p:nvSpPr>
          <p:cNvPr id="48" name="Oval 35"/>
          <p:cNvSpPr/>
          <p:nvPr/>
        </p:nvSpPr>
        <p:spPr>
          <a:xfrm>
            <a:off x="5570987" y="4063060"/>
            <a:ext cx="228600" cy="228600"/>
          </a:xfrm>
          <a:prstGeom prst="ellipse">
            <a:avLst/>
          </a:prstGeom>
          <a:solidFill>
            <a:srgbClr val="D3481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>
              <a:latin typeface="Arial"/>
              <a:cs typeface="Arial"/>
            </a:endParaRPr>
          </a:p>
        </p:txBody>
      </p:sp>
      <p:cxnSp>
        <p:nvCxnSpPr>
          <p:cNvPr id="49" name="Straight Arrow Connector 70"/>
          <p:cNvCxnSpPr>
            <a:cxnSpLocks noChangeShapeType="1"/>
          </p:cNvCxnSpPr>
          <p:nvPr/>
        </p:nvCxnSpPr>
        <p:spPr bwMode="auto">
          <a:xfrm>
            <a:off x="6371087" y="3068187"/>
            <a:ext cx="0" cy="642776"/>
          </a:xfrm>
          <a:prstGeom prst="straightConnector1">
            <a:avLst/>
          </a:prstGeom>
          <a:noFill/>
          <a:ln w="101600">
            <a:solidFill>
              <a:srgbClr val="AF423F"/>
            </a:solidFill>
            <a:round/>
            <a:headEnd type="stealth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TextBox 73"/>
          <p:cNvSpPr txBox="1">
            <a:spLocks noChangeArrowheads="1"/>
          </p:cNvSpPr>
          <p:nvPr/>
        </p:nvSpPr>
        <p:spPr bwMode="auto">
          <a:xfrm>
            <a:off x="6523478" y="3285587"/>
            <a:ext cx="105372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dirty="0" err="1">
                <a:latin typeface="Arial"/>
                <a:cs typeface="Arial"/>
              </a:rPr>
              <a:t>Impact</a:t>
            </a:r>
            <a:endParaRPr lang="es-CL" dirty="0">
              <a:latin typeface="Arial"/>
              <a:cs typeface="Arial"/>
            </a:endParaRPr>
          </a:p>
        </p:txBody>
      </p:sp>
      <p:sp>
        <p:nvSpPr>
          <p:cNvPr id="51" name="TextBox 74"/>
          <p:cNvSpPr txBox="1">
            <a:spLocks noChangeArrowheads="1"/>
          </p:cNvSpPr>
          <p:nvPr/>
        </p:nvSpPr>
        <p:spPr bwMode="auto">
          <a:xfrm rot="-900881">
            <a:off x="4381266" y="4266063"/>
            <a:ext cx="2799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650" dirty="0" err="1">
                <a:solidFill>
                  <a:srgbClr val="00B0F0"/>
                </a:solidFill>
                <a:latin typeface="Arial"/>
                <a:cs typeface="Arial"/>
              </a:rPr>
              <a:t>What</a:t>
            </a:r>
            <a:r>
              <a:rPr lang="es-CL" sz="165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s-CL" sz="1650" dirty="0" err="1">
                <a:solidFill>
                  <a:srgbClr val="00B0F0"/>
                </a:solidFill>
                <a:latin typeface="Arial"/>
                <a:cs typeface="Arial"/>
              </a:rPr>
              <a:t>would</a:t>
            </a:r>
            <a:r>
              <a:rPr lang="es-CL" sz="165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s-CL" sz="1650" dirty="0" err="1">
                <a:solidFill>
                  <a:srgbClr val="00B0F0"/>
                </a:solidFill>
                <a:latin typeface="Arial"/>
                <a:cs typeface="Arial"/>
              </a:rPr>
              <a:t>have</a:t>
            </a:r>
            <a:r>
              <a:rPr lang="es-CL" sz="165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s-CL" sz="1650" dirty="0" err="1">
                <a:solidFill>
                  <a:srgbClr val="00B0F0"/>
                </a:solidFill>
                <a:latin typeface="Arial"/>
                <a:cs typeface="Arial"/>
              </a:rPr>
              <a:t>happened</a:t>
            </a:r>
            <a:endParaRPr lang="es-CL" sz="165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52" name="Oval 17"/>
          <p:cNvSpPr/>
          <p:nvPr/>
        </p:nvSpPr>
        <p:spPr>
          <a:xfrm>
            <a:off x="6256787" y="3777310"/>
            <a:ext cx="228600" cy="228600"/>
          </a:xfrm>
          <a:prstGeom prst="ellipse">
            <a:avLst/>
          </a:prstGeom>
          <a:solidFill>
            <a:srgbClr val="D3481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7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26"/>
          <p:cNvCxnSpPr/>
          <p:nvPr/>
        </p:nvCxnSpPr>
        <p:spPr>
          <a:xfrm flipV="1">
            <a:off x="4271206" y="3310913"/>
            <a:ext cx="653339" cy="128666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8"/>
          <p:cNvCxnSpPr/>
          <p:nvPr/>
        </p:nvCxnSpPr>
        <p:spPr>
          <a:xfrm rot="5400000">
            <a:off x="2650962" y="3938967"/>
            <a:ext cx="3200400" cy="1191"/>
          </a:xfrm>
          <a:prstGeom prst="line">
            <a:avLst/>
          </a:prstGeom>
          <a:ln w="50800">
            <a:solidFill>
              <a:srgbClr val="3185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/>
          <p:cNvCxnSpPr/>
          <p:nvPr/>
        </p:nvCxnSpPr>
        <p:spPr>
          <a:xfrm flipV="1">
            <a:off x="1507367" y="5139713"/>
            <a:ext cx="685800" cy="2286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V="1">
            <a:off x="2193167" y="5025413"/>
            <a:ext cx="685800" cy="1143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V="1">
            <a:off x="2878967" y="4739663"/>
            <a:ext cx="685800" cy="2857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4"/>
          <p:cNvCxnSpPr/>
          <p:nvPr/>
        </p:nvCxnSpPr>
        <p:spPr>
          <a:xfrm flipV="1">
            <a:off x="3564767" y="4568213"/>
            <a:ext cx="685800" cy="1714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7"/>
          <p:cNvCxnSpPr/>
          <p:nvPr/>
        </p:nvCxnSpPr>
        <p:spPr>
          <a:xfrm rot="5400000" flipH="1" flipV="1">
            <a:off x="4221992" y="3853838"/>
            <a:ext cx="742950" cy="6858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0"/>
          <p:cNvCxnSpPr/>
          <p:nvPr/>
        </p:nvCxnSpPr>
        <p:spPr>
          <a:xfrm flipV="1">
            <a:off x="4936367" y="3425213"/>
            <a:ext cx="685800" cy="40005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2"/>
          <p:cNvCxnSpPr/>
          <p:nvPr/>
        </p:nvCxnSpPr>
        <p:spPr>
          <a:xfrm flipV="1">
            <a:off x="5622167" y="2853713"/>
            <a:ext cx="685800" cy="571500"/>
          </a:xfrm>
          <a:prstGeom prst="line">
            <a:avLst/>
          </a:prstGeom>
          <a:ln w="76200">
            <a:solidFill>
              <a:srgbClr val="F6D4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 rot="5400000">
            <a:off x="-491693" y="3938373"/>
            <a:ext cx="3200400" cy="238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107317" y="5539763"/>
            <a:ext cx="631826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438093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7" name="Oval 9"/>
          <p:cNvSpPr/>
          <p:nvPr/>
        </p:nvSpPr>
        <p:spPr>
          <a:xfrm>
            <a:off x="1393067" y="52540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18" name="Oval 11"/>
          <p:cNvSpPr/>
          <p:nvPr/>
        </p:nvSpPr>
        <p:spPr>
          <a:xfrm>
            <a:off x="2078867" y="50254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19" name="Oval 12"/>
          <p:cNvSpPr/>
          <p:nvPr/>
        </p:nvSpPr>
        <p:spPr>
          <a:xfrm>
            <a:off x="2764667" y="49111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0" name="Oval 13"/>
          <p:cNvSpPr/>
          <p:nvPr/>
        </p:nvSpPr>
        <p:spPr>
          <a:xfrm>
            <a:off x="3450467" y="462536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1" name="Oval 14"/>
          <p:cNvSpPr/>
          <p:nvPr/>
        </p:nvSpPr>
        <p:spPr>
          <a:xfrm>
            <a:off x="4136267" y="4453913"/>
            <a:ext cx="228600" cy="228600"/>
          </a:xfrm>
          <a:prstGeom prst="ellipse">
            <a:avLst/>
          </a:prstGeom>
          <a:solidFill>
            <a:srgbClr val="FF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2" name="Oval 15"/>
          <p:cNvSpPr/>
          <p:nvPr/>
        </p:nvSpPr>
        <p:spPr>
          <a:xfrm>
            <a:off x="4822067" y="3710963"/>
            <a:ext cx="228600" cy="228600"/>
          </a:xfrm>
          <a:prstGeom prst="ellipse">
            <a:avLst/>
          </a:prstGeom>
          <a:solidFill>
            <a:srgbClr val="FFCC00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3" name="Oval 16"/>
          <p:cNvSpPr/>
          <p:nvPr/>
        </p:nvSpPr>
        <p:spPr>
          <a:xfrm>
            <a:off x="5507867" y="3310913"/>
            <a:ext cx="228600" cy="228600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4" name="Oval 36"/>
          <p:cNvSpPr/>
          <p:nvPr/>
        </p:nvSpPr>
        <p:spPr>
          <a:xfrm>
            <a:off x="6193667" y="2739413"/>
            <a:ext cx="228600" cy="228600"/>
          </a:xfrm>
          <a:prstGeom prst="ellipse">
            <a:avLst/>
          </a:prstGeom>
          <a:solidFill>
            <a:srgbClr val="FDD62D"/>
          </a:solidFill>
          <a:ln>
            <a:solidFill>
              <a:srgbClr val="A7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5" name="TextBox 75"/>
          <p:cNvSpPr txBox="1">
            <a:spLocks noChangeArrowheads="1"/>
          </p:cNvSpPr>
          <p:nvPr/>
        </p:nvSpPr>
        <p:spPr bwMode="auto">
          <a:xfrm>
            <a:off x="3351944" y="2226425"/>
            <a:ext cx="177438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L" dirty="0" err="1">
                <a:latin typeface="Arial"/>
                <a:cs typeface="Arial"/>
              </a:rPr>
              <a:t>Intervention</a:t>
            </a:r>
            <a:endParaRPr lang="es-CL" dirty="0">
              <a:latin typeface="Arial"/>
              <a:cs typeface="Arial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250566" y="5249406"/>
            <a:ext cx="17235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CL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s-CL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3967315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6024716" y="5666834"/>
            <a:ext cx="6142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624673" y="1992053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b="1" dirty="0" err="1">
                <a:solidFill>
                  <a:srgbClr val="000000"/>
                </a:solidFill>
                <a:latin typeface="Arial"/>
                <a:cs typeface="Arial"/>
              </a:rPr>
              <a:t>Impact</a:t>
            </a:r>
            <a:endParaRPr lang="es-CL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6984913" y="5620667"/>
            <a:ext cx="672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b="1" dirty="0" err="1">
                <a:solidFill>
                  <a:srgbClr val="000000"/>
                </a:solidFill>
                <a:latin typeface="Arial"/>
                <a:cs typeface="Arial"/>
              </a:rPr>
              <a:t>Year</a:t>
            </a:r>
            <a:endParaRPr lang="es-CL" sz="1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501636" y="299758"/>
            <a:ext cx="7842264" cy="495447"/>
          </a:xfrm>
        </p:spPr>
        <p:txBody>
          <a:bodyPr>
            <a:noAutofit/>
          </a:bodyPr>
          <a:lstStyle/>
          <a:p>
            <a:r>
              <a:rPr lang="en-US" sz="3200" dirty="0"/>
              <a:t>Or they might have been worse off</a:t>
            </a:r>
          </a:p>
        </p:txBody>
      </p:sp>
      <p:cxnSp>
        <p:nvCxnSpPr>
          <p:cNvPr id="45" name="Straight Connector 28"/>
          <p:cNvCxnSpPr/>
          <p:nvPr/>
        </p:nvCxnSpPr>
        <p:spPr>
          <a:xfrm flipV="1">
            <a:off x="4924545" y="2824753"/>
            <a:ext cx="571441" cy="47280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0"/>
          <p:cNvCxnSpPr/>
          <p:nvPr/>
        </p:nvCxnSpPr>
        <p:spPr>
          <a:xfrm flipV="1">
            <a:off x="5585048" y="2129309"/>
            <a:ext cx="694911" cy="61697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34"/>
          <p:cNvSpPr/>
          <p:nvPr/>
        </p:nvSpPr>
        <p:spPr>
          <a:xfrm>
            <a:off x="4810245" y="3197142"/>
            <a:ext cx="228600" cy="228600"/>
          </a:xfrm>
          <a:prstGeom prst="ellipse">
            <a:avLst/>
          </a:prstGeom>
          <a:solidFill>
            <a:srgbClr val="D3481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>
              <a:latin typeface="Arial"/>
              <a:cs typeface="Arial"/>
            </a:endParaRPr>
          </a:p>
        </p:txBody>
      </p:sp>
      <p:sp>
        <p:nvSpPr>
          <p:cNvPr id="48" name="Oval 35"/>
          <p:cNvSpPr/>
          <p:nvPr/>
        </p:nvSpPr>
        <p:spPr>
          <a:xfrm>
            <a:off x="5470098" y="2630750"/>
            <a:ext cx="228600" cy="228600"/>
          </a:xfrm>
          <a:prstGeom prst="ellipse">
            <a:avLst/>
          </a:prstGeom>
          <a:solidFill>
            <a:srgbClr val="D3481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>
              <a:latin typeface="Arial"/>
              <a:cs typeface="Arial"/>
            </a:endParaRPr>
          </a:p>
        </p:txBody>
      </p:sp>
      <p:cxnSp>
        <p:nvCxnSpPr>
          <p:cNvPr id="49" name="Straight Arrow Connector 70"/>
          <p:cNvCxnSpPr>
            <a:cxnSpLocks noChangeShapeType="1"/>
          </p:cNvCxnSpPr>
          <p:nvPr/>
        </p:nvCxnSpPr>
        <p:spPr bwMode="auto">
          <a:xfrm flipH="1" flipV="1">
            <a:off x="6502355" y="2208731"/>
            <a:ext cx="21124" cy="458126"/>
          </a:xfrm>
          <a:prstGeom prst="straightConnector1">
            <a:avLst/>
          </a:prstGeom>
          <a:noFill/>
          <a:ln w="101600">
            <a:solidFill>
              <a:srgbClr val="AF423F"/>
            </a:solidFill>
            <a:round/>
            <a:headEnd type="stealth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TextBox 73"/>
          <p:cNvSpPr txBox="1">
            <a:spLocks noChangeArrowheads="1"/>
          </p:cNvSpPr>
          <p:nvPr/>
        </p:nvSpPr>
        <p:spPr bwMode="auto">
          <a:xfrm>
            <a:off x="6653931" y="2220368"/>
            <a:ext cx="110129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CL" dirty="0" err="1">
                <a:latin typeface="Arial"/>
                <a:cs typeface="Arial"/>
              </a:rPr>
              <a:t>Impact</a:t>
            </a:r>
            <a:endParaRPr lang="es-CL" dirty="0">
              <a:latin typeface="Arial"/>
              <a:cs typeface="Arial"/>
            </a:endParaRPr>
          </a:p>
        </p:txBody>
      </p:sp>
      <p:sp>
        <p:nvSpPr>
          <p:cNvPr id="52" name="Oval 17"/>
          <p:cNvSpPr/>
          <p:nvPr/>
        </p:nvSpPr>
        <p:spPr>
          <a:xfrm>
            <a:off x="6165659" y="2018846"/>
            <a:ext cx="228600" cy="228600"/>
          </a:xfrm>
          <a:prstGeom prst="ellipse">
            <a:avLst/>
          </a:prstGeom>
          <a:solidFill>
            <a:srgbClr val="D3481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26785"/>
            <a:ext cx="8001000" cy="802036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Example: Microcredit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0" y="1485899"/>
            <a:ext cx="7818912" cy="51469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Comparing pre and post program assumes changes over time are due to the program</a:t>
            </a:r>
          </a:p>
          <a:p>
            <a:pPr lvl="1" algn="just"/>
            <a:r>
              <a:rPr lang="en-US" sz="2200" dirty="0" smtClean="0"/>
              <a:t>Many women are better off 5 years after taking out microcredit loans</a:t>
            </a:r>
          </a:p>
          <a:p>
            <a:pPr lvl="1" algn="just"/>
            <a:r>
              <a:rPr lang="en-US" sz="2200" dirty="0" smtClean="0"/>
              <a:t>But economy is growing, might have been better off over time even without microcredit</a:t>
            </a:r>
            <a:endParaRPr lang="en-US" sz="2000" dirty="0" smtClean="0"/>
          </a:p>
          <a:p>
            <a:pPr algn="just"/>
            <a:r>
              <a:rPr lang="en-US" sz="2400" dirty="0" smtClean="0"/>
              <a:t>What is wrong with studies comparing women in same village who took up microcredit vs those who did not?</a:t>
            </a:r>
          </a:p>
          <a:p>
            <a:pPr lvl="1" algn="just"/>
            <a:r>
              <a:rPr lang="en-US" sz="2000" dirty="0" smtClean="0"/>
              <a:t>How might those who took up microcredit be different?</a:t>
            </a:r>
            <a:endParaRPr lang="en-US" sz="2000" dirty="0"/>
          </a:p>
          <a:p>
            <a:pPr algn="just"/>
            <a:r>
              <a:rPr lang="en-US" sz="2400" dirty="0" smtClean="0"/>
              <a:t>Power of statistical manipulation is limited. </a:t>
            </a:r>
          </a:p>
          <a:p>
            <a:pPr lvl="1" algn="just"/>
            <a:r>
              <a:rPr lang="en-US" sz="2000" dirty="0"/>
              <a:t>C</a:t>
            </a:r>
            <a:r>
              <a:rPr lang="en-US" sz="2000" dirty="0" smtClean="0"/>
              <a:t>an compare women of similar age or education “observables”</a:t>
            </a:r>
          </a:p>
          <a:p>
            <a:pPr lvl="1" algn="just"/>
            <a:r>
              <a:rPr lang="en-US" sz="2000" dirty="0" smtClean="0"/>
              <a:t>No way to adjust for whatever made a woman take up microcredit</a:t>
            </a:r>
          </a:p>
        </p:txBody>
      </p:sp>
    </p:spTree>
    <p:extLst>
      <p:ext uri="{BB962C8B-B14F-4D97-AF65-F5344CB8AC3E}">
        <p14:creationId xmlns:p14="http://schemas.microsoft.com/office/powerpoint/2010/main" val="2814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Spandana_4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18367" r="8138" b="19363"/>
          <a:stretch/>
        </p:blipFill>
        <p:spPr>
          <a:xfrm>
            <a:off x="6417128" y="214470"/>
            <a:ext cx="1857511" cy="13836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076" y="214470"/>
            <a:ext cx="7724564" cy="507104"/>
          </a:xfrm>
        </p:spPr>
        <p:txBody>
          <a:bodyPr>
            <a:noAutofit/>
          </a:bodyPr>
          <a:lstStyle/>
          <a:p>
            <a:r>
              <a:rPr lang="en-US" sz="3200" dirty="0" err="1"/>
              <a:t>Spandana</a:t>
            </a:r>
            <a:r>
              <a:rPr lang="en-US" sz="3200" dirty="0"/>
              <a:t> was expanding…</a:t>
            </a:r>
          </a:p>
        </p:txBody>
      </p:sp>
      <p:pic>
        <p:nvPicPr>
          <p:cNvPr id="6" name="Picture 5" descr="indiamap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26578"/>
          <a:stretch/>
        </p:blipFill>
        <p:spPr>
          <a:xfrm>
            <a:off x="680977" y="1795987"/>
            <a:ext cx="2402554" cy="3681206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512023" y="3744977"/>
            <a:ext cx="685800" cy="6858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1854923" y="1827507"/>
            <a:ext cx="2088229" cy="191747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54923" y="4440048"/>
            <a:ext cx="2088229" cy="106514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yderab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52" y="1795987"/>
            <a:ext cx="4028531" cy="3702462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 bwMode="auto">
          <a:xfrm>
            <a:off x="1454873" y="4006235"/>
            <a:ext cx="800100" cy="171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Hyderabad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30086" y="5745226"/>
            <a:ext cx="7724564" cy="510791"/>
          </a:xfrm>
          <a:prstGeom prst="rect">
            <a:avLst/>
          </a:prstGeom>
        </p:spPr>
        <p:txBody>
          <a:bodyPr vert="horz" lIns="68580" tIns="20574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/>
              <a:t>Hyderabad, India</a:t>
            </a:r>
          </a:p>
        </p:txBody>
      </p:sp>
    </p:spTree>
    <p:extLst>
      <p:ext uri="{BB962C8B-B14F-4D97-AF65-F5344CB8AC3E}">
        <p14:creationId xmlns:p14="http://schemas.microsoft.com/office/powerpoint/2010/main" val="3730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5171" y="1393806"/>
            <a:ext cx="7837715" cy="1986208"/>
          </a:xfrm>
        </p:spPr>
        <p:txBody>
          <a:bodyPr>
            <a:normAutofit/>
          </a:bodyPr>
          <a:lstStyle/>
          <a:p>
            <a:r>
              <a:rPr lang="en-US" sz="4200" dirty="0"/>
              <a:t>Public Policy &amp; Evidence</a:t>
            </a:r>
            <a:r>
              <a:rPr lang="en-US" sz="4200" dirty="0" smtClean="0"/>
              <a:t>: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825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000" b="0" dirty="0"/>
              <a:t>How to discriminate, interpret and communicate scientific research to better inform society.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5171" y="4506686"/>
            <a:ext cx="7063740" cy="1268730"/>
          </a:xfrm>
        </p:spPr>
        <p:txBody>
          <a:bodyPr>
            <a:normAutofit/>
          </a:bodyPr>
          <a:lstStyle/>
          <a:p>
            <a:r>
              <a:rPr lang="en-US" sz="2800" dirty="0"/>
              <a:t>Rachel </a:t>
            </a:r>
            <a:r>
              <a:rPr lang="en-US" sz="2800" dirty="0" err="1"/>
              <a:t>Glennerster</a:t>
            </a:r>
            <a:endParaRPr lang="en-US" sz="2800" dirty="0"/>
          </a:p>
          <a:p>
            <a:r>
              <a:rPr lang="en-US" sz="2100" dirty="0"/>
              <a:t>Executive Director J-PAL Global</a:t>
            </a:r>
          </a:p>
        </p:txBody>
      </p:sp>
    </p:spTree>
    <p:extLst>
      <p:ext uri="{BB962C8B-B14F-4D97-AF65-F5344CB8AC3E}">
        <p14:creationId xmlns:p14="http://schemas.microsoft.com/office/powerpoint/2010/main" val="22392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2783356" y="3539631"/>
            <a:ext cx="1487186" cy="0"/>
          </a:xfrm>
          <a:prstGeom prst="straightConnector1">
            <a:avLst/>
          </a:prstGeom>
          <a:ln w="215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904" y="435027"/>
            <a:ext cx="7911628" cy="814388"/>
          </a:xfrm>
        </p:spPr>
        <p:txBody>
          <a:bodyPr>
            <a:noAutofit/>
          </a:bodyPr>
          <a:lstStyle/>
          <a:p>
            <a:r>
              <a:rPr lang="en-US" sz="3200" dirty="0"/>
              <a:t>We </a:t>
            </a:r>
            <a:r>
              <a:rPr lang="en-US" sz="3200" dirty="0" smtClean="0"/>
              <a:t>randomly picked where </a:t>
            </a:r>
            <a:r>
              <a:rPr lang="en-US" sz="3200" dirty="0" err="1"/>
              <a:t>Spandana</a:t>
            </a:r>
            <a:r>
              <a:rPr lang="en-US" sz="3200" dirty="0"/>
              <a:t> would </a:t>
            </a:r>
            <a:r>
              <a:rPr lang="en-US" sz="3200" dirty="0" smtClean="0"/>
              <a:t>expand:</a:t>
            </a:r>
            <a:endParaRPr lang="en-US" sz="3200" dirty="0"/>
          </a:p>
        </p:txBody>
      </p:sp>
      <p:pic>
        <p:nvPicPr>
          <p:cNvPr id="6" name="Picture 1" descr="Hyd_T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18" y="2203430"/>
            <a:ext cx="4089422" cy="3015302"/>
          </a:xfrm>
          <a:prstGeom prst="rect">
            <a:avLst/>
          </a:prstGeom>
        </p:spPr>
      </p:pic>
      <p:pic>
        <p:nvPicPr>
          <p:cNvPr id="8" name="Picture 7" descr="Spandana_4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15433" r="10869" b="23697"/>
          <a:stretch/>
        </p:blipFill>
        <p:spPr>
          <a:xfrm>
            <a:off x="7429501" y="4391119"/>
            <a:ext cx="952487" cy="7408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42386" t="29687" r="29210" b="23437"/>
          <a:stretch/>
        </p:blipFill>
        <p:spPr>
          <a:xfrm>
            <a:off x="542498" y="2952567"/>
            <a:ext cx="2039012" cy="1891867"/>
          </a:xfrm>
          <a:prstGeom prst="rect">
            <a:avLst/>
          </a:prstGeom>
        </p:spPr>
      </p:pic>
      <p:pic>
        <p:nvPicPr>
          <p:cNvPr id="2050" name="Picture 2" descr="http://www.magic-stickers.com/ajax/gen_image_produit.php?image=stickers_autocolante_poker_d_dices_jeux_800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82" y="3898500"/>
            <a:ext cx="965066" cy="7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48" y="240847"/>
            <a:ext cx="7959203" cy="901301"/>
          </a:xfrm>
        </p:spPr>
        <p:txBody>
          <a:bodyPr>
            <a:noAutofit/>
          </a:bodyPr>
          <a:lstStyle/>
          <a:p>
            <a:r>
              <a:rPr lang="en-US" sz="3200" dirty="0" smtClean="0"/>
              <a:t>Microcredit: Randomization for evaluating impact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47" y="1567543"/>
            <a:ext cx="7793239" cy="4849586"/>
          </a:xfrm>
        </p:spPr>
        <p:txBody>
          <a:bodyPr>
            <a:noAutofit/>
          </a:bodyPr>
          <a:lstStyle/>
          <a:p>
            <a:r>
              <a:rPr lang="en-US" sz="2200" dirty="0"/>
              <a:t>Randomizing who has access to microcredit helps </a:t>
            </a:r>
            <a:r>
              <a:rPr lang="en-US" sz="2200" dirty="0" smtClean="0"/>
              <a:t>disentangle </a:t>
            </a:r>
            <a:r>
              <a:rPr lang="en-US" sz="2200" dirty="0"/>
              <a:t>impact of microcredit from other factors:</a:t>
            </a:r>
          </a:p>
          <a:p>
            <a:pPr lvl="1"/>
            <a:r>
              <a:rPr lang="en-US" sz="2200" dirty="0"/>
              <a:t>Motivation</a:t>
            </a:r>
          </a:p>
          <a:p>
            <a:pPr lvl="1"/>
            <a:r>
              <a:rPr lang="en-US" sz="2200" dirty="0"/>
              <a:t>Entrepreneurial activity</a:t>
            </a:r>
          </a:p>
          <a:p>
            <a:pPr lvl="1"/>
            <a:r>
              <a:rPr lang="en-US" sz="2200" dirty="0"/>
              <a:t>Business opportunity </a:t>
            </a:r>
            <a:r>
              <a:rPr lang="en-US" sz="2200" dirty="0" smtClean="0"/>
              <a:t>growth</a:t>
            </a:r>
            <a:endParaRPr lang="en-US" sz="2200" dirty="0"/>
          </a:p>
          <a:p>
            <a:r>
              <a:rPr lang="en-US" sz="2200" dirty="0"/>
              <a:t>Randomization creates two groups, treatment and comparison </a:t>
            </a:r>
            <a:r>
              <a:rPr lang="en-US" sz="2200" dirty="0" smtClean="0"/>
              <a:t>that </a:t>
            </a:r>
            <a:r>
              <a:rPr lang="en-US" sz="2200" dirty="0"/>
              <a:t>(on average) are the same </a:t>
            </a:r>
            <a:r>
              <a:rPr lang="en-US" sz="2200" dirty="0" smtClean="0"/>
              <a:t>in </a:t>
            </a:r>
            <a:r>
              <a:rPr lang="en-US" sz="2200" dirty="0"/>
              <a:t>all </a:t>
            </a:r>
            <a:r>
              <a:rPr lang="en-US" sz="2200" dirty="0" smtClean="0"/>
              <a:t>characteristics</a:t>
            </a:r>
          </a:p>
          <a:p>
            <a:pPr lvl="1"/>
            <a:r>
              <a:rPr lang="en-US" sz="2200" dirty="0"/>
              <a:t>Observable characteristics like income</a:t>
            </a:r>
          </a:p>
          <a:p>
            <a:pPr lvl="1"/>
            <a:r>
              <a:rPr lang="en-US" sz="2200" dirty="0"/>
              <a:t>Unobservable characteristics like motivation and entrepreneurial </a:t>
            </a:r>
            <a:r>
              <a:rPr lang="en-US" sz="2200" dirty="0" smtClean="0"/>
              <a:t>ability</a:t>
            </a:r>
          </a:p>
          <a:p>
            <a:r>
              <a:rPr lang="en-US" sz="2200" dirty="0" smtClean="0"/>
              <a:t>Can directly compare outcomes of those in treatment group and those in comparison group: difference is due to microcredit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251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26785"/>
            <a:ext cx="8001000" cy="802036"/>
          </a:xfrm>
        </p:spPr>
        <p:txBody>
          <a:bodyPr>
            <a:noAutofit/>
          </a:bodyPr>
          <a:lstStyle/>
          <a:p>
            <a:r>
              <a:rPr lang="en-US" sz="3200" dirty="0" smtClean="0"/>
              <a:t>Evidence: useful not transformative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0" y="1485899"/>
            <a:ext cx="7818912" cy="514691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Seven randomized evaluations of microcredit </a:t>
            </a:r>
            <a:r>
              <a:rPr lang="en-US" sz="2400" smtClean="0"/>
              <a:t>in </a:t>
            </a:r>
            <a:r>
              <a:rPr lang="en-US" sz="2400" smtClean="0"/>
              <a:t> 7 countries</a:t>
            </a:r>
            <a:endParaRPr lang="en-US" sz="2400" dirty="0" smtClean="0"/>
          </a:p>
          <a:p>
            <a:pPr algn="just"/>
            <a:r>
              <a:rPr lang="en-US" sz="2400" dirty="0" smtClean="0"/>
              <a:t>Take up of microcredit was relatively modest amongst eligible borrowers </a:t>
            </a:r>
          </a:p>
          <a:p>
            <a:pPr algn="just"/>
            <a:r>
              <a:rPr lang="en-US" sz="2400" dirty="0" smtClean="0"/>
              <a:t>In 2 of the studies there was an increase in the number of new businesses started</a:t>
            </a:r>
          </a:p>
          <a:p>
            <a:pPr algn="just"/>
            <a:r>
              <a:rPr lang="en-US" sz="2400" dirty="0" smtClean="0"/>
              <a:t>Borrowers used the flexibility of credit: for example allowed them to purchase large durables and pay for them over time</a:t>
            </a:r>
          </a:p>
          <a:p>
            <a:pPr algn="just"/>
            <a:r>
              <a:rPr lang="en-US" sz="2400" dirty="0" smtClean="0"/>
              <a:t>No increase in consumption</a:t>
            </a:r>
          </a:p>
          <a:p>
            <a:pPr algn="just"/>
            <a:r>
              <a:rPr lang="en-US" sz="2400" dirty="0" smtClean="0"/>
              <a:t>No increase in women’s empowerment</a:t>
            </a:r>
          </a:p>
        </p:txBody>
      </p:sp>
    </p:spTree>
    <p:extLst>
      <p:ext uri="{BB962C8B-B14F-4D97-AF65-F5344CB8AC3E}">
        <p14:creationId xmlns:p14="http://schemas.microsoft.com/office/powerpoint/2010/main" val="20403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434" y="279750"/>
            <a:ext cx="7902347" cy="634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Other methods for measuring impact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788" y="1119196"/>
            <a:ext cx="7861111" cy="5308656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Any study that seeks to measure causal impact must have a counterfactual:</a:t>
            </a:r>
          </a:p>
          <a:p>
            <a:pPr lvl="1" algn="just"/>
            <a:r>
              <a:rPr lang="en-US" sz="2200" dirty="0"/>
              <a:t>Group that shows what would have happened without the </a:t>
            </a:r>
            <a:r>
              <a:rPr lang="en-US" sz="2200" dirty="0" smtClean="0"/>
              <a:t>program</a:t>
            </a:r>
          </a:p>
          <a:p>
            <a:pPr algn="just"/>
            <a:r>
              <a:rPr lang="en-US" sz="2400" dirty="0" smtClean="0"/>
              <a:t>RCTs/experiments, comparison chosen at random</a:t>
            </a:r>
          </a:p>
          <a:p>
            <a:pPr algn="just"/>
            <a:r>
              <a:rPr lang="en-US" sz="2400" dirty="0" smtClean="0"/>
              <a:t>Quasi-experimental methods require very specific assumptions to hold to be valid, hard to judge</a:t>
            </a:r>
          </a:p>
          <a:p>
            <a:pPr algn="just"/>
            <a:r>
              <a:rPr lang="en-US" sz="2400" dirty="0" smtClean="0"/>
              <a:t>Examples of quasi-experimental methods</a:t>
            </a:r>
          </a:p>
          <a:p>
            <a:pPr lvl="1" algn="just"/>
            <a:r>
              <a:rPr lang="en-US" sz="2200" dirty="0"/>
              <a:t>Regression discontinuity</a:t>
            </a:r>
          </a:p>
          <a:p>
            <a:pPr lvl="1" algn="just"/>
            <a:r>
              <a:rPr lang="en-US" sz="2200" dirty="0"/>
              <a:t>Instrumental variables</a:t>
            </a:r>
          </a:p>
          <a:p>
            <a:pPr lvl="1" algn="just"/>
            <a:r>
              <a:rPr lang="en-US" sz="2200" dirty="0" smtClean="0"/>
              <a:t>Difference-in-difference</a:t>
            </a:r>
          </a:p>
          <a:p>
            <a:pPr algn="just"/>
            <a:r>
              <a:rPr lang="en-US" sz="2400" dirty="0" smtClean="0"/>
              <a:t>JPAL is a resource on the assumptions needed for these different approaches to be valid</a:t>
            </a:r>
          </a:p>
          <a:p>
            <a:pPr marL="182880" lvl="1" algn="just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5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Telling a larger story with different kinds of evidence</a:t>
            </a:r>
            <a:endParaRPr lang="en-US" sz="53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230" y="261257"/>
            <a:ext cx="8075086" cy="803268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Present bias and preventative health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175" y="1391096"/>
            <a:ext cx="8030549" cy="509159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Descriptive evidence tells us there is a problem</a:t>
            </a:r>
          </a:p>
          <a:p>
            <a:pPr lvl="1"/>
            <a:r>
              <a:rPr lang="en-US" sz="2200" dirty="0"/>
              <a:t>The poor spend a lot of money on health but a lot of this is on ineffective acute interventions </a:t>
            </a:r>
          </a:p>
          <a:p>
            <a:pPr lvl="1"/>
            <a:r>
              <a:rPr lang="en-US" sz="2200" dirty="0" smtClean="0"/>
              <a:t>There are many cost-effective prevention technologies that people don’t invest in </a:t>
            </a:r>
            <a:r>
              <a:rPr lang="en-US" sz="2200" dirty="0" err="1" smtClean="0"/>
              <a:t>eg</a:t>
            </a:r>
            <a:r>
              <a:rPr lang="en-US" sz="2200" dirty="0" smtClean="0"/>
              <a:t> good diet to hand washing </a:t>
            </a:r>
          </a:p>
          <a:p>
            <a:pPr lvl="1"/>
            <a:r>
              <a:rPr lang="en-US" sz="2200" dirty="0" smtClean="0"/>
              <a:t>People bad at managing chronic disease</a:t>
            </a:r>
          </a:p>
          <a:p>
            <a:r>
              <a:rPr lang="en-US" sz="2200" dirty="0" smtClean="0"/>
              <a:t>Behavioral economic theories suggest a reason and solution:</a:t>
            </a:r>
          </a:p>
          <a:p>
            <a:pPr lvl="1"/>
            <a:r>
              <a:rPr lang="en-US" sz="2200" dirty="0"/>
              <a:t>Small inconsistencies about how we discount the future can cause big problems (place a lot of weight on today vs tomorrow but not tomorrow vs day after) </a:t>
            </a:r>
            <a:endParaRPr lang="en-US" sz="2200" dirty="0" smtClean="0"/>
          </a:p>
          <a:p>
            <a:pPr lvl="1"/>
            <a:r>
              <a:rPr lang="en-US" sz="2200" dirty="0" smtClean="0"/>
              <a:t>Small changes in price/convenience today will have big impacts</a:t>
            </a:r>
            <a:endParaRPr lang="en-US" sz="2200" dirty="0"/>
          </a:p>
          <a:p>
            <a:r>
              <a:rPr lang="en-US" sz="2200" dirty="0" smtClean="0"/>
              <a:t>RCTs show small changes in prices of preventative health have big impacts, and convenience very important (causal)</a:t>
            </a:r>
          </a:p>
          <a:p>
            <a:pPr lvl="1"/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0346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ricing-Health-Products-Without-Coup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0" y="368489"/>
            <a:ext cx="7169730" cy="617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Journalists help people interpret claims</a:t>
            </a:r>
            <a:endParaRPr lang="en-US" sz="53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12207" y="1286789"/>
            <a:ext cx="8090808" cy="5241189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What type of claim is this: descriptive, process, correlation, or causal impact?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Does the type of evidence match the claim? Is the claim causal but the evidence only a correlation?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If the claim is descriptive, is the sample representative? If you only ask people who bought a product if they like it, its not telling you much.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If the claim is causal (</a:t>
            </a:r>
            <a:r>
              <a:rPr lang="en-US" sz="2400" dirty="0" err="1" smtClean="0"/>
              <a:t>ie</a:t>
            </a:r>
            <a:r>
              <a:rPr lang="en-US" sz="2400" dirty="0" smtClean="0"/>
              <a:t> about impact), what is the counterfactual—how do we know what would have happened otherwise?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Are there reasons to think that the people who participated in the program are different from those who did not participate?</a:t>
            </a:r>
          </a:p>
          <a:p>
            <a:pPr marL="385763" indent="-385763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6613" y="111130"/>
            <a:ext cx="7836587" cy="94705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reporting a claim always ask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1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298559" y="1436914"/>
            <a:ext cx="8090808" cy="5241189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Only use terms like: impact, led to, cause, or the result of when there is causal evidence—</a:t>
            </a:r>
            <a:r>
              <a:rPr lang="en-US" sz="2400" dirty="0" err="1" smtClean="0"/>
              <a:t>ie</a:t>
            </a:r>
            <a:r>
              <a:rPr lang="en-US" sz="2400" dirty="0" smtClean="0"/>
              <a:t> we know what would have happened in the absence of the program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Descriptive results are interesting and important, just be clear that they are only descriptive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Explain why a correlation is not necessarily causal: </a:t>
            </a:r>
            <a:r>
              <a:rPr lang="en-US" sz="2400" dirty="0" err="1" smtClean="0"/>
              <a:t>eg</a:t>
            </a:r>
            <a:r>
              <a:rPr lang="en-US" sz="2400" dirty="0" smtClean="0"/>
              <a:t> more of those on antidepressants commit suicide BUT those on antidepressants are depressed!</a:t>
            </a:r>
            <a:endParaRPr lang="en-US" sz="2200" dirty="0" smtClean="0"/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Academic </a:t>
            </a:r>
            <a:r>
              <a:rPr lang="en-US" sz="2400" dirty="0"/>
              <a:t>studies can be written in complex language but the key ideas can often be explained in simple language, but to do so needs really understanding </a:t>
            </a:r>
            <a:r>
              <a:rPr lang="en-US" sz="2400" dirty="0" smtClean="0"/>
              <a:t>the results: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A</a:t>
            </a:r>
            <a:r>
              <a:rPr lang="en-US" sz="2400" dirty="0" smtClean="0"/>
              <a:t>sk authors how they would explain their results simply, run language by them, ask JPAL for help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 smtClean="0"/>
              <a:t>Trust reliable journals but make sure to check your source </a:t>
            </a:r>
            <a:r>
              <a:rPr lang="en-US" sz="2400" dirty="0"/>
              <a:t>(and do not hesitate to ask if you have doubts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66613" y="111130"/>
            <a:ext cx="7836587" cy="947057"/>
          </a:xfrm>
        </p:spPr>
        <p:txBody>
          <a:bodyPr>
            <a:noAutofit/>
          </a:bodyPr>
          <a:lstStyle/>
          <a:p>
            <a:r>
              <a:rPr lang="en-US" sz="3200" dirty="0" smtClean="0"/>
              <a:t>Some tips for describing evidence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57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3241399" y="4038408"/>
            <a:ext cx="608549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b="1" dirty="0"/>
          </a:p>
          <a:p>
            <a:endParaRPr lang="en-US" sz="1350" b="1" dirty="0"/>
          </a:p>
          <a:p>
            <a:endParaRPr lang="en-US" sz="135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4667" y="228601"/>
            <a:ext cx="7795870" cy="713095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Press coverage of microcredit: 2000s</a:t>
            </a:r>
            <a:endParaRPr lang="en-US" sz="32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464667" y="1491039"/>
            <a:ext cx="4540469" cy="1760019"/>
            <a:chOff x="1261871" y="2225334"/>
            <a:chExt cx="6053959" cy="234669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/>
            <a:srcRect l="14296" t="19072" r="49354" b="74246"/>
            <a:stretch/>
          </p:blipFill>
          <p:spPr>
            <a:xfrm>
              <a:off x="1261872" y="2225334"/>
              <a:ext cx="4729656" cy="488731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14417" t="67134" r="39054" b="20151"/>
            <a:stretch/>
          </p:blipFill>
          <p:spPr>
            <a:xfrm>
              <a:off x="1261871" y="3641860"/>
              <a:ext cx="6053959" cy="930166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/>
            <a:srcRect l="14538" t="40625" r="38933" b="46875"/>
            <a:stretch/>
          </p:blipFill>
          <p:spPr>
            <a:xfrm>
              <a:off x="1261872" y="2718530"/>
              <a:ext cx="6053958" cy="914400"/>
            </a:xfrm>
            <a:prstGeom prst="rect">
              <a:avLst/>
            </a:prstGeom>
          </p:spPr>
        </p:pic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26" y="3738081"/>
            <a:ext cx="2894384" cy="1704395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4939819" y="3093934"/>
            <a:ext cx="3453721" cy="3038657"/>
            <a:chOff x="6673513" y="2677438"/>
            <a:chExt cx="4604961" cy="4051542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4"/>
            <a:srcRect l="27684" t="34265" r="41246" b="55428"/>
            <a:stretch/>
          </p:blipFill>
          <p:spPr>
            <a:xfrm>
              <a:off x="6673513" y="2677438"/>
              <a:ext cx="4604961" cy="858863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 rotWithShape="1">
            <a:blip r:embed="rId5"/>
            <a:srcRect l="31753" t="26809" r="33355" b="30428"/>
            <a:stretch/>
          </p:blipFill>
          <p:spPr>
            <a:xfrm>
              <a:off x="6689555" y="3600768"/>
              <a:ext cx="4539917" cy="3128212"/>
            </a:xfrm>
            <a:prstGeom prst="rect">
              <a:avLst/>
            </a:prstGeom>
          </p:spPr>
        </p:pic>
      </p:grpSp>
      <p:sp>
        <p:nvSpPr>
          <p:cNvPr id="51" name="Rectángulo 50"/>
          <p:cNvSpPr/>
          <p:nvPr/>
        </p:nvSpPr>
        <p:spPr>
          <a:xfrm>
            <a:off x="4939819" y="3786432"/>
            <a:ext cx="3320718" cy="3193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2" name="Rectángulo 51"/>
          <p:cNvSpPr/>
          <p:nvPr/>
        </p:nvSpPr>
        <p:spPr>
          <a:xfrm>
            <a:off x="4939819" y="5226701"/>
            <a:ext cx="3320718" cy="3193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1952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can we promote use and understanding of evidence?</a:t>
            </a:r>
            <a:endParaRPr lang="en-US" sz="53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72" y="2484566"/>
            <a:ext cx="5816925" cy="19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3241399" y="4038408"/>
            <a:ext cx="608549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b="1" dirty="0"/>
          </a:p>
          <a:p>
            <a:endParaRPr lang="en-US" sz="1350" b="1" dirty="0"/>
          </a:p>
          <a:p>
            <a:endParaRPr lang="en-US" sz="135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9505" y="244621"/>
            <a:ext cx="8030165" cy="994339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Many success </a:t>
            </a:r>
            <a:r>
              <a:rPr lang="en-US" sz="3200" dirty="0"/>
              <a:t>stories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365851" y="1563574"/>
            <a:ext cx="5247837" cy="2534286"/>
            <a:chOff x="3418088" y="3026176"/>
            <a:chExt cx="6997116" cy="337904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/>
            <a:srcRect l="31714" t="58736" r="32777" b="6394"/>
            <a:stretch/>
          </p:blipFill>
          <p:spPr>
            <a:xfrm>
              <a:off x="3480234" y="3844882"/>
              <a:ext cx="4620126" cy="2550695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2"/>
            <a:srcRect l="31649" t="46077" r="33375" b="42731"/>
            <a:stretch/>
          </p:blipFill>
          <p:spPr>
            <a:xfrm>
              <a:off x="3487480" y="3026176"/>
              <a:ext cx="4550734" cy="818706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2"/>
            <a:srcRect l="31623" t="58308" r="56825" b="10874"/>
            <a:stretch/>
          </p:blipFill>
          <p:spPr>
            <a:xfrm>
              <a:off x="8162506" y="3026176"/>
              <a:ext cx="2252698" cy="3379048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2"/>
            <a:srcRect l="35234" t="41903" r="49485" b="56207"/>
            <a:stretch/>
          </p:blipFill>
          <p:spPr>
            <a:xfrm>
              <a:off x="3484179" y="3042124"/>
              <a:ext cx="1988289" cy="138223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2"/>
            <a:srcRect l="31556" t="44374" r="47770" b="54027"/>
            <a:stretch/>
          </p:blipFill>
          <p:spPr>
            <a:xfrm>
              <a:off x="5472468" y="3056369"/>
              <a:ext cx="2690038" cy="116958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3480235" y="3844883"/>
              <a:ext cx="1540945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s-CL" sz="1350" dirty="0"/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2"/>
            <a:srcRect l="68620" t="42134" r="15063" b="38676"/>
            <a:stretch/>
          </p:blipFill>
          <p:spPr>
            <a:xfrm>
              <a:off x="3418088" y="4911609"/>
              <a:ext cx="1621283" cy="1071971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3"/>
            <a:srcRect l="13628" t="15625" r="72933" b="70998"/>
            <a:stretch/>
          </p:blipFill>
          <p:spPr>
            <a:xfrm>
              <a:off x="3452783" y="3877277"/>
              <a:ext cx="1551891" cy="868489"/>
            </a:xfrm>
            <a:prstGeom prst="rect">
              <a:avLst/>
            </a:prstGeom>
          </p:spPr>
        </p:pic>
      </p:grp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28177" t="14967" r="28669" b="33717"/>
          <a:stretch/>
        </p:blipFill>
        <p:spPr>
          <a:xfrm>
            <a:off x="4178617" y="3781627"/>
            <a:ext cx="4211053" cy="28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3241399" y="4038408"/>
            <a:ext cx="608549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b="1" dirty="0"/>
          </a:p>
          <a:p>
            <a:endParaRPr lang="en-US" sz="1350" b="1" dirty="0"/>
          </a:p>
          <a:p>
            <a:endParaRPr lang="en-US" sz="135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3311" y="240847"/>
            <a:ext cx="8005512" cy="871771"/>
          </a:xfrm>
        </p:spPr>
        <p:txBody>
          <a:bodyPr>
            <a:no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e started to get some bad stories… </a:t>
            </a:r>
            <a:endParaRPr lang="en-US" sz="3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/>
          <a:srcRect l="16094" t="25274" r="39027" b="24068"/>
          <a:stretch/>
        </p:blipFill>
        <p:spPr>
          <a:xfrm>
            <a:off x="557294" y="1572564"/>
            <a:ext cx="4379495" cy="277929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936789" y="2940372"/>
            <a:ext cx="3025967" cy="3549829"/>
            <a:chOff x="6440873" y="1908327"/>
            <a:chExt cx="4304735" cy="491975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10821" t="11961" r="36038" b="6459"/>
            <a:stretch/>
          </p:blipFill>
          <p:spPr>
            <a:xfrm>
              <a:off x="6440873" y="1908327"/>
              <a:ext cx="4304735" cy="371545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/>
            <a:srcRect l="10689" t="24017" r="34931" b="48901"/>
            <a:stretch/>
          </p:blipFill>
          <p:spPr>
            <a:xfrm>
              <a:off x="6440873" y="5622759"/>
              <a:ext cx="4304735" cy="120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2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12641" t="11238" r="13998" b="11569"/>
          <a:stretch/>
        </p:blipFill>
        <p:spPr>
          <a:xfrm>
            <a:off x="438464" y="1362538"/>
            <a:ext cx="4128506" cy="2442410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3241399" y="4038408"/>
            <a:ext cx="608549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b="1" dirty="0"/>
          </a:p>
          <a:p>
            <a:endParaRPr lang="en-US" sz="1350" b="1" dirty="0"/>
          </a:p>
          <a:p>
            <a:endParaRPr lang="en-US" sz="135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11974" y="369221"/>
            <a:ext cx="7777419" cy="523922"/>
          </a:xfrm>
        </p:spPr>
        <p:txBody>
          <a:bodyPr>
            <a:noAutofit/>
          </a:bodyPr>
          <a:lstStyle/>
          <a:p>
            <a:r>
              <a:rPr lang="en-US" sz="3200" dirty="0"/>
              <a:t>And some even worse…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199019" y="2903585"/>
            <a:ext cx="4016864" cy="3700808"/>
            <a:chOff x="5532280" y="1457578"/>
            <a:chExt cx="5422233" cy="528958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14244" t="26371" r="44082" b="11129"/>
            <a:stretch/>
          </p:blipFill>
          <p:spPr>
            <a:xfrm>
              <a:off x="5532280" y="2175167"/>
              <a:ext cx="5422232" cy="45720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28414" t="11678" r="29931" b="76229"/>
            <a:stretch/>
          </p:blipFill>
          <p:spPr>
            <a:xfrm>
              <a:off x="5534527" y="1457578"/>
              <a:ext cx="5419986" cy="884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1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89" y="274106"/>
            <a:ext cx="8039811" cy="476522"/>
          </a:xfrm>
        </p:spPr>
        <p:txBody>
          <a:bodyPr>
            <a:noAutofit/>
          </a:bodyPr>
          <a:lstStyle/>
          <a:p>
            <a:r>
              <a:rPr lang="en-US" sz="3200" dirty="0" smtClean="0"/>
              <a:t>Rigorous evidence: in between</a:t>
            </a:r>
            <a:endParaRPr lang="en-US" sz="3200" dirty="0"/>
          </a:p>
        </p:txBody>
      </p:sp>
      <p:pic>
        <p:nvPicPr>
          <p:cNvPr id="8" name="Picture 7" descr="LiveMi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1" b="42692"/>
          <a:stretch/>
        </p:blipFill>
        <p:spPr>
          <a:xfrm>
            <a:off x="416379" y="1586081"/>
            <a:ext cx="6264282" cy="2358107"/>
          </a:xfrm>
          <a:prstGeom prst="rect">
            <a:avLst/>
          </a:prstGeom>
        </p:spPr>
      </p:pic>
      <p:pic>
        <p:nvPicPr>
          <p:cNvPr id="10" name="Picture 9" descr="Financial Expr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9" y="4057834"/>
            <a:ext cx="5705475" cy="1905000"/>
          </a:xfrm>
          <a:prstGeom prst="rect">
            <a:avLst/>
          </a:prstGeom>
        </p:spPr>
      </p:pic>
      <p:pic>
        <p:nvPicPr>
          <p:cNvPr id="7" name="Picture 6" descr="Economis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390" r="17577"/>
          <a:stretch/>
        </p:blipFill>
        <p:spPr>
          <a:xfrm>
            <a:off x="3253526" y="998420"/>
            <a:ext cx="5138087" cy="1766715"/>
          </a:xfrm>
          <a:prstGeom prst="rect">
            <a:avLst/>
          </a:prstGeom>
        </p:spPr>
      </p:pic>
      <p:pic>
        <p:nvPicPr>
          <p:cNvPr id="6" name="Picture 5" descr="Boston Glob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35977" r="41477" b="45878"/>
          <a:stretch/>
        </p:blipFill>
        <p:spPr>
          <a:xfrm>
            <a:off x="2902095" y="5650430"/>
            <a:ext cx="531379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49" y="738131"/>
            <a:ext cx="8039811" cy="476522"/>
          </a:xfrm>
        </p:spPr>
        <p:txBody>
          <a:bodyPr>
            <a:noAutofit/>
          </a:bodyPr>
          <a:lstStyle/>
          <a:p>
            <a:r>
              <a:rPr lang="en-US" sz="3200" dirty="0" smtClean="0"/>
              <a:t>Claim then reversal is common 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0" y="4275161"/>
            <a:ext cx="7172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9" y="1481138"/>
            <a:ext cx="7324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37" y="2538413"/>
            <a:ext cx="5238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26785"/>
            <a:ext cx="8001000" cy="802036"/>
          </a:xfrm>
        </p:spPr>
        <p:txBody>
          <a:bodyPr>
            <a:no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The problem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0" y="1485899"/>
            <a:ext cx="7818912" cy="51469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An NGO or politician promotes a program or policy</a:t>
            </a:r>
          </a:p>
          <a:p>
            <a:pPr algn="just"/>
            <a:r>
              <a:rPr lang="en-US" sz="2400" dirty="0" smtClean="0"/>
              <a:t>There are good stories to tell: </a:t>
            </a:r>
          </a:p>
          <a:p>
            <a:pPr lvl="1" algn="just"/>
            <a:r>
              <a:rPr lang="en-US" sz="2200" dirty="0" smtClean="0"/>
              <a:t>you interview a woman who turned her life around after receiving credit</a:t>
            </a:r>
          </a:p>
          <a:p>
            <a:pPr algn="just"/>
            <a:r>
              <a:rPr lang="en-US" sz="2400" dirty="0" smtClean="0"/>
              <a:t>Sometimes there is a correlation: </a:t>
            </a:r>
          </a:p>
          <a:p>
            <a:pPr lvl="1" algn="just"/>
            <a:r>
              <a:rPr lang="en-US" sz="2200" dirty="0" smtClean="0"/>
              <a:t>women who take out microfinance do better at business</a:t>
            </a:r>
          </a:p>
          <a:p>
            <a:pPr algn="just"/>
            <a:r>
              <a:rPr lang="en-US" sz="2400" dirty="0" smtClean="0"/>
              <a:t>People assume this means the program or policy </a:t>
            </a:r>
            <a:r>
              <a:rPr lang="en-US" sz="2400" b="1" dirty="0" smtClean="0"/>
              <a:t>caused</a:t>
            </a:r>
            <a:r>
              <a:rPr lang="en-US" sz="2400" dirty="0" smtClean="0"/>
              <a:t> the change</a:t>
            </a:r>
          </a:p>
          <a:p>
            <a:pPr algn="just"/>
            <a:r>
              <a:rPr lang="en-US" sz="2400" dirty="0" smtClean="0"/>
              <a:t>But “causal change” means change would not have happened in absence of the policy—hard to know</a:t>
            </a:r>
          </a:p>
          <a:p>
            <a:pPr algn="just"/>
            <a:r>
              <a:rPr lang="en-US" sz="2400" dirty="0" smtClean="0"/>
              <a:t>Later studies find no effect, everyone is disillusioned with science and journalism</a:t>
            </a:r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869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8488</TotalTime>
  <Words>1099</Words>
  <Application>Microsoft Office PowerPoint</Application>
  <PresentationFormat>On-screen Show (4:3)</PresentationFormat>
  <Paragraphs>133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Schoolbook</vt:lpstr>
      <vt:lpstr>Wingdings 2</vt:lpstr>
      <vt:lpstr>View</vt:lpstr>
      <vt:lpstr>PowerPoint Presentation</vt:lpstr>
      <vt:lpstr>Public Policy &amp; Evidence:   How to discriminate, interpret and communicate scientific research to better inform society.</vt:lpstr>
      <vt:lpstr>Press coverage of microcredit: 2000s</vt:lpstr>
      <vt:lpstr>Many success stories…</vt:lpstr>
      <vt:lpstr>We started to get some bad stories… </vt:lpstr>
      <vt:lpstr>And some even worse…</vt:lpstr>
      <vt:lpstr>Rigorous evidence: in between</vt:lpstr>
      <vt:lpstr>Claim then reversal is common </vt:lpstr>
      <vt:lpstr> The problem</vt:lpstr>
      <vt:lpstr>   Different tools for different questions</vt:lpstr>
      <vt:lpstr>Descriptive data describes conditions</vt:lpstr>
      <vt:lpstr>Process data on implementation</vt:lpstr>
      <vt:lpstr>Correlations: interesting not causal</vt:lpstr>
      <vt:lpstr>   Understanding causation is hard</vt:lpstr>
      <vt:lpstr>Causal impact requires knowing what would have happened without program</vt:lpstr>
      <vt:lpstr>Participants might be better off with the program</vt:lpstr>
      <vt:lpstr>Or they might have been worse off</vt:lpstr>
      <vt:lpstr>Example: Microcredit</vt:lpstr>
      <vt:lpstr>Spandana was expanding…</vt:lpstr>
      <vt:lpstr>We randomly picked where Spandana would expand:</vt:lpstr>
      <vt:lpstr>Microcredit: Randomization for evaluating impact</vt:lpstr>
      <vt:lpstr>Evidence: useful not transformative</vt:lpstr>
      <vt:lpstr>Other methods for measuring impact</vt:lpstr>
      <vt:lpstr>   Telling a larger story with different kinds of evidence</vt:lpstr>
      <vt:lpstr>Present bias and preventative health</vt:lpstr>
      <vt:lpstr>PowerPoint Presentation</vt:lpstr>
      <vt:lpstr>   Journalists help people interpret claims</vt:lpstr>
      <vt:lpstr>When reporting a claim always ask</vt:lpstr>
      <vt:lpstr>Some tips for describing evidence</vt:lpstr>
      <vt:lpstr>   How can we promote use and understanding of evidence?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y cómo se mide el impacto?</dc:title>
  <dc:creator>Fernando Irarrázaval Gutiérrez</dc:creator>
  <cp:lastModifiedBy>Rachel Glennerster</cp:lastModifiedBy>
  <cp:revision>206</cp:revision>
  <dcterms:created xsi:type="dcterms:W3CDTF">2015-01-06T18:10:50Z</dcterms:created>
  <dcterms:modified xsi:type="dcterms:W3CDTF">2015-03-31T16:47:18Z</dcterms:modified>
</cp:coreProperties>
</file>