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7" r:id="rId2"/>
    <p:sldId id="311" r:id="rId3"/>
    <p:sldId id="325" r:id="rId4"/>
    <p:sldId id="295" r:id="rId5"/>
    <p:sldId id="318" r:id="rId6"/>
    <p:sldId id="312" r:id="rId7"/>
    <p:sldId id="296" r:id="rId8"/>
    <p:sldId id="297" r:id="rId9"/>
    <p:sldId id="298" r:id="rId10"/>
    <p:sldId id="299" r:id="rId11"/>
    <p:sldId id="302" r:id="rId12"/>
    <p:sldId id="324" r:id="rId13"/>
    <p:sldId id="321" r:id="rId14"/>
    <p:sldId id="333" r:id="rId15"/>
    <p:sldId id="317" r:id="rId16"/>
    <p:sldId id="319" r:id="rId17"/>
    <p:sldId id="316" r:id="rId18"/>
    <p:sldId id="334" r:id="rId19"/>
    <p:sldId id="336" r:id="rId20"/>
    <p:sldId id="337" r:id="rId21"/>
    <p:sldId id="335"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4279" autoAdjust="0"/>
  </p:normalViewPr>
  <p:slideViewPr>
    <p:cSldViewPr>
      <p:cViewPr varScale="1">
        <p:scale>
          <a:sx n="61" d="100"/>
          <a:sy n="61" d="100"/>
        </p:scale>
        <p:origin x="-156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0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F2E377-42D9-4FDE-B28F-41DE20EAB5F3}" type="datetimeFigureOut">
              <a:rPr lang="en-US" smtClean="0"/>
              <a:pPr/>
              <a:t>10/12/2013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402663-65B8-451B-8B30-46A5F4820EE8}" type="slidenum">
              <a:rPr lang="en-US" smtClean="0"/>
              <a:pPr/>
              <a:t>‹#›</a:t>
            </a:fld>
            <a:endParaRPr lang="en-US"/>
          </a:p>
        </p:txBody>
      </p:sp>
    </p:spTree>
    <p:extLst>
      <p:ext uri="{BB962C8B-B14F-4D97-AF65-F5344CB8AC3E}">
        <p14:creationId xmlns:p14="http://schemas.microsoft.com/office/powerpoint/2010/main" val="944593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C94C0-0601-44EA-8185-543DA65B96E0}" type="datetimeFigureOut">
              <a:rPr lang="en-US" smtClean="0"/>
              <a:pPr/>
              <a:t>10/12/2013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0F44C-F706-43E2-8218-AB3ACB83C095}" type="slidenum">
              <a:rPr lang="en-US" smtClean="0"/>
              <a:pPr/>
              <a:t>‹#›</a:t>
            </a:fld>
            <a:endParaRPr lang="en-US"/>
          </a:p>
        </p:txBody>
      </p:sp>
    </p:spTree>
    <p:extLst>
      <p:ext uri="{BB962C8B-B14F-4D97-AF65-F5344CB8AC3E}">
        <p14:creationId xmlns:p14="http://schemas.microsoft.com/office/powerpoint/2010/main" val="182987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KEEP ONE</a:t>
            </a:r>
            <a:r>
              <a:rPr lang="en-US" baseline="0" dirty="0" smtClean="0"/>
              <a:t> SPACE BETWEEN THE BULLET POINT AND THE FIRST WORD</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Four </a:t>
            </a:r>
            <a:r>
              <a:rPr lang="en-US" baseline="0" dirty="0" err="1" smtClean="0"/>
              <a:t>RCTs</a:t>
            </a:r>
            <a:r>
              <a:rPr lang="en-US" baseline="0" dirty="0" smtClean="0"/>
              <a:t> that have greatly helped inform policy did so because of completely different reasons Pratham (by leveraging evidence to secure funds for scale up), </a:t>
            </a:r>
            <a:r>
              <a:rPr lang="en-US" baseline="0" dirty="0" err="1" smtClean="0"/>
              <a:t>DtW</a:t>
            </a:r>
            <a:r>
              <a:rPr lang="en-US" baseline="0" dirty="0" smtClean="0"/>
              <a:t> (cost effective to replicate), </a:t>
            </a:r>
            <a:r>
              <a:rPr lang="en-US" baseline="0" dirty="0" err="1" smtClean="0"/>
              <a:t>Progresa</a:t>
            </a:r>
            <a:r>
              <a:rPr lang="en-US" baseline="0" dirty="0" smtClean="0"/>
              <a:t> (working with a government that has the capacity and desire to scale it up ex ante), Pricing (answering a very salient and policy relevant question). </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discussed earlier, </a:t>
            </a:r>
            <a:r>
              <a:rPr lang="en-US" baseline="0" dirty="0" smtClean="0"/>
              <a:t>Four </a:t>
            </a:r>
            <a:r>
              <a:rPr lang="en-US" baseline="0" dirty="0" err="1" smtClean="0"/>
              <a:t>RCTs</a:t>
            </a:r>
            <a:r>
              <a:rPr lang="en-US" baseline="0" dirty="0" smtClean="0"/>
              <a:t> that have greatly helped inform policy did so because of completely different reasons Pratham (by leveraging evidence to secure funds for scale up), </a:t>
            </a:r>
            <a:r>
              <a:rPr lang="en-US" baseline="0" dirty="0" err="1" smtClean="0"/>
              <a:t>DtW</a:t>
            </a:r>
            <a:r>
              <a:rPr lang="en-US" baseline="0" dirty="0" smtClean="0"/>
              <a:t> (cost effective to replicate), </a:t>
            </a:r>
            <a:r>
              <a:rPr lang="en-US" baseline="0" dirty="0" err="1" smtClean="0"/>
              <a:t>Progresa</a:t>
            </a:r>
            <a:r>
              <a:rPr lang="en-US" baseline="0" dirty="0" smtClean="0"/>
              <a:t> (working with a government that has the capacity and desire to scale it up ex ante), Pricing (answering a very salient and policy relevant question). SIMILARLY, POLICY OUTREACH ALSO REQUIRES CUSTOMIZING STRATEGY TO DIFFERENT PARTNERS.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International Development Organizations</a:t>
            </a:r>
            <a:r>
              <a:rPr lang="en-US" baseline="0" dirty="0" smtClean="0"/>
              <a:t> include country AID organizations (DFID, USAID), multilateral groups (World Bank, ADB), and large international NGOs (CARE).</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the gospel truth of what can and can’t be done- J-PAL would still talk to a local NGO. Just some tools to think about what may be</a:t>
            </a:r>
            <a:r>
              <a:rPr lang="en-US" baseline="0" dirty="0" smtClean="0"/>
              <a:t> particularly effective strategies for different kinds of organizations. Umbrella organizations are for example an association of all MFI (microfinance institutions). </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FC72A23-72C1-4FD0-A62D-BB0BACAB9C61}" type="slidenum">
              <a:rPr lang="en-US"/>
              <a:pPr/>
              <a:t>19</a:t>
            </a:fld>
            <a:endParaRPr lang="en-US"/>
          </a:p>
        </p:txBody>
      </p:sp>
      <p:sp>
        <p:nvSpPr>
          <p:cNvPr id="36867" name="Rectangle 2"/>
          <p:cNvSpPr>
            <a:spLocks noGrp="1" noRot="1" noChangeAspect="1" noChangeArrowheads="1" noTextEdit="1"/>
          </p:cNvSpPr>
          <p:nvPr>
            <p:ph type="sldImg"/>
          </p:nvPr>
        </p:nvSpPr>
        <p:spPr>
          <a:xfrm>
            <a:off x="1143000" y="687388"/>
            <a:ext cx="4572000" cy="3429000"/>
          </a:xfrm>
          <a:ln/>
        </p:spPr>
      </p:sp>
      <p:sp>
        <p:nvSpPr>
          <p:cNvPr id="36868" name="Rectangle 3"/>
          <p:cNvSpPr>
            <a:spLocks noGrp="1" noChangeArrowheads="1"/>
          </p:cNvSpPr>
          <p:nvPr>
            <p:ph type="body" idx="1"/>
          </p:nvPr>
        </p:nvSpPr>
        <p:spPr>
          <a:xfrm>
            <a:off x="914400" y="4343400"/>
            <a:ext cx="5029200" cy="4113213"/>
          </a:xfrm>
          <a:noFill/>
          <a:ln/>
        </p:spPr>
        <p:txBody>
          <a:bodyPr/>
          <a:lstStyle/>
          <a:p>
            <a:pPr eaLnBrk="1" hangingPunct="1"/>
            <a:r>
              <a:rPr lang="en-US" dirty="0" smtClean="0">
                <a:latin typeface="Arial" charset="0"/>
                <a:ea typeface="ＭＳ Ｐゴシック" pitchFamily="-106" charset="-128"/>
              </a:rPr>
              <a:t>Updated 11.29.2010.</a:t>
            </a:r>
            <a:r>
              <a:rPr lang="en-US" baseline="0" dirty="0" smtClean="0">
                <a:latin typeface="Arial" charset="0"/>
                <a:ea typeface="ＭＳ Ｐゴシック" pitchFamily="-106" charset="-128"/>
              </a:rPr>
              <a:t>  (MIT includes AB and ED, but not RG)</a:t>
            </a:r>
          </a:p>
          <a:p>
            <a:pPr eaLnBrk="1" hangingPunct="1"/>
            <a:r>
              <a:rPr lang="en-US" baseline="0" dirty="0" smtClean="0">
                <a:latin typeface="Arial" charset="0"/>
                <a:ea typeface="ＭＳ Ｐゴシック" pitchFamily="-106" charset="-128"/>
              </a:rPr>
              <a:t>HKS=</a:t>
            </a:r>
            <a:r>
              <a:rPr lang="en-US" baseline="0" dirty="0" err="1" smtClean="0">
                <a:latin typeface="Arial" charset="0"/>
                <a:ea typeface="ＭＳ Ｐゴシック" pitchFamily="-106" charset="-128"/>
              </a:rPr>
              <a:t>Rema</a:t>
            </a:r>
            <a:r>
              <a:rPr lang="en-US" baseline="0" dirty="0" smtClean="0">
                <a:latin typeface="Arial" charset="0"/>
                <a:ea typeface="ＭＳ Ｐゴシック" pitchFamily="-106" charset="-128"/>
              </a:rPr>
              <a:t>, </a:t>
            </a:r>
            <a:r>
              <a:rPr lang="en-US" baseline="0" dirty="0" err="1" smtClean="0">
                <a:latin typeface="Arial" charset="0"/>
                <a:ea typeface="ＭＳ Ｐゴシック" pitchFamily="-106" charset="-128"/>
              </a:rPr>
              <a:t>Rohini</a:t>
            </a:r>
            <a:r>
              <a:rPr lang="en-US" baseline="0" dirty="0" smtClean="0">
                <a:latin typeface="Arial" charset="0"/>
                <a:ea typeface="ＭＳ Ｐゴシック" pitchFamily="-106" charset="-128"/>
              </a:rPr>
              <a:t>, Dan, </a:t>
            </a:r>
            <a:r>
              <a:rPr lang="en-US" baseline="0" dirty="0" err="1" smtClean="0">
                <a:latin typeface="Arial" charset="0"/>
                <a:ea typeface="ＭＳ Ｐゴシック" pitchFamily="-106" charset="-128"/>
              </a:rPr>
              <a:t>Asim</a:t>
            </a:r>
            <a:r>
              <a:rPr lang="en-US" baseline="0" dirty="0" smtClean="0">
                <a:latin typeface="Arial" charset="0"/>
                <a:ea typeface="ＭＳ Ｐゴシック" pitchFamily="-106" charset="-128"/>
              </a:rPr>
              <a:t>; HBS: Nava, Shawn; Harvard: Erica, Michael, </a:t>
            </a:r>
            <a:r>
              <a:rPr lang="en-US" baseline="0" dirty="0" err="1" smtClean="0">
                <a:latin typeface="Arial" charset="0"/>
                <a:ea typeface="ＭＳ Ｐゴシック" pitchFamily="-106" charset="-128"/>
              </a:rPr>
              <a:t>Sendhil</a:t>
            </a:r>
            <a:endParaRPr lang="en-US" dirty="0" smtClean="0">
              <a:latin typeface="Arial" charset="0"/>
              <a:ea typeface="ＭＳ Ｐゴシック" pitchFamily="-10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a:latin typeface="Arial" pitchFamily="34" charset="0"/>
              <a:ea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JPAL’s</a:t>
            </a:r>
            <a:r>
              <a:rPr lang="en-US" baseline="0" dirty="0" smtClean="0"/>
              <a:t> mission is to make sure that policy is based on evidence and </a:t>
            </a:r>
          </a:p>
          <a:p>
            <a:endParaRPr lang="en-US" baseline="0" dirty="0" smtClean="0"/>
          </a:p>
          <a:p>
            <a:r>
              <a:rPr lang="en-US" baseline="0" dirty="0" smtClean="0"/>
              <a:t>We have a network of 55 affiliates who have more than 250 evaluations in over 42 countries. </a:t>
            </a:r>
            <a:r>
              <a:rPr lang="en-US" dirty="0" smtClean="0"/>
              <a:t>Today’s presentation is based on </a:t>
            </a:r>
            <a:r>
              <a:rPr lang="en-US" dirty="0" err="1" smtClean="0"/>
              <a:t>JPAL’s</a:t>
            </a:r>
            <a:r>
              <a:rPr lang="en-US" dirty="0" smtClean="0"/>
              <a:t> experience of taking evidence to policymakers</a:t>
            </a:r>
            <a:r>
              <a:rPr lang="en-US" baseline="0" dirty="0" smtClean="0"/>
              <a:t> around the world.</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specific question: “How do we increase adoption</a:t>
            </a:r>
            <a:r>
              <a:rPr lang="en-US" baseline="0" dirty="0" smtClean="0"/>
              <a:t> of ITN (Insecticide treated bednets).” But more fundamental question: Should health products be provided for free or a positive price charged to increase off take AND usage?</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am going to answer this question based on both what we see in our interaction in the field and also my own 6-years in the Indian Civil Service working on both policy formulation and implementation in the field.</a:t>
            </a:r>
            <a:endParaRPr lang="en-US" dirty="0" smtClean="0"/>
          </a:p>
          <a:p>
            <a:endParaRPr lang="en-US" dirty="0" smtClean="0"/>
          </a:p>
          <a:p>
            <a:r>
              <a:rPr lang="en-US" dirty="0" smtClean="0"/>
              <a:t>POLICY IS HOW RESOURCES ARE ALLOCATED,</a:t>
            </a:r>
            <a:r>
              <a:rPr lang="en-US" baseline="0" dirty="0" smtClean="0"/>
              <a:t> PROGRAMS DESIGNED AND IMPLEMENTED. SO POLICYMAKERS ARE ANYONE WHO DO THIS – GOVERNMENTS, FOUNDATION, INTERNATIONAL DEVELOPMENT ORGANIZATIONS, NGOs.</a:t>
            </a:r>
          </a:p>
          <a:p>
            <a:endParaRPr lang="en-US" baseline="0" dirty="0" smtClean="0"/>
          </a:p>
          <a:p>
            <a:r>
              <a:rPr lang="en-US" baseline="0" dirty="0" smtClean="0"/>
              <a:t>Policymakers just hate it when research results are questioned on methodology issues that they don’t understand.</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specific question: “How do we increase adoption</a:t>
            </a:r>
            <a:r>
              <a:rPr lang="en-US" baseline="0" dirty="0" smtClean="0"/>
              <a:t> of ITN (Insecticide treated bednets).” But more fundamental question: Should health products be provided for free or a positive price charged to increase off take AND usage?</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KEEP ONE</a:t>
            </a:r>
            <a:r>
              <a:rPr lang="en-US" baseline="0" dirty="0" smtClean="0"/>
              <a:t> SPACE BETWEEN THE BULLET POINT AND THE FIRST WORD</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Disconnect:</a:t>
            </a:r>
            <a:r>
              <a:rPr lang="en-US" baseline="0" dirty="0" smtClean="0"/>
              <a:t> Program does not benefit from the knowledge of the evaluator, and the implementers see the evaluator as not essential partner to the program.</a:t>
            </a:r>
            <a:endParaRPr lang="en-US" dirty="0" smtClean="0"/>
          </a:p>
          <a:p>
            <a:r>
              <a:rPr lang="en-US" dirty="0" smtClean="0"/>
              <a:t>Flexibility: Example of political constraint – need to do evaluation in minister’s district as well; field realities: doctors never show up for work on Sunday.</a:t>
            </a:r>
          </a:p>
          <a:p>
            <a:r>
              <a:rPr lang="en-US" dirty="0" smtClean="0"/>
              <a:t>Long Term: </a:t>
            </a:r>
            <a:r>
              <a:rPr lang="en-US" sz="1200" dirty="0" smtClean="0">
                <a:latin typeface="Times New Roman"/>
                <a:ea typeface="Cambria"/>
                <a:cs typeface="Times New Roman"/>
              </a:rPr>
              <a:t>e.g. of short term outcomes (attendance of doctors) and long term (e.g. health outcomes, reduced corruption)</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Flexibility: Example of political constraint – need to do evaluation in minister’s district as well; field realities: doctors never show up for work on Sunday.</a:t>
            </a:r>
          </a:p>
          <a:p>
            <a:r>
              <a:rPr lang="en-US" dirty="0" smtClean="0"/>
              <a:t>Long Term: </a:t>
            </a:r>
            <a:r>
              <a:rPr lang="en-US" sz="1200" dirty="0" smtClean="0">
                <a:latin typeface="Times New Roman"/>
                <a:ea typeface="Cambria"/>
                <a:cs typeface="Times New Roman"/>
              </a:rPr>
              <a:t>e.g. of short term outcomes (attendance of doctors) and long term (e.g. health outcomes, </a:t>
            </a:r>
            <a:r>
              <a:rPr lang="en-US" sz="1200" smtClean="0">
                <a:latin typeface="Times New Roman"/>
                <a:ea typeface="Cambria"/>
                <a:cs typeface="Times New Roman"/>
              </a:rPr>
              <a:t>reduced corruption)</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Own Research:</a:t>
            </a:r>
            <a:r>
              <a:rPr lang="en-US" baseline="0" dirty="0" smtClean="0"/>
              <a:t> One single program will find it hard to influence policy. </a:t>
            </a:r>
            <a:r>
              <a:rPr lang="en-US" dirty="0" smtClean="0"/>
              <a:t>Example </a:t>
            </a:r>
            <a:r>
              <a:rPr lang="en-US" sz="1200" dirty="0" smtClean="0">
                <a:latin typeface="Times New Roman"/>
                <a:ea typeface="Cambria"/>
                <a:cs typeface="Times New Roman"/>
              </a:rPr>
              <a:t>JPAL Bulletins and Cost effectiveness analysis that make it easy to compare programs.</a:t>
            </a:r>
          </a:p>
          <a:p>
            <a:r>
              <a:rPr lang="en-US" sz="1200" dirty="0" smtClean="0">
                <a:latin typeface="Times New Roman"/>
                <a:ea typeface="Cambria"/>
                <a:cs typeface="Times New Roman"/>
              </a:rPr>
              <a:t>Replications:</a:t>
            </a:r>
            <a:r>
              <a:rPr lang="en-US" sz="1200" baseline="0" dirty="0" smtClean="0">
                <a:latin typeface="Times New Roman"/>
                <a:ea typeface="Cambria"/>
                <a:cs typeface="Times New Roman"/>
              </a:rPr>
              <a:t> Example, IPA</a:t>
            </a:r>
          </a:p>
          <a:p>
            <a:r>
              <a:rPr lang="en-US" sz="1200" baseline="0" dirty="0" smtClean="0">
                <a:latin typeface="Times New Roman"/>
                <a:ea typeface="Cambria"/>
                <a:cs typeface="Times New Roman"/>
              </a:rPr>
              <a:t>Customize Outreach: </a:t>
            </a:r>
            <a:r>
              <a:rPr lang="en-US" sz="1200" dirty="0" smtClean="0">
                <a:latin typeface="Times New Roman"/>
                <a:ea typeface="Cambria"/>
                <a:cs typeface="Times New Roman"/>
              </a:rPr>
              <a:t>e.g. ministers vs. bureaucrats; government vs. foundations</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Own Research: Example </a:t>
            </a:r>
            <a:r>
              <a:rPr lang="en-US" sz="1200" dirty="0" smtClean="0">
                <a:latin typeface="Times New Roman"/>
                <a:ea typeface="Cambria"/>
                <a:cs typeface="Times New Roman"/>
              </a:rPr>
              <a:t>JPAL Bulletins and Cost effectiveness analysis that make it easy to compare programs.</a:t>
            </a:r>
          </a:p>
          <a:p>
            <a:r>
              <a:rPr lang="en-US" sz="1200" dirty="0" smtClean="0">
                <a:latin typeface="Times New Roman"/>
                <a:ea typeface="Cambria"/>
                <a:cs typeface="Times New Roman"/>
              </a:rPr>
              <a:t>Replications:</a:t>
            </a:r>
            <a:r>
              <a:rPr lang="en-US" sz="1200" baseline="0" dirty="0" smtClean="0">
                <a:latin typeface="Times New Roman"/>
                <a:ea typeface="Cambria"/>
                <a:cs typeface="Times New Roman"/>
              </a:rPr>
              <a:t> Example, IPA</a:t>
            </a:r>
          </a:p>
          <a:p>
            <a:r>
              <a:rPr lang="en-US" sz="1200" baseline="0" dirty="0" smtClean="0">
                <a:latin typeface="Times New Roman"/>
                <a:ea typeface="Cambria"/>
                <a:cs typeface="Times New Roman"/>
              </a:rPr>
              <a:t>Customize Outreach: </a:t>
            </a:r>
            <a:r>
              <a:rPr lang="en-US" sz="1200" dirty="0" smtClean="0">
                <a:latin typeface="Times New Roman"/>
                <a:ea typeface="Cambria"/>
                <a:cs typeface="Times New Roman"/>
              </a:rPr>
              <a:t>e.g. ministers vs. bureaucrats; government vs. foundations</a:t>
            </a:r>
          </a:p>
          <a:p>
            <a:r>
              <a:rPr lang="en-US" sz="1200" dirty="0" smtClean="0">
                <a:latin typeface="Times New Roman"/>
                <a:ea typeface="Cambria"/>
                <a:cs typeface="Times New Roman"/>
              </a:rPr>
              <a:t>Organizations requiring evaluations: World Bank (DIME) and foundations (Hewlett) </a:t>
            </a:r>
          </a:p>
          <a:p>
            <a:r>
              <a:rPr lang="en-US" sz="1200" dirty="0" smtClean="0">
                <a:latin typeface="Times New Roman"/>
                <a:ea typeface="Cambria"/>
                <a:cs typeface="Times New Roman"/>
              </a:rPr>
              <a:t>New funding groups: 3ie, IGC and JPAL (Initiatives)</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Political agenda: </a:t>
            </a:r>
            <a:r>
              <a:rPr lang="en-US" sz="1200" dirty="0" smtClean="0">
                <a:latin typeface="Times New Roman"/>
                <a:ea typeface="Cambria"/>
                <a:cs typeface="Times New Roman"/>
              </a:rPr>
              <a:t>E.g. TCAI - Remedial education in Ghana with contract teachers required union discussions. </a:t>
            </a:r>
          </a:p>
          <a:p>
            <a:r>
              <a:rPr lang="en-US" sz="1200" dirty="0" smtClean="0">
                <a:latin typeface="Times New Roman"/>
                <a:ea typeface="Cambria"/>
                <a:cs typeface="Times New Roman"/>
              </a:rPr>
              <a:t>Low capacity: E.g. Government of Haryana Education Department, CONEVAL, MSD-Evaluation Group (Brazil)</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Political agenda: </a:t>
            </a:r>
            <a:r>
              <a:rPr lang="en-US" sz="1200" dirty="0" smtClean="0">
                <a:latin typeface="Times New Roman"/>
                <a:ea typeface="Cambria"/>
                <a:cs typeface="Times New Roman"/>
              </a:rPr>
              <a:t>E.g. TCAI - Remedial education in Ghana with contract teachers required union discussions. </a:t>
            </a:r>
          </a:p>
          <a:p>
            <a:r>
              <a:rPr lang="en-US" sz="1200" dirty="0" smtClean="0">
                <a:latin typeface="Times New Roman"/>
                <a:ea typeface="Cambria"/>
                <a:cs typeface="Times New Roman"/>
              </a:rPr>
              <a:t>Low capacity: E.g. Government of Haryana Education Department, CONEVAL, MSD-Evaluation Group (Brazil)</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Political agenda: </a:t>
            </a:r>
            <a:r>
              <a:rPr lang="en-US" sz="1200" dirty="0" smtClean="0">
                <a:latin typeface="Times New Roman"/>
                <a:ea typeface="Cambria"/>
                <a:cs typeface="Times New Roman"/>
              </a:rPr>
              <a:t>E.g. TCAI - Remedial education in Ghana with contract teachers required union discussions. </a:t>
            </a:r>
          </a:p>
          <a:p>
            <a:r>
              <a:rPr lang="en-US" sz="1200" dirty="0" smtClean="0">
                <a:latin typeface="Times New Roman"/>
                <a:ea typeface="Cambria"/>
                <a:cs typeface="Times New Roman"/>
              </a:rPr>
              <a:t>Low capacity: E.g. Government of Haryana Education Department, CONEVAL, MSD-Evaluation Group (Brazil)</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KEEP ONE</a:t>
            </a:r>
            <a:r>
              <a:rPr lang="en-US" baseline="0" dirty="0" smtClean="0"/>
              <a:t> SPACE BETWEEN THE BULLET POINT AND THE FIRST WORD</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KEEP ONE</a:t>
            </a:r>
            <a:r>
              <a:rPr lang="en-US" baseline="0" dirty="0" smtClean="0"/>
              <a:t> SPACE BETWEEN THE BULLET POINT AND THE FIRST WORD</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KEEP ONE</a:t>
            </a:r>
            <a:r>
              <a:rPr lang="en-US" baseline="0" smtClean="0"/>
              <a:t> SPACE BETWEEN THE BULLET POINT AND THE FIRST WORD</a:t>
            </a:r>
            <a:endParaRPr lang="en-US"/>
          </a:p>
        </p:txBody>
      </p:sp>
      <p:sp>
        <p:nvSpPr>
          <p:cNvPr id="4" name="Slide Number Placeholder 3"/>
          <p:cNvSpPr>
            <a:spLocks noGrp="1"/>
          </p:cNvSpPr>
          <p:nvPr>
            <p:ph type="sldNum" sz="quarter" idx="10"/>
          </p:nvPr>
        </p:nvSpPr>
        <p:spPr/>
        <p:txBody>
          <a:bodyPr/>
          <a:lstStyle/>
          <a:p>
            <a:fld id="{DE42E6E2-523B-4F20-9305-36D4D9675FF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Our initial use of cost-effectiveness analysis came in response to demand from policymakers</a:t>
            </a:r>
            <a:r>
              <a:rPr lang="en-US" baseline="0" dirty="0" smtClean="0"/>
              <a:t> (DFID in particular) that they wanted this info). Proof of concepts may not be scalable (e.g. providing personal tutors to children at schools or intensive </a:t>
            </a:r>
            <a:r>
              <a:rPr lang="en-US" baseline="0" dirty="0" err="1" smtClean="0"/>
              <a:t>handwashing</a:t>
            </a:r>
            <a:r>
              <a:rPr lang="en-US" baseline="0" dirty="0" smtClean="0"/>
              <a:t> promotion).</a:t>
            </a:r>
            <a:endParaRPr lang="en-US" dirty="0"/>
          </a:p>
        </p:txBody>
      </p:sp>
      <p:sp>
        <p:nvSpPr>
          <p:cNvPr id="4" name="Slide Number Placeholder 3"/>
          <p:cNvSpPr>
            <a:spLocks noGrp="1"/>
          </p:cNvSpPr>
          <p:nvPr>
            <p:ph type="sldNum" sz="quarter" idx="10"/>
          </p:nvPr>
        </p:nvSpPr>
        <p:spPr/>
        <p:txBody>
          <a:bodyPr/>
          <a:lstStyle/>
          <a:p>
            <a:fld id="{DE42E6E2-523B-4F20-9305-36D4D9675FF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49C208-991A-4F45-9C4F-315292CEFAAF}" type="datetimeFigureOut">
              <a:rPr lang="en-US" smtClean="0"/>
              <a:pPr/>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D8E77-5078-4E28-85F4-7755BDC81D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9C208-991A-4F45-9C4F-315292CEFAAF}" type="datetimeFigureOut">
              <a:rPr lang="en-US" smtClean="0"/>
              <a:pPr/>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D8E77-5078-4E28-85F4-7755BDC81D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9C208-991A-4F45-9C4F-315292CEFAAF}" type="datetimeFigureOut">
              <a:rPr lang="en-US" smtClean="0"/>
              <a:pPr/>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D8E77-5078-4E28-85F4-7755BDC81D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9C208-991A-4F45-9C4F-315292CEFAAF}" type="datetimeFigureOut">
              <a:rPr lang="en-US" smtClean="0"/>
              <a:pPr/>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D8E77-5078-4E28-85F4-7755BDC81D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9C208-991A-4F45-9C4F-315292CEFAAF}" type="datetimeFigureOut">
              <a:rPr lang="en-US" smtClean="0"/>
              <a:pPr/>
              <a:t>10/12/2013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D8E77-5078-4E28-85F4-7755BDC81D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49C208-991A-4F45-9C4F-315292CEFAAF}" type="datetimeFigureOut">
              <a:rPr lang="en-US" smtClean="0"/>
              <a:pPr/>
              <a:t>10/12/2013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D8E77-5078-4E28-85F4-7755BDC81D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49C208-991A-4F45-9C4F-315292CEFAAF}" type="datetimeFigureOut">
              <a:rPr lang="en-US" smtClean="0"/>
              <a:pPr/>
              <a:t>10/12/2013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D8E77-5078-4E28-85F4-7755BDC81D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49C208-991A-4F45-9C4F-315292CEFAAF}" type="datetimeFigureOut">
              <a:rPr lang="en-US" smtClean="0"/>
              <a:pPr/>
              <a:t>10/12/2013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D8E77-5078-4E28-85F4-7755BDC81D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9C208-991A-4F45-9C4F-315292CEFAAF}" type="datetimeFigureOut">
              <a:rPr lang="en-US" smtClean="0"/>
              <a:pPr/>
              <a:t>10/12/2013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D8E77-5078-4E28-85F4-7755BDC81D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9C208-991A-4F45-9C4F-315292CEFAAF}" type="datetimeFigureOut">
              <a:rPr lang="en-US" smtClean="0"/>
              <a:pPr/>
              <a:t>10/12/2013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D8E77-5078-4E28-85F4-7755BDC81D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9C208-991A-4F45-9C4F-315292CEFAAF}" type="datetimeFigureOut">
              <a:rPr lang="en-US" smtClean="0"/>
              <a:pPr/>
              <a:t>10/12/2013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D8E77-5078-4E28-85F4-7755BDC81D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9C208-991A-4F45-9C4F-315292CEFAAF}" type="datetimeFigureOut">
              <a:rPr lang="en-US" smtClean="0"/>
              <a:pPr/>
              <a:t>10/12/2013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D8E77-5078-4E28-85F4-7755BDC81D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overtyactionlab.or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685800" y="2057400"/>
            <a:ext cx="7772400" cy="936625"/>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Gill Sans MT" pitchFamily="34" charset="0"/>
              </a:rPr>
              <a:t>Pathways to Evidence Informed Policy</a:t>
            </a:r>
            <a:endParaRPr lang="en-US" dirty="0">
              <a:latin typeface="Gill Sans MT" pitchFamily="34" charset="0"/>
            </a:endParaRPr>
          </a:p>
        </p:txBody>
      </p:sp>
      <p:sp>
        <p:nvSpPr>
          <p:cNvPr id="6" name="Subtitle 2"/>
          <p:cNvSpPr>
            <a:spLocks noGrp="1"/>
          </p:cNvSpPr>
          <p:nvPr/>
        </p:nvSpPr>
        <p:spPr>
          <a:xfrm>
            <a:off x="1371600" y="3375025"/>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dirty="0" smtClean="0">
                <a:latin typeface="Gill Sans MT" pitchFamily="34" charset="0"/>
              </a:rPr>
              <a:t>Iqbal Dhaliwal</a:t>
            </a:r>
          </a:p>
          <a:p>
            <a:r>
              <a:rPr lang="en-US" sz="1800" dirty="0" smtClean="0">
                <a:latin typeface="Gill Sans MT" pitchFamily="34" charset="0"/>
              </a:rPr>
              <a:t>Director of Policy, J-PAL</a:t>
            </a:r>
          </a:p>
          <a:p>
            <a:r>
              <a:rPr lang="en-US" sz="1800" dirty="0" smtClean="0">
                <a:latin typeface="Gill Sans MT" pitchFamily="34" charset="0"/>
              </a:rPr>
              <a:t>Department of Economics, MIT </a:t>
            </a:r>
          </a:p>
          <a:p>
            <a:r>
              <a:rPr lang="en-US" sz="1800" dirty="0" err="1" smtClean="0">
                <a:latin typeface="Gill Sans MT" pitchFamily="34" charset="0"/>
              </a:rPr>
              <a:t>iqbald@mit.edu</a:t>
            </a:r>
            <a:r>
              <a:rPr lang="en-US" sz="1800" dirty="0" smtClean="0">
                <a:latin typeface="Gill Sans MT" pitchFamily="34" charset="0"/>
              </a:rPr>
              <a:t> / </a:t>
            </a:r>
            <a:r>
              <a:rPr lang="en-US" sz="1800" dirty="0" smtClean="0">
                <a:latin typeface="Gill Sans MT" pitchFamily="34" charset="0"/>
                <a:hlinkClick r:id="rId2"/>
              </a:rPr>
              <a:t>www.povertyactionlab.org</a:t>
            </a:r>
            <a:endParaRPr lang="en-US" sz="1800" dirty="0" smtClean="0">
              <a:latin typeface="Gill Sans MT" pitchFamily="34" charset="0"/>
            </a:endParaRPr>
          </a:p>
          <a:p>
            <a:r>
              <a:rPr lang="en-US" sz="1800" dirty="0">
                <a:latin typeface="Gill Sans MT" pitchFamily="34" charset="0"/>
              </a:rPr>
              <a:t>3ie, Mexico, June </a:t>
            </a:r>
            <a:r>
              <a:rPr lang="en-US" sz="1800" dirty="0" smtClean="0">
                <a:latin typeface="Gill Sans MT" pitchFamily="34" charset="0"/>
              </a:rPr>
              <a:t>16, </a:t>
            </a:r>
            <a:r>
              <a:rPr lang="en-US" sz="1800" dirty="0">
                <a:latin typeface="Gill Sans MT" pitchFamily="34" charset="0"/>
              </a:rPr>
              <a:t>2011</a:t>
            </a:r>
          </a:p>
          <a:p>
            <a:endParaRPr lang="en-US" sz="1800" dirty="0" smtClean="0">
              <a:latin typeface="Gill Sans MT" pitchFamily="34" charset="0"/>
            </a:endParaRPr>
          </a:p>
        </p:txBody>
      </p:sp>
      <p:sp>
        <p:nvSpPr>
          <p:cNvPr id="7" name="Rectangle 6"/>
          <p:cNvSpPr/>
          <p:nvPr/>
        </p:nvSpPr>
        <p:spPr>
          <a:xfrm>
            <a:off x="685800" y="3100706"/>
            <a:ext cx="77724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 name="Picture 8" descr="JPAL_Logo_Stack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932" y="428625"/>
            <a:ext cx="2438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310" y="5715000"/>
            <a:ext cx="223089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fontScale="90000"/>
          </a:bodyPr>
          <a:lstStyle/>
          <a:p>
            <a:pPr algn="l"/>
            <a:r>
              <a:rPr lang="en-US" sz="3600" dirty="0" smtClean="0">
                <a:latin typeface="Gill Sans MT" pitchFamily="34" charset="0"/>
              </a:rPr>
              <a:t>IV. Comparative Cost-Effectiveness Analysis</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10</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 Cost-effectiveness </a:t>
            </a:r>
            <a:r>
              <a:rPr lang="en-US" sz="2000" dirty="0" smtClean="0">
                <a:latin typeface="Gill Sans MT" pitchFamily="34" charset="0"/>
              </a:rPr>
              <a:t>can be used to summarize a complex program in terms of a simple ratio of costs to effects for one outcome (e.g. program cost per additional year of student attendance)</a:t>
            </a:r>
            <a:endPar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lang="en-US" sz="1200" b="0" baseline="0" dirty="0">
              <a:latin typeface="Gill Sans MT" pitchFamily="34" charset="0"/>
            </a:endParaRPr>
          </a:p>
        </p:txBody>
      </p:sp>
      <p:pic>
        <p:nvPicPr>
          <p:cNvPr id="12" name="Picture 11"/>
          <p:cNvPicPr>
            <a:picLocks noChangeAspect="1"/>
          </p:cNvPicPr>
          <p:nvPr/>
        </p:nvPicPr>
        <p:blipFill>
          <a:blip r:embed="rId4" cstate="print"/>
          <a:stretch>
            <a:fillRect/>
          </a:stretch>
        </p:blipFill>
        <p:spPr>
          <a:xfrm>
            <a:off x="4495800" y="2209800"/>
            <a:ext cx="4191000" cy="3787502"/>
          </a:xfrm>
          <a:prstGeom prst="rect">
            <a:avLst/>
          </a:prstGeom>
        </p:spPr>
      </p:pic>
      <p:sp>
        <p:nvSpPr>
          <p:cNvPr id="13" name="Subtitle 2"/>
          <p:cNvSpPr txBox="1">
            <a:spLocks/>
          </p:cNvSpPr>
          <p:nvPr/>
        </p:nvSpPr>
        <p:spPr>
          <a:xfrm>
            <a:off x="533400" y="2286000"/>
            <a:ext cx="3962400" cy="3657600"/>
          </a:xfrm>
          <a:prstGeom prst="rect">
            <a:avLst/>
          </a:prstGeom>
        </p:spPr>
        <p:txBody>
          <a:bodyPr vert="horz" wrap="square" lIns="91440" tIns="91440" rIns="91440" bIns="91440" rtlCol="0">
            <a:noAutofit/>
          </a:bodyPr>
          <a:lstStyle/>
          <a:p>
            <a:pPr lvl="1">
              <a:spcBef>
                <a:spcPct val="20000"/>
              </a:spcBef>
              <a:spcAft>
                <a:spcPts val="600"/>
              </a:spcAft>
              <a:buFont typeface="Arial" pitchFamily="34" charset="0"/>
              <a:buChar char="•"/>
              <a:defRPr/>
            </a:pPr>
            <a:r>
              <a:rPr kumimoji="0" lang="en-US" sz="1600" i="0" u="none" strike="noStrike" kern="1200" cap="none" spc="0" normalizeH="0" baseline="0" noProof="0" dirty="0" smtClean="0">
                <a:ln>
                  <a:noFill/>
                </a:ln>
                <a:solidFill>
                  <a:schemeClr val="tx1"/>
                </a:solidFill>
                <a:effectLst/>
                <a:uLnTx/>
                <a:uFillTx/>
                <a:latin typeface="Gill Sans MT" pitchFamily="34" charset="0"/>
                <a:ea typeface="+mn-ea"/>
                <a:cs typeface="+mn-cs"/>
              </a:rPr>
              <a:t> Comparative CEA when</a:t>
            </a:r>
            <a:r>
              <a:rPr kumimoji="0" lang="en-US" sz="1600" i="0" u="none" strike="noStrike" kern="1200" cap="none" spc="0" normalizeH="0" noProof="0" dirty="0" smtClean="0">
                <a:ln>
                  <a:noFill/>
                </a:ln>
                <a:solidFill>
                  <a:schemeClr val="tx1"/>
                </a:solidFill>
                <a:effectLst/>
                <a:uLnTx/>
                <a:uFillTx/>
                <a:latin typeface="Gill Sans MT" pitchFamily="34" charset="0"/>
                <a:ea typeface="+mn-ea"/>
                <a:cs typeface="+mn-cs"/>
              </a:rPr>
              <a:t> ratio is calculated for several programs</a:t>
            </a:r>
            <a:endParaRPr kumimoji="0" lang="en-US" sz="1600" u="sng" strike="noStrike" kern="1200" cap="none" spc="0" normalizeH="0" noProof="0" dirty="0" smtClean="0">
              <a:ln>
                <a:noFill/>
              </a:ln>
              <a:solidFill>
                <a:schemeClr val="tx1"/>
              </a:solidFill>
              <a:effectLst/>
              <a:uLnTx/>
              <a:uFillTx/>
              <a:latin typeface="Gill Sans MT" pitchFamily="34" charset="0"/>
              <a:ea typeface="+mn-ea"/>
              <a:cs typeface="+mn-cs"/>
            </a:endParaRP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600" b="1" dirty="0" smtClean="0">
                <a:latin typeface="Gill Sans MT" pitchFamily="34" charset="0"/>
              </a:rPr>
              <a:t> </a:t>
            </a:r>
            <a:r>
              <a:rPr kumimoji="0" lang="en-US" sz="1600" i="0" u="none" strike="noStrike" kern="1200" cap="none" spc="0" normalizeH="0" baseline="0" noProof="0" dirty="0" smtClean="0">
                <a:ln>
                  <a:noFill/>
                </a:ln>
                <a:solidFill>
                  <a:schemeClr val="tx1"/>
                </a:solidFill>
                <a:effectLst/>
                <a:uLnTx/>
                <a:uFillTx/>
                <a:latin typeface="Gill Sans MT" pitchFamily="34" charset="0"/>
                <a:ea typeface="+mn-ea"/>
                <a:cs typeface="+mn-cs"/>
              </a:rPr>
              <a:t>Goal</a:t>
            </a:r>
            <a:r>
              <a:rPr kumimoji="0" lang="en-US" sz="1600" i="0" u="none" strike="noStrike" kern="1200" cap="none" spc="0" normalizeH="0" noProof="0" dirty="0" smtClean="0">
                <a:ln>
                  <a:noFill/>
                </a:ln>
                <a:solidFill>
                  <a:schemeClr val="tx1"/>
                </a:solidFill>
                <a:effectLst/>
                <a:uLnTx/>
                <a:uFillTx/>
                <a:latin typeface="Gill Sans MT" pitchFamily="34" charset="0"/>
                <a:ea typeface="+mn-ea"/>
                <a:cs typeface="+mn-cs"/>
              </a:rPr>
              <a:t> is to help policymakers decide between alternative approaches to address a particular problem</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600" dirty="0" smtClean="0">
                <a:latin typeface="Gill Sans MT" pitchFamily="34" charset="0"/>
              </a:rPr>
              <a:t> Arose in response to specific demand from policymakers with limited time and technical resources, and increasing body of evidence from evaluations</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1600" i="0" u="none" strike="noStrike" kern="1200" cap="none" spc="0" normalizeH="0" noProof="0" dirty="0" smtClean="0">
                <a:ln>
                  <a:noFill/>
                </a:ln>
                <a:solidFill>
                  <a:schemeClr val="tx1"/>
                </a:solidFill>
                <a:effectLst/>
                <a:uLnTx/>
                <a:uFillTx/>
                <a:latin typeface="Gill Sans MT" pitchFamily="34" charset="0"/>
                <a:ea typeface="+mn-ea"/>
                <a:cs typeface="+mn-cs"/>
              </a:rPr>
              <a:t> J-PAL and non J-PAL </a:t>
            </a:r>
            <a:r>
              <a:rPr kumimoji="0" lang="en-US" sz="1600" i="0" u="none" strike="noStrike" kern="1200" cap="none" spc="0" normalizeH="0" noProof="0" dirty="0" err="1" smtClean="0">
                <a:ln>
                  <a:noFill/>
                </a:ln>
                <a:solidFill>
                  <a:schemeClr val="tx1"/>
                </a:solidFill>
                <a:effectLst/>
                <a:uLnTx/>
                <a:uFillTx/>
                <a:latin typeface="Gill Sans MT" pitchFamily="34" charset="0"/>
                <a:ea typeface="+mn-ea"/>
                <a:cs typeface="+mn-cs"/>
              </a:rPr>
              <a:t>RCTs</a:t>
            </a:r>
            <a:endParaRPr kumimoji="0" lang="en-US" sz="1600" i="0" u="none" strike="noStrike" kern="1200" cap="none" spc="0" normalizeH="0" noProof="0" dirty="0" smtClean="0">
              <a:ln>
                <a:noFill/>
              </a:ln>
              <a:solidFill>
                <a:schemeClr val="tx1"/>
              </a:solidFill>
              <a:effectLst/>
              <a:uLnTx/>
              <a:uFillTx/>
              <a:latin typeface="Gill Sans MT" pitchFamily="34" charset="0"/>
              <a:ea typeface="+mn-ea"/>
              <a:cs typeface="+mn-cs"/>
            </a:endParaRP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600" dirty="0" smtClean="0">
                <a:latin typeface="Gill Sans MT" pitchFamily="34" charset="0"/>
              </a:rPr>
              <a:t> Not just “proof of concepts” but scalable interventions</a:t>
            </a:r>
            <a:endParaRPr kumimoji="0" lang="en-US" sz="1600" i="0" u="none" strike="noStrike" kern="1200" cap="none" spc="0" normalizeH="0" noProof="0" dirty="0" smtClean="0">
              <a:ln>
                <a:noFill/>
              </a:ln>
              <a:solidFill>
                <a:schemeClr val="tx1"/>
              </a:solidFill>
              <a:effectLst/>
              <a:uLnTx/>
              <a:uFillTx/>
              <a:latin typeface="Gill Sans MT" pitchFamily="34" charset="0"/>
              <a:ea typeface="+mn-ea"/>
              <a:cs typeface="+mn-cs"/>
            </a:endParaRP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lang="en-US" sz="1200" b="0" baseline="0" dirty="0">
              <a:latin typeface="Gill Sans M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a:bodyPr>
          <a:lstStyle/>
          <a:p>
            <a:pPr algn="l"/>
            <a:r>
              <a:rPr lang="en-US" sz="3600" dirty="0" smtClean="0">
                <a:latin typeface="Gill Sans MT" pitchFamily="34" charset="0"/>
              </a:rPr>
              <a:t>V. Disseminate Evidence to Policymakers</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11</a:t>
            </a:fld>
            <a:endParaRPr lang="en-US" b="1" dirty="0">
              <a:solidFill>
                <a:schemeClr val="tx1"/>
              </a:solidFill>
            </a:endParaRPr>
          </a:p>
        </p:txBody>
      </p: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457200" marR="0" lvl="0" indent="-457200" algn="l" defTabSz="914400" rtl="0" eaLnBrk="1" fontAlgn="auto" latinLnBrk="0" hangingPunct="1">
              <a:lnSpc>
                <a:spcPct val="100000"/>
              </a:lnSpc>
              <a:spcBef>
                <a:spcPct val="20000"/>
              </a:spcBef>
              <a:spcAft>
                <a:spcPts val="600"/>
              </a:spcAft>
              <a:buClrTx/>
              <a:buSzTx/>
              <a:buAutoNum type="alphaLcParenBoth"/>
              <a:tabLst/>
              <a:defRPr/>
            </a:pP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J-PAL runs a </a:t>
            </a:r>
            <a:r>
              <a:rPr kumimoji="0" lang="en-US" sz="2000" b="1" i="0" strike="noStrike" kern="1200" cap="none" spc="0" normalizeH="0" baseline="0" noProof="0" dirty="0" smtClean="0">
                <a:ln>
                  <a:noFill/>
                </a:ln>
                <a:solidFill>
                  <a:schemeClr val="tx1"/>
                </a:solidFill>
                <a:effectLst/>
                <a:uLnTx/>
                <a:uFillTx/>
                <a:latin typeface="Gill Sans MT" pitchFamily="34" charset="0"/>
                <a:ea typeface="+mn-ea"/>
                <a:cs typeface="+mn-cs"/>
              </a:rPr>
              <a:t>website </a:t>
            </a: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that serves as a clearinghouse for evidence</a:t>
            </a:r>
            <a:r>
              <a:rPr kumimoji="0" lang="en-US" sz="2000" b="0" i="0" u="none" strike="noStrike" kern="1200" cap="none" spc="0" normalizeH="0" noProof="0" dirty="0" smtClean="0">
                <a:ln>
                  <a:noFill/>
                </a:ln>
                <a:solidFill>
                  <a:schemeClr val="tx1"/>
                </a:solidFill>
                <a:effectLst/>
                <a:uLnTx/>
                <a:uFillTx/>
                <a:latin typeface="Gill Sans MT" pitchFamily="34" charset="0"/>
                <a:ea typeface="+mn-ea"/>
                <a:cs typeface="+mn-cs"/>
              </a:rPr>
              <a:t> generated by J-PAL researchers, and provides policy lessons that have been drawn from that evidence base:</a:t>
            </a:r>
            <a:endPar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Gill Sans MT" pitchFamily="34" charset="0"/>
                <a:ea typeface="+mn-ea"/>
                <a:cs typeface="+mn-cs"/>
              </a:rPr>
              <a:t> Evaluation Database</a:t>
            </a:r>
            <a:r>
              <a:rPr kumimoji="0" lang="en-US" sz="1600" b="0" i="0" u="none" strike="noStrike" kern="1200" cap="none" spc="0" normalizeH="0" baseline="0" noProof="0" dirty="0" smtClean="0">
                <a:ln>
                  <a:noFill/>
                </a:ln>
                <a:solidFill>
                  <a:schemeClr val="tx1"/>
                </a:solidFill>
                <a:effectLst/>
                <a:uLnTx/>
                <a:uFillTx/>
                <a:latin typeface="Gill Sans MT" pitchFamily="34" charset="0"/>
                <a:ea typeface="+mn-ea"/>
                <a:cs typeface="+mn-cs"/>
              </a:rPr>
              <a:t>: Summary </a:t>
            </a:r>
            <a:r>
              <a:rPr lang="en-US" sz="1600" dirty="0" smtClean="0">
                <a:latin typeface="Gill Sans MT" pitchFamily="34" charset="0"/>
              </a:rPr>
              <a:t>p</a:t>
            </a:r>
            <a:r>
              <a:rPr kumimoji="0" lang="en-US" sz="1600" b="0" i="0" u="none" strike="noStrike" kern="1200" cap="none" spc="0" normalizeH="0" noProof="0" dirty="0" smtClean="0">
                <a:ln>
                  <a:noFill/>
                </a:ln>
                <a:solidFill>
                  <a:schemeClr val="tx1"/>
                </a:solidFill>
                <a:effectLst/>
                <a:uLnTx/>
                <a:uFillTx/>
                <a:latin typeface="Gill Sans MT" pitchFamily="34" charset="0"/>
                <a:ea typeface="+mn-ea"/>
                <a:cs typeface="+mn-cs"/>
              </a:rPr>
              <a:t>ages for more than 250 evaluations and data</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600" dirty="0">
                <a:latin typeface="Gill Sans MT" pitchFamily="34" charset="0"/>
              </a:rPr>
              <a:t> </a:t>
            </a:r>
            <a:r>
              <a:rPr lang="en-US" sz="1600" b="1" dirty="0" smtClean="0">
                <a:latin typeface="Gill Sans MT" pitchFamily="34" charset="0"/>
              </a:rPr>
              <a:t>Policy Lessons</a:t>
            </a:r>
            <a:r>
              <a:rPr lang="en-US" sz="1600" dirty="0" smtClean="0">
                <a:latin typeface="Gill Sans MT" pitchFamily="34" charset="0"/>
              </a:rPr>
              <a:t>: Cost-effectiveness analyses, bulletins</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600" b="1" dirty="0" smtClean="0">
                <a:latin typeface="Gill Sans MT" pitchFamily="34" charset="0"/>
              </a:rPr>
              <a:t> Scale-Ups</a:t>
            </a:r>
            <a:r>
              <a:rPr lang="en-US" sz="1600" dirty="0" smtClean="0">
                <a:latin typeface="Gill Sans MT" pitchFamily="34" charset="0"/>
              </a:rPr>
              <a:t>: Pages outlining specific instances where evidence has contributed to a change in policy</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a:p>
            <a:pPr marL="457200" indent="-457200">
              <a:spcBef>
                <a:spcPct val="20000"/>
              </a:spcBef>
              <a:spcAft>
                <a:spcPts val="600"/>
              </a:spcAft>
              <a:buFont typeface="Arial" pitchFamily="34" charset="0"/>
              <a:buAutoNum type="alphaLcParenBoth"/>
              <a:defRPr/>
            </a:pPr>
            <a:r>
              <a:rPr lang="en-US" sz="2000" dirty="0" smtClean="0">
                <a:latin typeface="Gill Sans MT" pitchFamily="34" charset="0"/>
              </a:rPr>
              <a:t>Targeted </a:t>
            </a:r>
            <a:r>
              <a:rPr lang="en-US" sz="2000" b="1" dirty="0" smtClean="0">
                <a:latin typeface="Gill Sans MT" pitchFamily="34" charset="0"/>
              </a:rPr>
              <a:t>evidence workshops</a:t>
            </a:r>
            <a:r>
              <a:rPr lang="en-US" sz="2000" dirty="0" smtClean="0">
                <a:latin typeface="Gill Sans MT" pitchFamily="34" charset="0"/>
              </a:rPr>
              <a:t>, organized around a particular geographic region or research theme.</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a:bodyPr>
          <a:lstStyle/>
          <a:p>
            <a:pPr algn="l"/>
            <a:r>
              <a:rPr lang="en-US" sz="3600" dirty="0" smtClean="0">
                <a:latin typeface="Gill Sans MT" pitchFamily="34" charset="0"/>
              </a:rPr>
              <a:t>VI. Build Long-Term Partnerships</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12</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 Increasing Returns to Scale of Building long-term relationships</a:t>
            </a:r>
            <a:r>
              <a:rPr kumimoji="0" lang="en-US" sz="2000" b="0" i="0" u="none" strike="noStrike" kern="1200" cap="none" spc="0" normalizeH="0" noProof="0" dirty="0" smtClean="0">
                <a:ln>
                  <a:noFill/>
                </a:ln>
                <a:solidFill>
                  <a:schemeClr val="tx1"/>
                </a:solidFill>
                <a:effectLst/>
                <a:uLnTx/>
                <a:uFillTx/>
                <a:latin typeface="Gill Sans MT" pitchFamily="34" charset="0"/>
                <a:ea typeface="+mn-ea"/>
                <a:cs typeface="+mn-cs"/>
              </a:rPr>
              <a:t> by</a:t>
            </a: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a:t>
            </a:r>
          </a:p>
          <a:p>
            <a:pPr lvl="1">
              <a:spcBef>
                <a:spcPct val="20000"/>
              </a:spcBef>
              <a:spcAft>
                <a:spcPts val="600"/>
              </a:spcAft>
              <a:buFont typeface="Arial" pitchFamily="34" charset="0"/>
              <a:buChar char="•"/>
              <a:defRPr/>
            </a:pPr>
            <a:r>
              <a:rPr lang="en-US" sz="2000" noProof="0" dirty="0" smtClean="0">
                <a:latin typeface="Gill Sans MT" pitchFamily="34" charset="0"/>
              </a:rPr>
              <a:t> Dissemination of Evidence</a:t>
            </a:r>
          </a:p>
          <a:p>
            <a:pPr lvl="1">
              <a:spcBef>
                <a:spcPct val="20000"/>
              </a:spcBef>
              <a:spcAft>
                <a:spcPts val="600"/>
              </a:spcAft>
              <a:buFont typeface="Arial" pitchFamily="34" charset="0"/>
              <a:buChar char="•"/>
              <a:defRPr/>
            </a:pPr>
            <a:r>
              <a:rPr kumimoji="0" lang="en-US" sz="2000" b="0" i="0" u="none" strike="noStrike" kern="1200" cap="none" spc="0" normalizeH="0" dirty="0" smtClean="0">
                <a:ln>
                  <a:noFill/>
                </a:ln>
                <a:solidFill>
                  <a:schemeClr val="tx1"/>
                </a:solidFill>
                <a:effectLst/>
                <a:uLnTx/>
                <a:uFillTx/>
                <a:latin typeface="Gill Sans MT" pitchFamily="34" charset="0"/>
                <a:ea typeface="+mn-ea"/>
                <a:cs typeface="+mn-cs"/>
              </a:rPr>
              <a:t> </a:t>
            </a:r>
            <a:r>
              <a:rPr lang="en-US" sz="2000" dirty="0" smtClean="0">
                <a:latin typeface="Gill Sans MT" pitchFamily="34" charset="0"/>
              </a:rPr>
              <a:t>Capacity building of the staff to consume and generate evidence</a:t>
            </a:r>
          </a:p>
          <a:p>
            <a:pPr lvl="1">
              <a:spcBef>
                <a:spcPct val="20000"/>
              </a:spcBef>
              <a:spcAft>
                <a:spcPts val="600"/>
              </a:spcAft>
              <a:buFont typeface="Arial" pitchFamily="34" charset="0"/>
              <a:buChar char="•"/>
              <a:defRPr/>
            </a:pPr>
            <a:r>
              <a:rPr kumimoji="0" lang="en-US" sz="2000" b="0" i="0" u="none" strike="noStrike" kern="1200" cap="none" spc="0" normalizeH="0" dirty="0" smtClean="0">
                <a:ln>
                  <a:noFill/>
                </a:ln>
                <a:solidFill>
                  <a:schemeClr val="tx1"/>
                </a:solidFill>
                <a:effectLst/>
                <a:uLnTx/>
                <a:uFillTx/>
                <a:latin typeface="Gill Sans MT" pitchFamily="34" charset="0"/>
                <a:ea typeface="+mn-ea"/>
                <a:cs typeface="+mn-cs"/>
              </a:rPr>
              <a:t> E</a:t>
            </a: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valuation of field programs</a:t>
            </a:r>
          </a:p>
          <a:p>
            <a:pPr lvl="1">
              <a:spcBef>
                <a:spcPct val="20000"/>
              </a:spcBef>
              <a:spcAft>
                <a:spcPts val="600"/>
              </a:spcAft>
              <a:buFont typeface="Arial" pitchFamily="34" charset="0"/>
              <a:buChar char="•"/>
              <a:defRPr/>
            </a:pPr>
            <a:r>
              <a:rPr kumimoji="0" lang="en-US" sz="2000" b="0" i="0" u="none" strike="noStrike" kern="1200" cap="none" spc="0" normalizeH="0" noProof="0" dirty="0" smtClean="0">
                <a:ln>
                  <a:noFill/>
                </a:ln>
                <a:solidFill>
                  <a:schemeClr val="tx1"/>
                </a:solidFill>
                <a:effectLst/>
                <a:uLnTx/>
                <a:uFillTx/>
                <a:latin typeface="Gill Sans MT" pitchFamily="34" charset="0"/>
                <a:ea typeface="+mn-ea"/>
                <a:cs typeface="+mn-cs"/>
              </a:rPr>
              <a:t> Scale ups</a:t>
            </a:r>
            <a:endPar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a:p>
            <a:pPr>
              <a:spcBef>
                <a:spcPct val="20000"/>
              </a:spcBef>
              <a:spcAft>
                <a:spcPts val="600"/>
              </a:spcAft>
              <a:buFont typeface="Arial" pitchFamily="34" charset="0"/>
              <a:buChar char="•"/>
              <a:defRPr/>
            </a:pPr>
            <a:r>
              <a:rPr lang="en-US" sz="2000" dirty="0" smtClean="0">
                <a:latin typeface="Gill Sans MT" pitchFamily="34" charset="0"/>
              </a:rPr>
              <a:t> Identifying organizations to build partnerships with is both opportunistic (key contacts) and strategic (extent and salience of problem in that area, policy relevance of completed studies to that context, availability of funding due to donors’ regional or thematic priorities)</a:t>
            </a:r>
          </a:p>
          <a:p>
            <a:pPr lvl="1">
              <a:spcBef>
                <a:spcPct val="20000"/>
              </a:spcBef>
              <a:spcAft>
                <a:spcPts val="600"/>
              </a:spcAft>
              <a:buFont typeface="Arial" pitchFamily="34" charset="0"/>
              <a:buChar char="•"/>
              <a:defRPr/>
            </a:pPr>
            <a:r>
              <a:rPr lang="en-US" sz="2000" dirty="0" smtClean="0">
                <a:latin typeface="Gill Sans MT" pitchFamily="34" charset="0"/>
              </a:rPr>
              <a:t> Examples include Government of Chile, State Government in India (Bihar, Haryana)</a:t>
            </a:r>
          </a:p>
          <a:p>
            <a:pPr lvl="1">
              <a:spcBef>
                <a:spcPct val="20000"/>
              </a:spcBef>
              <a:spcAft>
                <a:spcPts val="600"/>
              </a:spcAft>
              <a:buFont typeface="Arial" pitchFamily="34" charset="0"/>
              <a:buChar char="•"/>
              <a:defRPr/>
            </a:pPr>
            <a:endParaRPr lang="en-US" sz="1200" dirty="0" smtClean="0">
              <a:latin typeface="Gill Sans MT" pitchFamily="34" charset="0"/>
            </a:endParaRPr>
          </a:p>
          <a:p>
            <a:pPr lvl="0">
              <a:spcBef>
                <a:spcPct val="20000"/>
              </a:spcBef>
              <a:spcAft>
                <a:spcPts val="600"/>
              </a:spcAft>
              <a:defRPr/>
            </a:pPr>
            <a:endParaRPr lang="en-US" sz="1200" b="0" baseline="0" dirty="0">
              <a:latin typeface="Gill Sans MT"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a:bodyPr>
          <a:lstStyle/>
          <a:p>
            <a:pPr algn="l"/>
            <a:r>
              <a:rPr lang="en-US" sz="3600" dirty="0" smtClean="0">
                <a:latin typeface="Gill Sans MT" pitchFamily="34" charset="0"/>
              </a:rPr>
              <a:t>VII. Scale-Ups</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13</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457200" lvl="0" indent="-457200">
              <a:spcBef>
                <a:spcPct val="20000"/>
              </a:spcBef>
              <a:spcAft>
                <a:spcPts val="600"/>
              </a:spcAft>
              <a:buAutoNum type="alphaLcParenBoth"/>
              <a:defRPr/>
            </a:pPr>
            <a:r>
              <a:rPr lang="en-US" sz="2000" dirty="0" smtClean="0">
                <a:latin typeface="Gill Sans MT" pitchFamily="34" charset="0"/>
              </a:rPr>
              <a:t>Leveraging Evidence by i</a:t>
            </a:r>
            <a:r>
              <a:rPr kumimoji="0" lang="en-US" sz="2000" b="0" i="0" u="none" strike="noStrike" kern="1200" cap="none" spc="0" normalizeH="0" baseline="0" noProof="0" dirty="0" err="1" smtClean="0">
                <a:ln>
                  <a:noFill/>
                </a:ln>
                <a:solidFill>
                  <a:schemeClr val="tx1"/>
                </a:solidFill>
                <a:effectLst/>
                <a:uLnTx/>
                <a:uFillTx/>
                <a:latin typeface="Gill Sans MT" pitchFamily="34" charset="0"/>
                <a:ea typeface="+mn-ea"/>
                <a:cs typeface="+mn-cs"/>
              </a:rPr>
              <a:t>mplementing</a:t>
            </a: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 organization </a:t>
            </a:r>
            <a:r>
              <a:rPr kumimoji="0" lang="en-US" sz="2000" b="0" i="0" u="none" strike="noStrike" kern="1200" cap="none" spc="0" normalizeH="0" noProof="0" dirty="0" smtClean="0">
                <a:ln>
                  <a:noFill/>
                </a:ln>
                <a:solidFill>
                  <a:schemeClr val="tx1"/>
                </a:solidFill>
                <a:effectLst/>
                <a:uLnTx/>
                <a:uFillTx/>
                <a:latin typeface="Gill Sans MT" pitchFamily="34" charset="0"/>
                <a:ea typeface="+mn-ea"/>
                <a:cs typeface="+mn-cs"/>
              </a:rPr>
              <a:t>to </a:t>
            </a:r>
            <a:r>
              <a:rPr lang="en-US" sz="2000" dirty="0" smtClean="0">
                <a:latin typeface="Gill Sans MT" pitchFamily="34" charset="0"/>
              </a:rPr>
              <a:t>expand existing programs and get more funding (e.g. Pratham)</a:t>
            </a:r>
          </a:p>
          <a:p>
            <a:pPr marL="457200" indent="-457200">
              <a:spcBef>
                <a:spcPct val="20000"/>
              </a:spcBef>
              <a:spcAft>
                <a:spcPts val="600"/>
              </a:spcAft>
              <a:buFont typeface="Arial" pitchFamily="34" charset="0"/>
              <a:buAutoNum type="alphaLcParenBoth"/>
              <a:defRPr/>
            </a:pPr>
            <a:r>
              <a:rPr lang="en-US" sz="2000" dirty="0" smtClean="0">
                <a:latin typeface="Gill Sans MT" pitchFamily="34" charset="0"/>
              </a:rPr>
              <a:t>Independent organizations can use evidence to replicate or scale-up programs found to be highly cost-effective, and/or simple to implement (e.g. </a:t>
            </a:r>
            <a:r>
              <a:rPr lang="en-US" sz="2000" dirty="0" err="1" smtClean="0">
                <a:latin typeface="Gill Sans MT" pitchFamily="34" charset="0"/>
              </a:rPr>
              <a:t>Deworm</a:t>
            </a:r>
            <a:r>
              <a:rPr lang="en-US" sz="2000" dirty="0" smtClean="0">
                <a:latin typeface="Gill Sans MT" pitchFamily="34" charset="0"/>
              </a:rPr>
              <a:t> the World)</a:t>
            </a:r>
          </a:p>
          <a:p>
            <a:pPr marL="457200" indent="-457200">
              <a:spcBef>
                <a:spcPct val="20000"/>
              </a:spcBef>
              <a:spcAft>
                <a:spcPts val="600"/>
              </a:spcAft>
              <a:buFont typeface="Arial" pitchFamily="34" charset="0"/>
              <a:buAutoNum type="alphaLcParenBoth"/>
              <a:defRPr/>
            </a:pPr>
            <a:r>
              <a:rPr lang="en-US" sz="2000" dirty="0" smtClean="0">
                <a:latin typeface="Gill Sans MT" pitchFamily="34" charset="0"/>
              </a:rPr>
              <a:t>Governments evaluate their pilot programs to demonstrate usefulness to public, gather support for their expansion and learn lessons to make it more effective (e.g. </a:t>
            </a:r>
            <a:r>
              <a:rPr lang="en-US" sz="2000" dirty="0" err="1" smtClean="0">
                <a:latin typeface="Gill Sans MT" pitchFamily="34" charset="0"/>
              </a:rPr>
              <a:t>Progresa</a:t>
            </a:r>
            <a:r>
              <a:rPr lang="en-US" sz="2000" dirty="0" smtClean="0">
                <a:latin typeface="Gill Sans MT" pitchFamily="34" charset="0"/>
              </a:rPr>
              <a:t>)</a:t>
            </a:r>
          </a:p>
          <a:p>
            <a:pPr marL="457200" lvl="0" indent="-457200">
              <a:spcBef>
                <a:spcPct val="20000"/>
              </a:spcBef>
              <a:spcAft>
                <a:spcPts val="600"/>
              </a:spcAft>
              <a:buFont typeface="Arial" pitchFamily="34" charset="0"/>
              <a:buAutoNum type="alphaLcParenBoth"/>
              <a:defRPr/>
            </a:pPr>
            <a:r>
              <a:rPr lang="en-US" sz="2000" dirty="0" smtClean="0">
                <a:latin typeface="Gill Sans MT" pitchFamily="34" charset="0"/>
              </a:rPr>
              <a:t>If an evaluation helps provide evidence on a very policy relevant and salient topic, it gets a huge amount of traction very easily (e.g. Pricing)</a:t>
            </a:r>
          </a:p>
          <a:p>
            <a:pPr marL="457200" indent="-457200">
              <a:spcBef>
                <a:spcPct val="20000"/>
              </a:spcBef>
              <a:spcAft>
                <a:spcPts val="600"/>
              </a:spcAft>
              <a:buFont typeface="Arial" pitchFamily="34" charset="0"/>
              <a:buAutoNum type="alphaLcParenBoth"/>
              <a:defRPr/>
            </a:pPr>
            <a:endParaRPr lang="en-US" sz="2000" dirty="0" smtClean="0">
              <a:latin typeface="Gill Sans MT" pitchFamily="34" charset="0"/>
            </a:endParaRPr>
          </a:p>
          <a:p>
            <a:pPr marL="457200" marR="0" lvl="1" indent="0" algn="l" defTabSz="914400" rtl="0" eaLnBrk="1" fontAlgn="auto" latinLnBrk="0" hangingPunct="1">
              <a:lnSpc>
                <a:spcPct val="100000"/>
              </a:lnSpc>
              <a:spcBef>
                <a:spcPct val="20000"/>
              </a:spcBef>
              <a:spcAft>
                <a:spcPts val="600"/>
              </a:spcAft>
              <a:buClrTx/>
              <a:buSzTx/>
              <a:tabLst/>
              <a:defRPr/>
            </a:pPr>
            <a:endParaRPr lang="en-US" sz="1600" noProof="0" dirty="0" smtClean="0">
              <a:latin typeface="Gill Sans MT" pitchFamily="34" charset="0"/>
            </a:endParaRP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762000" y="1143001"/>
            <a:ext cx="7696200" cy="4800599"/>
          </a:xfrm>
        </p:spPr>
        <p:txBody>
          <a:bodyPr wrap="square" lIns="91440" tIns="91440" bIns="91440">
            <a:noAutofit/>
          </a:bodyPr>
          <a:lstStyle/>
          <a:p>
            <a:pPr marL="457200" indent="-457200" algn="l">
              <a:spcAft>
                <a:spcPts val="600"/>
              </a:spcAft>
              <a:buFont typeface="+mj-lt"/>
              <a:buAutoNum type="arabicPeriod"/>
            </a:pPr>
            <a:r>
              <a:rPr lang="en-US" sz="2000" dirty="0" smtClean="0">
                <a:solidFill>
                  <a:schemeClr val="tx1"/>
                </a:solidFill>
                <a:latin typeface="Gill Sans MT" pitchFamily="34" charset="0"/>
              </a:rPr>
              <a:t>Generating Evidence More Likely to Influence Policy</a:t>
            </a:r>
          </a:p>
          <a:p>
            <a:pPr marL="457200" indent="-457200" algn="l">
              <a:spcAft>
                <a:spcPts val="600"/>
              </a:spcAft>
              <a:buFont typeface="+mj-lt"/>
              <a:buAutoNum type="arabicPeriod"/>
            </a:pPr>
            <a:r>
              <a:rPr lang="en-US" sz="2000" dirty="0" smtClean="0">
                <a:solidFill>
                  <a:schemeClr val="tx1"/>
                </a:solidFill>
                <a:latin typeface="Gill Sans MT" pitchFamily="34" charset="0"/>
              </a:rPr>
              <a:t>Using Evidence to Influence Policy</a:t>
            </a:r>
            <a:endParaRPr lang="en-US" sz="1600" dirty="0" smtClean="0">
              <a:solidFill>
                <a:schemeClr val="tx1"/>
              </a:solidFill>
              <a:latin typeface="Gill Sans MT" pitchFamily="34" charset="0"/>
            </a:endParaRPr>
          </a:p>
          <a:p>
            <a:pPr marL="457200" indent="-457200" algn="l">
              <a:spcAft>
                <a:spcPts val="600"/>
              </a:spcAft>
              <a:buFont typeface="+mj-lt"/>
              <a:buAutoNum type="arabicPeriod"/>
            </a:pPr>
            <a:r>
              <a:rPr lang="en-US" sz="2000" u="sng" dirty="0" smtClean="0">
                <a:solidFill>
                  <a:schemeClr val="tx1"/>
                </a:solidFill>
                <a:latin typeface="Gill Sans MT" pitchFamily="34" charset="0"/>
              </a:rPr>
              <a:t>Adapting Outreach to Organizations</a:t>
            </a:r>
          </a:p>
          <a:p>
            <a:pPr marL="857250" lvl="1" indent="-400050" algn="l">
              <a:spcBef>
                <a:spcPts val="0"/>
              </a:spcBef>
            </a:pPr>
            <a:endParaRPr lang="en-US" sz="1600" dirty="0" smtClean="0">
              <a:solidFill>
                <a:schemeClr val="tx1"/>
              </a:solidFill>
              <a:latin typeface="Gill Sans MT" pitchFamily="34" charset="0"/>
            </a:endParaRPr>
          </a:p>
          <a:p>
            <a:pPr marL="857250" lvl="1" indent="-400050" algn="l">
              <a:spcBef>
                <a:spcPts val="0"/>
              </a:spcBef>
              <a:buFont typeface="+mj-lt"/>
              <a:buAutoNum type="romanUcPeriod"/>
            </a:pPr>
            <a:endParaRPr lang="en-US" sz="1600" dirty="0" smtClean="0">
              <a:solidFill>
                <a:schemeClr val="tx1"/>
              </a:solidFill>
              <a:latin typeface="Gill Sans MT" pitchFamily="34" charset="0"/>
            </a:endParaRPr>
          </a:p>
          <a:p>
            <a:pPr marL="457200" indent="-457200" algn="l">
              <a:spcAft>
                <a:spcPts val="600"/>
              </a:spcAft>
            </a:pPr>
            <a:endParaRPr lang="en-US" sz="1500" dirty="0" smtClean="0">
              <a:solidFill>
                <a:schemeClr val="tx1"/>
              </a:solidFill>
              <a:latin typeface="Gill Sans MT" pitchFamily="34" charset="0"/>
            </a:endParaRPr>
          </a:p>
          <a:p>
            <a:pPr lvl="1" algn="l">
              <a:spcAft>
                <a:spcPts val="600"/>
              </a:spcAft>
              <a:buFont typeface="Arial" pitchFamily="34" charset="0"/>
              <a:buChar char="•"/>
            </a:pPr>
            <a:endParaRPr lang="en-US" sz="1500" dirty="0" smtClean="0">
              <a:solidFill>
                <a:schemeClr val="tx1"/>
              </a:solidFill>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14</a:t>
            </a:fld>
            <a:endParaRPr lang="en-US" b="1" dirty="0">
              <a:solidFill>
                <a:schemeClr val="tx1"/>
              </a:solidFill>
            </a:endParaRPr>
          </a:p>
        </p:txBody>
      </p:sp>
      <p:cxnSp>
        <p:nvCxnSpPr>
          <p:cNvPr id="22" name="Straight Connector 21"/>
          <p:cNvCxnSpPr/>
          <p:nvPr/>
        </p:nvCxnSpPr>
        <p:spPr>
          <a:xfrm rot="10800000">
            <a:off x="7620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685800" y="304800"/>
            <a:ext cx="7772400" cy="68579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Gill Sans MT" pitchFamily="34" charset="0"/>
                <a:ea typeface="+mj-ea"/>
                <a:cs typeface="+mj-cs"/>
              </a:rPr>
              <a:t>Outline</a:t>
            </a:r>
            <a:endParaRPr kumimoji="0" lang="en-US" sz="36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cxnSp>
        <p:nvCxnSpPr>
          <p:cNvPr id="16" name="Straight Connector 15"/>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28600" y="2182368"/>
            <a:ext cx="457200" cy="256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a:bodyPr>
          <a:lstStyle/>
          <a:p>
            <a:pPr algn="l"/>
            <a:r>
              <a:rPr lang="en-US" sz="3600" dirty="0" smtClean="0">
                <a:latin typeface="Gill Sans MT" pitchFamily="34" charset="0"/>
              </a:rPr>
              <a:t>No Single Strategy for Policy Outreach</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15</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685800" y="1188720"/>
          <a:ext cx="7620000" cy="4419600"/>
        </p:xfrm>
        <a:graphic>
          <a:graphicData uri="http://schemas.openxmlformats.org/drawingml/2006/table">
            <a:tbl>
              <a:tblPr bandRow="1">
                <a:tableStyleId>{8EC20E35-A176-4012-BC5E-935CFFF8708E}</a:tableStyleId>
              </a:tblPr>
              <a:tblGrid>
                <a:gridCol w="1676400"/>
                <a:gridCol w="1371600"/>
                <a:gridCol w="1524000"/>
                <a:gridCol w="1524000"/>
                <a:gridCol w="1524000"/>
              </a:tblGrid>
              <a:tr h="392007">
                <a:tc>
                  <a:txBody>
                    <a:bodyPr/>
                    <a:lstStyle/>
                    <a:p>
                      <a:pPr algn="ctr"/>
                      <a:endParaRPr lang="en-US" sz="160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ill Sans MT" pitchFamily="34" charset="0"/>
                        </a:rPr>
                        <a:t>Governments</a:t>
                      </a:r>
                      <a:endParaRPr lang="en-US" sz="1600" dirty="0">
                        <a:latin typeface="Gill Sans MT" pitchFamily="34"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ill Sans MT" pitchFamily="34" charset="0"/>
                        </a:rPr>
                        <a:t>Int’l Dev. Organizations</a:t>
                      </a:r>
                      <a:endParaRPr lang="en-US" sz="1600" dirty="0">
                        <a:latin typeface="Gill Sans MT"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ill Sans MT" pitchFamily="34" charset="0"/>
                        </a:rPr>
                        <a:t>Large Foundations</a:t>
                      </a:r>
                      <a:endParaRPr lang="en-US" sz="1600" dirty="0">
                        <a:latin typeface="Gill Sans MT"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ill Sans MT" pitchFamily="34" charset="0"/>
                        </a:rPr>
                        <a:t>Local NGOs</a:t>
                      </a:r>
                      <a:endParaRPr lang="en-US" sz="1600" dirty="0">
                        <a:latin typeface="Gill Sans MT" pitchFamily="34"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2007">
                <a:tc>
                  <a:txBody>
                    <a:bodyPr/>
                    <a:lstStyle/>
                    <a:p>
                      <a:pPr algn="ctr"/>
                      <a:r>
                        <a:rPr lang="en-US" sz="1600" b="0" dirty="0" smtClean="0">
                          <a:latin typeface="Gill Sans MT" pitchFamily="34" charset="0"/>
                        </a:rPr>
                        <a:t>Advantages</a:t>
                      </a:r>
                      <a:r>
                        <a:rPr lang="en-US" sz="1600" b="0" baseline="0" dirty="0" smtClean="0">
                          <a:latin typeface="Gill Sans MT" pitchFamily="34" charset="0"/>
                        </a:rPr>
                        <a:t> of Partnership</a:t>
                      </a:r>
                      <a:endParaRPr lang="en-US" sz="1600" b="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buFont typeface="Arial" pitchFamily="34" charset="0"/>
                        <a:buChar char="•"/>
                      </a:pPr>
                      <a:r>
                        <a:rPr lang="en-US" sz="1500" dirty="0" smtClean="0">
                          <a:latin typeface="Gill Sans MT" pitchFamily="34" charset="0"/>
                        </a:rPr>
                        <a:t> Scale</a:t>
                      </a:r>
                      <a:r>
                        <a:rPr lang="en-US" sz="1500" baseline="0" dirty="0" smtClean="0">
                          <a:latin typeface="Gill Sans MT" pitchFamily="34" charset="0"/>
                        </a:rPr>
                        <a:t> ups r</a:t>
                      </a:r>
                      <a:r>
                        <a:rPr lang="en-US" sz="1500" dirty="0" smtClean="0">
                          <a:latin typeface="Gill Sans MT" pitchFamily="34" charset="0"/>
                        </a:rPr>
                        <a:t>each millions</a:t>
                      </a:r>
                    </a:p>
                    <a:p>
                      <a:pPr algn="l">
                        <a:buFont typeface="Arial" pitchFamily="34" charset="0"/>
                        <a:buChar char="•"/>
                      </a:pPr>
                      <a:r>
                        <a:rPr lang="en-US" sz="1500" baseline="0" dirty="0" smtClean="0">
                          <a:latin typeface="Gill Sans MT" pitchFamily="34" charset="0"/>
                        </a:rPr>
                        <a:t> Many programs</a:t>
                      </a:r>
                    </a:p>
                    <a:p>
                      <a:pPr algn="l">
                        <a:buFont typeface="Arial" pitchFamily="34" charset="0"/>
                        <a:buChar char="•"/>
                      </a:pPr>
                      <a:r>
                        <a:rPr lang="en-US" sz="1500" baseline="0" dirty="0" smtClean="0">
                          <a:latin typeface="Gill Sans MT" pitchFamily="34" charset="0"/>
                        </a:rPr>
                        <a:t> Funds available</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buFont typeface="Arial" pitchFamily="34" charset="0"/>
                        <a:buChar char="•"/>
                      </a:pPr>
                      <a:r>
                        <a:rPr lang="en-US" sz="1500" dirty="0" smtClean="0">
                          <a:latin typeface="Gill Sans MT" pitchFamily="34" charset="0"/>
                        </a:rPr>
                        <a:t> All advantages of governments</a:t>
                      </a:r>
                    </a:p>
                    <a:p>
                      <a:pPr algn="l">
                        <a:buFont typeface="Arial" pitchFamily="34" charset="0"/>
                        <a:buChar char="•"/>
                      </a:pPr>
                      <a:r>
                        <a:rPr lang="en-US" sz="1500" dirty="0" smtClean="0">
                          <a:latin typeface="Gill Sans MT" pitchFamily="34" charset="0"/>
                        </a:rPr>
                        <a:t> Cross-country experience</a:t>
                      </a:r>
                    </a:p>
                    <a:p>
                      <a:pPr algn="l">
                        <a:buFont typeface="Arial" pitchFamily="34" charset="0"/>
                        <a:buChar char="•"/>
                      </a:pPr>
                      <a:r>
                        <a:rPr lang="en-US" sz="1500" dirty="0" smtClean="0">
                          <a:latin typeface="Gill Sans MT" pitchFamily="34" charset="0"/>
                        </a:rPr>
                        <a:t> Highly qualified staff (expertise + interest)</a:t>
                      </a:r>
                      <a:endParaRPr lang="en-US" sz="1500" dirty="0">
                        <a:latin typeface="Gill Sans MT" pitchFamily="34"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buFont typeface="Arial" pitchFamily="34" charset="0"/>
                        <a:buChar char="•"/>
                      </a:pPr>
                      <a:r>
                        <a:rPr lang="en-US" sz="1500" dirty="0" smtClean="0">
                          <a:latin typeface="Gill Sans MT" pitchFamily="34" charset="0"/>
                        </a:rPr>
                        <a:t> Highly qualified staff (expertise +</a:t>
                      </a:r>
                      <a:r>
                        <a:rPr lang="en-US" sz="1500" baseline="0" dirty="0" smtClean="0">
                          <a:latin typeface="Gill Sans MT" pitchFamily="34" charset="0"/>
                        </a:rPr>
                        <a:t> interest)</a:t>
                      </a:r>
                      <a:endParaRPr lang="en-US" sz="1500" dirty="0" smtClean="0">
                        <a:latin typeface="Gill Sans MT" pitchFamily="34" charset="0"/>
                      </a:endParaRPr>
                    </a:p>
                    <a:p>
                      <a:pPr algn="l">
                        <a:buFont typeface="Arial" pitchFamily="34" charset="0"/>
                        <a:buChar char="•"/>
                      </a:pPr>
                      <a:r>
                        <a:rPr lang="en-US" sz="1500" dirty="0" smtClean="0">
                          <a:latin typeface="Gill Sans MT" pitchFamily="34" charset="0"/>
                        </a:rPr>
                        <a:t> Can provide funding</a:t>
                      </a:r>
                      <a:endParaRPr lang="en-US" sz="1500" dirty="0">
                        <a:latin typeface="Gill Sans MT" pitchFamily="34"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buFont typeface="Arial" pitchFamily="34" charset="0"/>
                        <a:buChar char="•"/>
                      </a:pPr>
                      <a:r>
                        <a:rPr lang="en-US" sz="1500" dirty="0" smtClean="0">
                          <a:latin typeface="Gill Sans MT" pitchFamily="34" charset="0"/>
                        </a:rPr>
                        <a:t> Implementers</a:t>
                      </a:r>
                    </a:p>
                    <a:p>
                      <a:pPr algn="l">
                        <a:buFont typeface="Arial" pitchFamily="34" charset="0"/>
                        <a:buChar char="•"/>
                      </a:pPr>
                      <a:r>
                        <a:rPr lang="en-US" sz="1500" dirty="0" smtClean="0">
                          <a:latin typeface="Gill Sans MT" pitchFamily="34" charset="0"/>
                        </a:rPr>
                        <a:t> Flexible and innovative</a:t>
                      </a:r>
                      <a:endParaRPr lang="en-US" sz="1500" dirty="0">
                        <a:latin typeface="Gill Sans MT" pitchFamily="34"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392007">
                <a:tc>
                  <a:txBody>
                    <a:bodyPr/>
                    <a:lstStyle/>
                    <a:p>
                      <a:pPr algn="ctr"/>
                      <a:r>
                        <a:rPr lang="en-US" sz="1600" b="0" dirty="0" smtClean="0">
                          <a:latin typeface="Gill Sans MT" pitchFamily="34" charset="0"/>
                        </a:rPr>
                        <a:t>Challenges of Partnership</a:t>
                      </a:r>
                      <a:endParaRPr lang="en-US" sz="1600" b="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 typeface="Arial" pitchFamily="34" charset="0"/>
                        <a:buChar char="•"/>
                      </a:pPr>
                      <a:r>
                        <a:rPr lang="en-US" sz="1500" dirty="0" smtClean="0">
                          <a:latin typeface="Gill Sans MT" pitchFamily="34" charset="0"/>
                        </a:rPr>
                        <a:t> Bureaucratic procedures</a:t>
                      </a:r>
                    </a:p>
                    <a:p>
                      <a:pPr algn="l">
                        <a:buFont typeface="Arial" pitchFamily="34" charset="0"/>
                        <a:buChar char="•"/>
                      </a:pPr>
                      <a:r>
                        <a:rPr lang="en-US" sz="1500" baseline="0" dirty="0" smtClean="0">
                          <a:latin typeface="Gill Sans MT" pitchFamily="34" charset="0"/>
                        </a:rPr>
                        <a:t> Transfers, change of government</a:t>
                      </a:r>
                    </a:p>
                    <a:p>
                      <a:pPr algn="l">
                        <a:buFont typeface="Arial" pitchFamily="34" charset="0"/>
                        <a:buChar char="•"/>
                      </a:pPr>
                      <a:r>
                        <a:rPr lang="en-US" sz="1500" baseline="0" dirty="0" smtClean="0">
                          <a:latin typeface="Gill Sans MT" pitchFamily="34" charset="0"/>
                        </a:rPr>
                        <a:t> Busy staff</a:t>
                      </a:r>
                    </a:p>
                    <a:p>
                      <a:pPr algn="l">
                        <a:buFont typeface="Arial" pitchFamily="34" charset="0"/>
                        <a:buChar char="•"/>
                      </a:pPr>
                      <a:r>
                        <a:rPr lang="en-US" sz="1500" baseline="0" dirty="0" smtClean="0">
                          <a:latin typeface="Gill Sans MT" pitchFamily="34" charset="0"/>
                        </a:rPr>
                        <a:t> Variance in staff quality</a:t>
                      </a:r>
                      <a:endParaRPr lang="en-US" sz="1500" dirty="0" smtClean="0">
                        <a:latin typeface="Gill Sans MT" pitchFamily="34" charset="0"/>
                      </a:endParaRP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 typeface="Arial" pitchFamily="34" charset="0"/>
                        <a:buChar char="•"/>
                      </a:pPr>
                      <a:r>
                        <a:rPr lang="en-US" sz="1500" dirty="0" smtClean="0">
                          <a:latin typeface="Gill Sans MT" pitchFamily="34" charset="0"/>
                        </a:rPr>
                        <a:t> Priorities</a:t>
                      </a:r>
                      <a:r>
                        <a:rPr lang="en-US" sz="1500" baseline="0" dirty="0" smtClean="0">
                          <a:latin typeface="Gill Sans MT" pitchFamily="34" charset="0"/>
                        </a:rPr>
                        <a:t> often dictated by home country politics, can change</a:t>
                      </a:r>
                    </a:p>
                    <a:p>
                      <a:pPr algn="l">
                        <a:buFont typeface="Arial" pitchFamily="34" charset="0"/>
                        <a:buChar char="•"/>
                      </a:pPr>
                      <a:r>
                        <a:rPr lang="en-US" sz="1500" baseline="0" dirty="0" smtClean="0">
                          <a:latin typeface="Gill Sans MT" pitchFamily="34" charset="0"/>
                        </a:rPr>
                        <a:t> Differences between regional and headquarters priorities</a:t>
                      </a:r>
                      <a:endParaRPr lang="en-US" sz="1500" dirty="0">
                        <a:latin typeface="Gill Sans MT" pitchFamily="34"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 typeface="Arial" pitchFamily="34" charset="0"/>
                        <a:buChar char="•"/>
                      </a:pPr>
                      <a:r>
                        <a:rPr lang="en-US" sz="1500" dirty="0" smtClean="0">
                          <a:latin typeface="Gill Sans MT" pitchFamily="34" charset="0"/>
                        </a:rPr>
                        <a:t> Not implementers</a:t>
                      </a:r>
                      <a:endParaRPr lang="en-US" sz="1500" dirty="0">
                        <a:latin typeface="Gill Sans MT" pitchFamily="34"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 typeface="Arial" pitchFamily="34" charset="0"/>
                        <a:buChar char="•"/>
                      </a:pPr>
                      <a:r>
                        <a:rPr lang="en-US" sz="1500" dirty="0" smtClean="0">
                          <a:latin typeface="Gill Sans MT" pitchFamily="34" charset="0"/>
                        </a:rPr>
                        <a:t> Small Scale</a:t>
                      </a:r>
                    </a:p>
                    <a:p>
                      <a:pPr algn="l">
                        <a:buFont typeface="Arial" pitchFamily="34" charset="0"/>
                        <a:buChar char="•"/>
                      </a:pPr>
                      <a:r>
                        <a:rPr lang="en-US" sz="1500" dirty="0" smtClean="0">
                          <a:latin typeface="Gill Sans MT" pitchFamily="34" charset="0"/>
                        </a:rPr>
                        <a:t> No funding</a:t>
                      </a:r>
                    </a:p>
                    <a:p>
                      <a:pPr algn="l">
                        <a:buFont typeface="Arial" pitchFamily="34" charset="0"/>
                        <a:buChar char="•"/>
                      </a:pPr>
                      <a:r>
                        <a:rPr lang="en-US" sz="1500" dirty="0" smtClean="0">
                          <a:latin typeface="Gill Sans MT" pitchFamily="34" charset="0"/>
                        </a:rPr>
                        <a:t> Variance</a:t>
                      </a:r>
                      <a:r>
                        <a:rPr lang="en-US" sz="1500" baseline="0" dirty="0" smtClean="0">
                          <a:latin typeface="Gill Sans MT" pitchFamily="34" charset="0"/>
                        </a:rPr>
                        <a:t> in staff quality</a:t>
                      </a:r>
                      <a:endParaRPr lang="en-US" sz="1500" dirty="0">
                        <a:latin typeface="Gill Sans MT" pitchFamily="34" charset="0"/>
                      </a:endParaRP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fontScale="90000"/>
          </a:bodyPr>
          <a:lstStyle/>
          <a:p>
            <a:pPr algn="l"/>
            <a:r>
              <a:rPr lang="en-US" sz="3600" dirty="0" smtClean="0">
                <a:latin typeface="Gill Sans MT" pitchFamily="34" charset="0"/>
              </a:rPr>
              <a:t>Most Effective Approaches by Organization</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16</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685800" y="1219200"/>
          <a:ext cx="7620000" cy="4511040"/>
        </p:xfrm>
        <a:graphic>
          <a:graphicData uri="http://schemas.openxmlformats.org/drawingml/2006/table">
            <a:tbl>
              <a:tblPr bandRow="1">
                <a:tableStyleId>{8EC20E35-A176-4012-BC5E-935CFFF8708E}</a:tableStyleId>
              </a:tblPr>
              <a:tblGrid>
                <a:gridCol w="1676400"/>
                <a:gridCol w="1371600"/>
                <a:gridCol w="1524000"/>
                <a:gridCol w="1524000"/>
                <a:gridCol w="1524000"/>
              </a:tblGrid>
              <a:tr h="392007">
                <a:tc>
                  <a:txBody>
                    <a:bodyPr/>
                    <a:lstStyle/>
                    <a:p>
                      <a:pPr algn="ctr"/>
                      <a:endParaRPr lang="en-US" sz="160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ill Sans MT" pitchFamily="34" charset="0"/>
                        </a:rPr>
                        <a:t>Governments</a:t>
                      </a:r>
                      <a:endParaRPr lang="en-US" sz="1600" dirty="0">
                        <a:latin typeface="Gill Sans MT" pitchFamily="34"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ill Sans MT" pitchFamily="34" charset="0"/>
                        </a:rPr>
                        <a:t>Int’l Dev. Organizations</a:t>
                      </a:r>
                      <a:endParaRPr lang="en-US" sz="1600" dirty="0">
                        <a:latin typeface="Gill Sans MT"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ill Sans MT" pitchFamily="34" charset="0"/>
                        </a:rPr>
                        <a:t>Large Foundations</a:t>
                      </a:r>
                      <a:endParaRPr lang="en-US" sz="1600" dirty="0">
                        <a:latin typeface="Gill Sans MT"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Gill Sans MT" pitchFamily="34" charset="0"/>
                        </a:rPr>
                        <a:t>NGOs</a:t>
                      </a:r>
                      <a:endParaRPr lang="en-US" sz="1600" dirty="0">
                        <a:latin typeface="Gill Sans MT" pitchFamily="34"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840">
                <a:tc>
                  <a:txBody>
                    <a:bodyPr/>
                    <a:lstStyle/>
                    <a:p>
                      <a:pPr algn="l"/>
                      <a:r>
                        <a:rPr lang="en-US" sz="1400" dirty="0" smtClean="0">
                          <a:latin typeface="Gill Sans MT" pitchFamily="34" charset="0"/>
                        </a:rPr>
                        <a:t>Publications</a:t>
                      </a:r>
                      <a:endParaRPr lang="en-US" sz="140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n-US" sz="2000">
                        <a:latin typeface="Gill Sans MT" pitchFamily="34"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137160">
                <a:tc>
                  <a:txBody>
                    <a:bodyPr/>
                    <a:lstStyle/>
                    <a:p>
                      <a:pPr algn="l"/>
                      <a:r>
                        <a:rPr lang="en-US" sz="1400" dirty="0" smtClean="0">
                          <a:latin typeface="Gill Sans MT" pitchFamily="34" charset="0"/>
                        </a:rPr>
                        <a:t>Website</a:t>
                      </a:r>
                      <a:endParaRPr lang="en-US" sz="140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Gill Sans MT" pitchFamily="34" charset="0"/>
                          <a:sym typeface="Wingdings 2"/>
                        </a:rPr>
                        <a:t></a:t>
                      </a:r>
                      <a:endParaRPr lang="en-US" sz="2000" dirty="0" smtClean="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59080">
                <a:tc>
                  <a:txBody>
                    <a:bodyPr/>
                    <a:lstStyle/>
                    <a:p>
                      <a:pPr algn="l"/>
                      <a:r>
                        <a:rPr lang="en-US" sz="1400" dirty="0" smtClean="0">
                          <a:latin typeface="Gill Sans MT" pitchFamily="34" charset="0"/>
                        </a:rPr>
                        <a:t>Evidence Workshops</a:t>
                      </a:r>
                      <a:endParaRPr lang="en-US" sz="140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59080">
                <a:tc>
                  <a:txBody>
                    <a:bodyPr/>
                    <a:lstStyle/>
                    <a:p>
                      <a:pPr algn="l"/>
                      <a:r>
                        <a:rPr lang="en-US" sz="1400" dirty="0" smtClean="0">
                          <a:latin typeface="Gill Sans MT" pitchFamily="34" charset="0"/>
                        </a:rPr>
                        <a:t>One-to-one networking</a:t>
                      </a:r>
                      <a:endParaRPr lang="en-US" sz="140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Gill Sans MT" pitchFamily="34" charset="0"/>
                          <a:sym typeface="Wingdings 2"/>
                        </a:rPr>
                        <a:t></a:t>
                      </a:r>
                      <a:endParaRPr lang="en-US" sz="2000" dirty="0" smtClean="0">
                        <a:latin typeface="Gill Sans MT" pitchFamily="34"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28600">
                <a:tc>
                  <a:txBody>
                    <a:bodyPr/>
                    <a:lstStyle/>
                    <a:p>
                      <a:pPr algn="l"/>
                      <a:r>
                        <a:rPr lang="en-US" sz="1400" dirty="0" smtClean="0">
                          <a:latin typeface="Gill Sans MT" pitchFamily="34" charset="0"/>
                        </a:rPr>
                        <a:t>CEA</a:t>
                      </a:r>
                      <a:endParaRPr lang="en-US" sz="140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74320">
                <a:tc>
                  <a:txBody>
                    <a:bodyPr/>
                    <a:lstStyle/>
                    <a:p>
                      <a:pPr algn="l"/>
                      <a:r>
                        <a:rPr lang="en-US" sz="1400" dirty="0" smtClean="0">
                          <a:latin typeface="Gill Sans MT" pitchFamily="34" charset="0"/>
                        </a:rPr>
                        <a:t>Commissions</a:t>
                      </a:r>
                      <a:endParaRPr lang="en-US" sz="140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43840">
                <a:tc>
                  <a:txBody>
                    <a:bodyPr/>
                    <a:lstStyle/>
                    <a:p>
                      <a:pPr algn="l"/>
                      <a:r>
                        <a:rPr lang="en-US" sz="1400" dirty="0" smtClean="0">
                          <a:latin typeface="Gill Sans MT" pitchFamily="34" charset="0"/>
                        </a:rPr>
                        <a:t>Initiatives</a:t>
                      </a:r>
                      <a:endParaRPr lang="en-US" sz="140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r h="289560">
                <a:tc>
                  <a:txBody>
                    <a:bodyPr/>
                    <a:lstStyle/>
                    <a:p>
                      <a:pPr algn="l"/>
                      <a:r>
                        <a:rPr lang="en-US" sz="1400" dirty="0" smtClean="0">
                          <a:latin typeface="Gill Sans MT" pitchFamily="34" charset="0"/>
                        </a:rPr>
                        <a:t>Capacity Building</a:t>
                      </a:r>
                      <a:endParaRPr lang="en-US" sz="140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Gill Sans MT" pitchFamily="34" charset="0"/>
                          <a:sym typeface="Wingdings 2"/>
                        </a:rPr>
                        <a:t></a:t>
                      </a:r>
                      <a:endParaRPr lang="en-US" sz="2000" dirty="0">
                        <a:latin typeface="Gill Sans MT" pitchFamily="34" charset="0"/>
                      </a:endParaRPr>
                    </a:p>
                  </a:txBody>
                  <a:tcPr>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9560">
                <a:tc>
                  <a:txBody>
                    <a:bodyPr/>
                    <a:lstStyle/>
                    <a:p>
                      <a:pPr algn="l"/>
                      <a:r>
                        <a:rPr lang="en-US" sz="1400" dirty="0" smtClean="0">
                          <a:latin typeface="Gill Sans MT" pitchFamily="34" charset="0"/>
                        </a:rPr>
                        <a:t>Inform Umbrella</a:t>
                      </a:r>
                      <a:r>
                        <a:rPr lang="en-US" sz="1400" baseline="0" dirty="0" smtClean="0">
                          <a:latin typeface="Gill Sans MT" pitchFamily="34" charset="0"/>
                        </a:rPr>
                        <a:t> Organizations</a:t>
                      </a:r>
                      <a:endParaRPr lang="en-US" sz="1400" dirty="0">
                        <a:latin typeface="Gill Sans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Gill Sans MT" pitchFamily="34"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Gill Sans MT" pitchFamily="34" charset="0"/>
                          <a:sym typeface="Wingdings 2"/>
                        </a:rPr>
                        <a:t></a:t>
                      </a:r>
                      <a:endParaRPr lang="en-US" sz="2000" dirty="0" smtClean="0">
                        <a:latin typeface="Gill Sans MT" pitchFamily="34" charset="0"/>
                      </a:endParaRP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a:bodyPr>
          <a:lstStyle/>
          <a:p>
            <a:pPr algn="l"/>
            <a:r>
              <a:rPr lang="en-US" sz="3600" dirty="0" smtClean="0">
                <a:latin typeface="Gill Sans MT" pitchFamily="34" charset="0"/>
              </a:rPr>
              <a:t>Summary</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17</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lvl="0">
              <a:spcBef>
                <a:spcPct val="20000"/>
              </a:spcBef>
              <a:spcAft>
                <a:spcPts val="600"/>
              </a:spcAft>
              <a:buFont typeface="Arial" pitchFamily="34" charset="0"/>
              <a:buChar char="•"/>
              <a:defRPr/>
            </a:pPr>
            <a:r>
              <a:rPr lang="en-US" sz="2000" dirty="0" smtClean="0">
                <a:latin typeface="Gill Sans MT" pitchFamily="34" charset="0"/>
              </a:rPr>
              <a:t> There are a number of roadblocks from impact evaluations to impacting policy, but we feel they can be overcome</a:t>
            </a:r>
          </a:p>
          <a:p>
            <a:pPr lvl="0">
              <a:spcBef>
                <a:spcPct val="20000"/>
              </a:spcBef>
              <a:spcAft>
                <a:spcPts val="600"/>
              </a:spcAft>
              <a:buFont typeface="Arial" pitchFamily="34" charset="0"/>
              <a:buChar char="•"/>
              <a:defRPr/>
            </a:pPr>
            <a:r>
              <a:rPr lang="en-US" sz="2000" dirty="0" smtClean="0">
                <a:latin typeface="Gill Sans MT" pitchFamily="34" charset="0"/>
              </a:rPr>
              <a:t> A priori, ensure policy relevant evidence generated by asking the right questions, providing feedback on initial program design and replications</a:t>
            </a:r>
          </a:p>
          <a:p>
            <a:pPr lvl="1">
              <a:spcBef>
                <a:spcPct val="20000"/>
              </a:spcBef>
              <a:spcAft>
                <a:spcPts val="600"/>
              </a:spcAft>
              <a:buFont typeface="Arial" pitchFamily="34" charset="0"/>
              <a:buChar char="•"/>
              <a:defRPr/>
            </a:pPr>
            <a:r>
              <a:rPr lang="en-US" sz="1600" dirty="0" smtClean="0">
                <a:latin typeface="Gill Sans MT" pitchFamily="34" charset="0"/>
              </a:rPr>
              <a:t> Matchmaking Conferences, Research Initiatives, Joint Commissions, Innovation Funds </a:t>
            </a:r>
            <a:endParaRPr lang="en-US" sz="1200" dirty="0" smtClean="0">
              <a:latin typeface="Gill Sans MT" pitchFamily="34" charset="0"/>
            </a:endParaRPr>
          </a:p>
          <a:p>
            <a:pPr lvl="0">
              <a:spcBef>
                <a:spcPct val="20000"/>
              </a:spcBef>
              <a:spcAft>
                <a:spcPts val="600"/>
              </a:spcAft>
              <a:buFont typeface="Arial" pitchFamily="34" charset="0"/>
              <a:buChar char="•"/>
              <a:defRPr/>
            </a:pPr>
            <a:r>
              <a:rPr lang="en-US" sz="2000" dirty="0" smtClean="0">
                <a:latin typeface="Gill Sans MT" pitchFamily="34" charset="0"/>
              </a:rPr>
              <a:t> Many strategies to make existing evidence available to policymakers –others could be equally effective, but only highlighted J-PAL’s today:</a:t>
            </a:r>
          </a:p>
          <a:p>
            <a:pPr lvl="1">
              <a:spcBef>
                <a:spcPct val="20000"/>
              </a:spcBef>
              <a:spcAft>
                <a:spcPts val="600"/>
              </a:spcAft>
              <a:buFont typeface="Arial" pitchFamily="34" charset="0"/>
              <a:buChar char="•"/>
              <a:defRPr/>
            </a:pPr>
            <a:r>
              <a:rPr lang="en-US" sz="1600" dirty="0" smtClean="0">
                <a:latin typeface="Gill Sans MT" pitchFamily="34" charset="0"/>
              </a:rPr>
              <a:t> Capacity building, making research accessible, synthesizing information from multiple evaluations, cost-effectiveness analysis, dissemination of evidence, building partnerships, and scale ups.</a:t>
            </a:r>
          </a:p>
          <a:p>
            <a:pPr>
              <a:spcBef>
                <a:spcPct val="20000"/>
              </a:spcBef>
              <a:spcAft>
                <a:spcPts val="600"/>
              </a:spcAft>
              <a:buFont typeface="Arial" pitchFamily="34" charset="0"/>
              <a:buChar char="•"/>
              <a:defRPr/>
            </a:pPr>
            <a:r>
              <a:rPr lang="en-US" sz="2000" dirty="0" smtClean="0">
                <a:latin typeface="Gill Sans MT" pitchFamily="34" charset="0"/>
              </a:rPr>
              <a:t> There is no “one size fits all” strategy to use impact evaluations to inform policy – need to tailor to organization and context</a:t>
            </a:r>
            <a:endParaRPr lang="en-US" sz="1600" dirty="0" smtClean="0">
              <a:latin typeface="Gill Sans MT" pitchFamily="34" charset="0"/>
            </a:endParaRPr>
          </a:p>
          <a:p>
            <a:pPr lvl="1">
              <a:spcBef>
                <a:spcPct val="20000"/>
              </a:spcBef>
              <a:spcAft>
                <a:spcPts val="600"/>
              </a:spcAft>
              <a:buFont typeface="Arial" pitchFamily="34" charset="0"/>
              <a:buChar char="•"/>
              <a:defRPr/>
            </a:pPr>
            <a:endParaRPr kumimoji="0" lang="en-US" sz="16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685800" y="2057400"/>
            <a:ext cx="7772400" cy="936625"/>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Gill Sans MT" pitchFamily="34" charset="0"/>
              </a:rPr>
              <a:t>Factors that Help or Hinder the </a:t>
            </a:r>
          </a:p>
          <a:p>
            <a:r>
              <a:rPr lang="en-US" dirty="0" smtClean="0">
                <a:latin typeface="Gill Sans MT" pitchFamily="34" charset="0"/>
              </a:rPr>
              <a:t>Use of Evidence in Policymaking</a:t>
            </a:r>
            <a:endParaRPr lang="en-US" dirty="0">
              <a:latin typeface="Gill Sans MT" pitchFamily="34" charset="0"/>
            </a:endParaRPr>
          </a:p>
        </p:txBody>
      </p:sp>
      <p:sp>
        <p:nvSpPr>
          <p:cNvPr id="6" name="Subtitle 2"/>
          <p:cNvSpPr>
            <a:spLocks noGrp="1"/>
          </p:cNvSpPr>
          <p:nvPr/>
        </p:nvSpPr>
        <p:spPr>
          <a:xfrm>
            <a:off x="1371600" y="3375025"/>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dirty="0" smtClean="0">
                <a:latin typeface="Gill Sans MT" pitchFamily="34" charset="0"/>
              </a:rPr>
              <a:t>Iqbal Dhaliwal</a:t>
            </a:r>
          </a:p>
          <a:p>
            <a:r>
              <a:rPr lang="en-US" sz="1800" dirty="0" smtClean="0">
                <a:latin typeface="Gill Sans MT" pitchFamily="34" charset="0"/>
              </a:rPr>
              <a:t>Director of Policy, J-PAL</a:t>
            </a:r>
          </a:p>
          <a:p>
            <a:r>
              <a:rPr lang="en-US" sz="1800" dirty="0" smtClean="0">
                <a:latin typeface="Gill Sans MT" pitchFamily="34" charset="0"/>
              </a:rPr>
              <a:t>Department of Economics, MIT </a:t>
            </a:r>
          </a:p>
          <a:p>
            <a:r>
              <a:rPr lang="en-US" sz="1800" dirty="0" err="1" smtClean="0">
                <a:latin typeface="Gill Sans MT" pitchFamily="34" charset="0"/>
              </a:rPr>
              <a:t>iqbald@mit.edu</a:t>
            </a:r>
            <a:r>
              <a:rPr lang="en-US" sz="1800" dirty="0" smtClean="0">
                <a:latin typeface="Gill Sans MT" pitchFamily="34" charset="0"/>
              </a:rPr>
              <a:t> / </a:t>
            </a:r>
            <a:r>
              <a:rPr lang="en-US" sz="1800" dirty="0" err="1" smtClean="0">
                <a:latin typeface="Gill Sans MT" pitchFamily="34" charset="0"/>
              </a:rPr>
              <a:t>www.povertyactionlab.org</a:t>
            </a:r>
            <a:endParaRPr lang="en-US" sz="1800" dirty="0" smtClean="0">
              <a:latin typeface="Gill Sans MT" pitchFamily="34" charset="0"/>
            </a:endParaRPr>
          </a:p>
          <a:p>
            <a:r>
              <a:rPr lang="en-US" sz="1800" dirty="0" smtClean="0">
                <a:latin typeface="Gill Sans MT" pitchFamily="34" charset="0"/>
              </a:rPr>
              <a:t>3ie, Mexico, June 17, 2011</a:t>
            </a:r>
          </a:p>
          <a:p>
            <a:endParaRPr lang="en-US" sz="1800" dirty="0">
              <a:latin typeface="Gill Sans MT" pitchFamily="34" charset="0"/>
            </a:endParaRPr>
          </a:p>
        </p:txBody>
      </p:sp>
      <p:sp>
        <p:nvSpPr>
          <p:cNvPr id="7" name="Rectangle 6"/>
          <p:cNvSpPr/>
          <p:nvPr/>
        </p:nvSpPr>
        <p:spPr>
          <a:xfrm>
            <a:off x="685800" y="3100706"/>
            <a:ext cx="77724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0" name="Picture 8" descr="JPAL_Logo_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6932" y="428625"/>
            <a:ext cx="24384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0310" y="5715000"/>
            <a:ext cx="223089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700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09600" y="533400"/>
            <a:ext cx="8001000" cy="1143000"/>
          </a:xfrm>
        </p:spPr>
        <p:txBody>
          <a:bodyPr>
            <a:normAutofit fontScale="90000"/>
          </a:bodyPr>
          <a:lstStyle/>
          <a:p>
            <a:pPr algn="l" eaLnBrk="1" hangingPunct="1"/>
            <a:r>
              <a:rPr lang="en-US" sz="2400" dirty="0" smtClean="0">
                <a:ea typeface="ＭＳ Ｐゴシック" pitchFamily="-106" charset="-128"/>
              </a:rPr>
              <a:t>J-PAL is a Network of 55 Professors from 29 Universities using Randomized Evaluations in Development. </a:t>
            </a:r>
            <a:r>
              <a:rPr lang="en-US" sz="2400" b="1" u="sng" dirty="0" smtClean="0">
                <a:ea typeface="ＭＳ Ｐゴシック" pitchFamily="-106" charset="-128"/>
              </a:rPr>
              <a:t>But Mission is Broader</a:t>
            </a:r>
            <a:r>
              <a:rPr lang="en-US" sz="2400" i="1" dirty="0" smtClean="0">
                <a:ea typeface="ＭＳ Ｐゴシック" pitchFamily="-106" charset="-128"/>
              </a:rPr>
              <a:t>: Policy is based on evidence and research is translated into policy</a:t>
            </a:r>
            <a:r>
              <a:rPr lang="en-US" sz="2400" dirty="0" smtClean="0">
                <a:ea typeface="ＭＳ Ｐゴシック" pitchFamily="-106" charset="-128"/>
              </a:rPr>
              <a:t/>
            </a:r>
            <a:br>
              <a:rPr lang="en-US" sz="2400" dirty="0" smtClean="0">
                <a:ea typeface="ＭＳ Ｐゴシック" pitchFamily="-106" charset="-128"/>
              </a:rPr>
            </a:br>
            <a:endParaRPr lang="en-US" sz="2400" dirty="0" smtClean="0">
              <a:ea typeface="ＭＳ Ｐゴシック" pitchFamily="-106" charset="-128"/>
            </a:endParaRPr>
          </a:p>
        </p:txBody>
      </p:sp>
      <p:cxnSp>
        <p:nvCxnSpPr>
          <p:cNvPr id="6" name="Straight Connector 5"/>
          <p:cNvCxnSpPr>
            <a:cxnSpLocks noChangeShapeType="1"/>
          </p:cNvCxnSpPr>
          <p:nvPr/>
        </p:nvCxnSpPr>
        <p:spPr bwMode="auto">
          <a:xfrm>
            <a:off x="0" y="1676400"/>
            <a:ext cx="9144000" cy="1588"/>
          </a:xfrm>
          <a:prstGeom prst="line">
            <a:avLst/>
          </a:prstGeom>
          <a:noFill/>
          <a:ln w="25400">
            <a:solidFill>
              <a:srgbClr val="FF0000"/>
            </a:solidFill>
            <a:round/>
            <a:headEnd/>
            <a:tailEnd/>
          </a:ln>
          <a:effectLst>
            <a:outerShdw dist="20000" dir="5400000" rotWithShape="0">
              <a:srgbClr val="808080">
                <a:alpha val="37999"/>
              </a:srgbClr>
            </a:outerShdw>
          </a:effectLst>
        </p:spPr>
      </p:cxnSp>
      <p:cxnSp>
        <p:nvCxnSpPr>
          <p:cNvPr id="8" name="Straight Connector 7"/>
          <p:cNvCxnSpPr>
            <a:cxnSpLocks noChangeShapeType="1"/>
          </p:cNvCxnSpPr>
          <p:nvPr/>
        </p:nvCxnSpPr>
        <p:spPr bwMode="auto">
          <a:xfrm>
            <a:off x="0" y="304800"/>
            <a:ext cx="9144000" cy="1588"/>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35845" name="Slide Number Placeholder 8"/>
          <p:cNvSpPr>
            <a:spLocks noGrp="1"/>
          </p:cNvSpPr>
          <p:nvPr>
            <p:ph type="sldNum" sz="quarter" idx="12"/>
          </p:nvPr>
        </p:nvSpPr>
        <p:spPr>
          <a:noFill/>
        </p:spPr>
        <p:txBody>
          <a:bodyPr/>
          <a:lstStyle/>
          <a:p>
            <a:fld id="{78F7022A-9A5B-4A74-8EC8-D6467A049BE3}" type="slidenum">
              <a:rPr lang="en-US"/>
              <a:pPr/>
              <a:t>19</a:t>
            </a:fld>
            <a:endParaRPr lang="en-US"/>
          </a:p>
        </p:txBody>
      </p:sp>
      <p:sp>
        <p:nvSpPr>
          <p:cNvPr id="35848" name="Text Box 6"/>
          <p:cNvSpPr txBox="1">
            <a:spLocks noChangeArrowheads="1"/>
          </p:cNvSpPr>
          <p:nvPr/>
        </p:nvSpPr>
        <p:spPr bwMode="auto">
          <a:xfrm>
            <a:off x="0" y="6492875"/>
            <a:ext cx="9144000" cy="365125"/>
          </a:xfrm>
          <a:prstGeom prst="rect">
            <a:avLst/>
          </a:prstGeom>
          <a:gradFill rotWithShape="1">
            <a:gsLst>
              <a:gs pos="0">
                <a:srgbClr val="B72D2D"/>
              </a:gs>
              <a:gs pos="50000">
                <a:srgbClr val="DC9999"/>
              </a:gs>
              <a:gs pos="100000">
                <a:srgbClr val="B72D2D"/>
              </a:gs>
            </a:gsLst>
            <a:lin ang="0" scaled="1"/>
          </a:gradFill>
          <a:ln w="9525">
            <a:noFill/>
            <a:miter lim="800000"/>
            <a:headEnd/>
            <a:tailEnd/>
          </a:ln>
        </p:spPr>
        <p:txBody>
          <a:bodyPr/>
          <a:lstStyle/>
          <a:p>
            <a:pPr algn="ctr">
              <a:spcBef>
                <a:spcPct val="50000"/>
              </a:spcBef>
            </a:pPr>
            <a:r>
              <a:rPr lang="en-US" sz="1100" b="1">
                <a:solidFill>
                  <a:srgbClr val="FFD9DA"/>
                </a:solidFill>
              </a:rPr>
              <a:t>A    B    D    U    L        L    A    T    I    F        J    A    M    E    E    L         P    O    V    E    R    T    Y           A    C    T    I    O    N         L    A    B</a:t>
            </a:r>
          </a:p>
        </p:txBody>
      </p:sp>
      <p:pic>
        <p:nvPicPr>
          <p:cNvPr id="1026" name="Picture 2" descr="C:\Users\JPAL-1\AppData\Local\Temp\Affiliate Network_11.29.10.jpg"/>
          <p:cNvPicPr>
            <a:picLocks noChangeAspect="1" noChangeArrowheads="1"/>
          </p:cNvPicPr>
          <p:nvPr/>
        </p:nvPicPr>
        <p:blipFill>
          <a:blip r:embed="rId3"/>
          <a:srcRect/>
          <a:stretch>
            <a:fillRect/>
          </a:stretch>
        </p:blipFill>
        <p:spPr bwMode="auto">
          <a:xfrm>
            <a:off x="0" y="1752600"/>
            <a:ext cx="9018688" cy="4343400"/>
          </a:xfrm>
          <a:prstGeom prst="rect">
            <a:avLst/>
          </a:prstGeom>
          <a:noFill/>
        </p:spPr>
      </p:pic>
    </p:spTree>
    <p:extLst>
      <p:ext uri="{BB962C8B-B14F-4D97-AF65-F5344CB8AC3E}">
        <p14:creationId xmlns:p14="http://schemas.microsoft.com/office/powerpoint/2010/main" val="2712622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762000" y="1143001"/>
            <a:ext cx="7696200" cy="4800599"/>
          </a:xfrm>
        </p:spPr>
        <p:txBody>
          <a:bodyPr wrap="square" lIns="91440" tIns="91440" bIns="91440">
            <a:noAutofit/>
          </a:bodyPr>
          <a:lstStyle/>
          <a:p>
            <a:pPr algn="l">
              <a:spcBef>
                <a:spcPts val="0"/>
              </a:spcBef>
            </a:pPr>
            <a:r>
              <a:rPr lang="en-US" sz="1600" i="1" dirty="0" smtClean="0">
                <a:solidFill>
                  <a:schemeClr val="tx1"/>
                </a:solidFill>
                <a:latin typeface="Gill Sans MT" pitchFamily="34" charset="0"/>
              </a:rPr>
              <a:t>We recognize that:</a:t>
            </a:r>
          </a:p>
          <a:p>
            <a:pPr marL="457200" indent="-457200" algn="l">
              <a:spcBef>
                <a:spcPts val="0"/>
              </a:spcBef>
              <a:buAutoNum type="alphaLcParenBoth"/>
            </a:pPr>
            <a:r>
              <a:rPr lang="en-US" sz="1600" i="1" dirty="0" smtClean="0">
                <a:solidFill>
                  <a:schemeClr val="tx1"/>
                </a:solidFill>
                <a:latin typeface="Gill Sans MT" pitchFamily="34" charset="0"/>
              </a:rPr>
              <a:t>There are many channels to inform policy, though focus here on those used by J-PAL</a:t>
            </a:r>
          </a:p>
          <a:p>
            <a:pPr marL="457200" indent="-457200" algn="l">
              <a:spcBef>
                <a:spcPts val="0"/>
              </a:spcBef>
              <a:buFont typeface="Arial" pitchFamily="34" charset="0"/>
              <a:buAutoNum type="alphaLcParenBoth"/>
            </a:pPr>
            <a:r>
              <a:rPr lang="en-US" sz="1600" i="1" dirty="0" smtClean="0">
                <a:solidFill>
                  <a:schemeClr val="tx1"/>
                </a:solidFill>
                <a:latin typeface="Gill Sans MT" pitchFamily="34" charset="0"/>
              </a:rPr>
              <a:t>There is no “one size fits all” strategy to use impact evaluations to inform policy (example of four different scale up models)</a:t>
            </a:r>
          </a:p>
          <a:p>
            <a:pPr marL="457200" indent="-457200" algn="l">
              <a:spcAft>
                <a:spcPts val="600"/>
              </a:spcAft>
            </a:pPr>
            <a:endParaRPr lang="en-US" sz="1200" dirty="0" smtClean="0">
              <a:solidFill>
                <a:schemeClr val="tx1"/>
              </a:solidFill>
              <a:latin typeface="Gill Sans MT" pitchFamily="34" charset="0"/>
            </a:endParaRPr>
          </a:p>
          <a:p>
            <a:pPr marL="457200" indent="-457200" algn="l">
              <a:spcAft>
                <a:spcPts val="600"/>
              </a:spcAft>
              <a:buFont typeface="+mj-lt"/>
              <a:buAutoNum type="arabicPeriod"/>
            </a:pPr>
            <a:r>
              <a:rPr lang="en-US" sz="2000" dirty="0" smtClean="0">
                <a:solidFill>
                  <a:schemeClr val="tx1"/>
                </a:solidFill>
                <a:latin typeface="Gill Sans MT" pitchFamily="34" charset="0"/>
              </a:rPr>
              <a:t>Generate Evidence More Likely to Influence Policy</a:t>
            </a:r>
          </a:p>
          <a:p>
            <a:pPr marL="857250" lvl="1" indent="-400050" algn="l">
              <a:lnSpc>
                <a:spcPct val="150000"/>
              </a:lnSpc>
              <a:spcBef>
                <a:spcPts val="0"/>
              </a:spcBef>
              <a:buFont typeface="+mj-lt"/>
              <a:buAutoNum type="romanUcPeriod"/>
            </a:pPr>
            <a:r>
              <a:rPr lang="en-US" sz="1600" dirty="0" smtClean="0">
                <a:solidFill>
                  <a:schemeClr val="tx1"/>
                </a:solidFill>
                <a:latin typeface="Gill Sans MT" pitchFamily="34" charset="0"/>
              </a:rPr>
              <a:t>Promote policy relevant evaluations</a:t>
            </a:r>
          </a:p>
          <a:p>
            <a:pPr marL="857250" lvl="1" indent="-400050" algn="l">
              <a:spcBef>
                <a:spcPts val="0"/>
              </a:spcBef>
              <a:buFont typeface="+mj-lt"/>
              <a:buAutoNum type="romanUcPeriod"/>
            </a:pPr>
            <a:endParaRPr lang="en-US" sz="1600" dirty="0" smtClean="0">
              <a:solidFill>
                <a:schemeClr val="tx1"/>
              </a:solidFill>
              <a:latin typeface="Gill Sans MT" pitchFamily="34" charset="0"/>
            </a:endParaRPr>
          </a:p>
          <a:p>
            <a:pPr marL="857250" lvl="1" indent="-400050" algn="l">
              <a:spcBef>
                <a:spcPts val="0"/>
              </a:spcBef>
              <a:buFont typeface="+mj-lt"/>
              <a:buAutoNum type="romanUcPeriod"/>
            </a:pPr>
            <a:r>
              <a:rPr lang="en-US" sz="1600" dirty="0" smtClean="0">
                <a:solidFill>
                  <a:schemeClr val="tx1"/>
                </a:solidFill>
                <a:latin typeface="Gill Sans MT" pitchFamily="34" charset="0"/>
              </a:rPr>
              <a:t>Intensive partnering in the field to improve program design</a:t>
            </a:r>
          </a:p>
          <a:p>
            <a:pPr marL="857250" lvl="1" indent="-400050" algn="l">
              <a:spcBef>
                <a:spcPts val="0"/>
              </a:spcBef>
              <a:buFont typeface="+mj-lt"/>
              <a:buAutoNum type="romanUcPeriod"/>
            </a:pPr>
            <a:endParaRPr lang="en-US" sz="1600" dirty="0" smtClean="0">
              <a:solidFill>
                <a:schemeClr val="tx1"/>
              </a:solidFill>
              <a:latin typeface="Gill Sans MT" pitchFamily="34" charset="0"/>
            </a:endParaRPr>
          </a:p>
          <a:p>
            <a:pPr marL="857250" lvl="1" indent="-400050" algn="l">
              <a:spcBef>
                <a:spcPts val="0"/>
              </a:spcBef>
              <a:buFont typeface="+mj-lt"/>
              <a:buAutoNum type="romanUcPeriod"/>
            </a:pPr>
            <a:r>
              <a:rPr lang="en-US" sz="1600" dirty="0" smtClean="0">
                <a:solidFill>
                  <a:schemeClr val="tx1"/>
                </a:solidFill>
                <a:latin typeface="Gill Sans MT" pitchFamily="34" charset="0"/>
              </a:rPr>
              <a:t>Replicate evaluations</a:t>
            </a:r>
          </a:p>
          <a:p>
            <a:pPr marL="457200" indent="-457200" algn="l">
              <a:spcBef>
                <a:spcPts val="600"/>
              </a:spcBef>
              <a:spcAft>
                <a:spcPts val="384"/>
              </a:spcAft>
              <a:buFont typeface="+mj-lt"/>
              <a:buAutoNum type="arabicPeriod"/>
            </a:pPr>
            <a:endParaRPr lang="en-US" sz="1200" dirty="0" smtClean="0">
              <a:solidFill>
                <a:schemeClr val="tx1"/>
              </a:solidFill>
              <a:latin typeface="Gill Sans MT" pitchFamily="34" charset="0"/>
            </a:endParaRPr>
          </a:p>
          <a:p>
            <a:pPr marL="457200" indent="-457200" algn="l">
              <a:spcAft>
                <a:spcPts val="600"/>
              </a:spcAft>
              <a:buFont typeface="+mj-lt"/>
              <a:buAutoNum type="arabicPeriod"/>
            </a:pPr>
            <a:r>
              <a:rPr lang="en-US" sz="2000" dirty="0" smtClean="0">
                <a:solidFill>
                  <a:schemeClr val="tx1"/>
                </a:solidFill>
                <a:latin typeface="Gill Sans MT" pitchFamily="34" charset="0"/>
              </a:rPr>
              <a:t>Use Evidence Effectively to Influence Policy</a:t>
            </a:r>
          </a:p>
          <a:p>
            <a:pPr marL="457200" indent="-457200" algn="l">
              <a:spcAft>
                <a:spcPts val="600"/>
              </a:spcAft>
              <a:buFont typeface="+mj-lt"/>
              <a:buAutoNum type="arabicPeriod"/>
            </a:pPr>
            <a:r>
              <a:rPr lang="en-US" sz="2000" dirty="0" smtClean="0">
                <a:solidFill>
                  <a:schemeClr val="tx1"/>
                </a:solidFill>
                <a:latin typeface="Gill Sans MT" pitchFamily="34" charset="0"/>
              </a:rPr>
              <a:t>Adapt Policy Outreach to Organizations</a:t>
            </a:r>
          </a:p>
          <a:p>
            <a:pPr marL="457200" indent="-457200" algn="l">
              <a:spcAft>
                <a:spcPts val="600"/>
              </a:spcAft>
              <a:buFont typeface="+mj-lt"/>
              <a:buAutoNum type="arabicPeriod"/>
            </a:pPr>
            <a:endParaRPr lang="en-US" sz="2000" dirty="0" smtClean="0">
              <a:solidFill>
                <a:schemeClr val="tx1"/>
              </a:solidFill>
              <a:latin typeface="Gill Sans MT" pitchFamily="34" charset="0"/>
            </a:endParaRPr>
          </a:p>
          <a:p>
            <a:pPr marL="457200" indent="-457200" algn="l">
              <a:spcAft>
                <a:spcPts val="600"/>
              </a:spcAft>
            </a:pPr>
            <a:endParaRPr lang="en-US" sz="2000" dirty="0" smtClean="0">
              <a:solidFill>
                <a:schemeClr val="tx1"/>
              </a:solidFill>
              <a:latin typeface="Gill Sans MT" pitchFamily="34" charset="0"/>
            </a:endParaRPr>
          </a:p>
          <a:p>
            <a:pPr lvl="1" algn="l">
              <a:spcAft>
                <a:spcPts val="600"/>
              </a:spcAft>
              <a:buFont typeface="Arial" pitchFamily="34" charset="0"/>
              <a:buChar char="•"/>
            </a:pPr>
            <a:endParaRPr lang="en-US" sz="1600" dirty="0" smtClean="0">
              <a:solidFill>
                <a:schemeClr val="tx1"/>
              </a:solidFill>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2</a:t>
            </a:fld>
            <a:endParaRPr lang="en-US" b="1" dirty="0">
              <a:solidFill>
                <a:schemeClr val="tx1"/>
              </a:solidFill>
            </a:endParaRPr>
          </a:p>
        </p:txBody>
      </p:sp>
      <p:cxnSp>
        <p:nvCxnSpPr>
          <p:cNvPr id="22" name="Straight Connector 21"/>
          <p:cNvCxnSpPr/>
          <p:nvPr/>
        </p:nvCxnSpPr>
        <p:spPr>
          <a:xfrm rot="10800000">
            <a:off x="7620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685800" y="304800"/>
            <a:ext cx="7772400" cy="68579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Gill Sans MT" pitchFamily="34" charset="0"/>
                <a:ea typeface="+mj-ea"/>
                <a:cs typeface="+mj-cs"/>
              </a:rPr>
              <a:t>Outline</a:t>
            </a:r>
            <a:endParaRPr kumimoji="0" lang="en-US" sz="36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cxnSp>
        <p:nvCxnSpPr>
          <p:cNvPr id="16" name="Straight Connector 15"/>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28600" y="2639568"/>
            <a:ext cx="457200" cy="256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12"/>
          </p:nvPr>
        </p:nvSpPr>
        <p:spPr>
          <a:xfrm>
            <a:off x="5791200" y="6248400"/>
            <a:ext cx="2895600" cy="476250"/>
          </a:xfrm>
          <a:noFill/>
        </p:spPr>
        <p:txBody>
          <a:bodyPr/>
          <a:lstStyle/>
          <a:p>
            <a:fld id="{4C785B89-2C93-204F-9A91-71BB3DDDD610}" type="slidenum">
              <a:rPr lang="en-US">
                <a:latin typeface="Arial" pitchFamily="34" charset="0"/>
                <a:ea typeface="ＭＳ Ｐゴシック" pitchFamily="34" charset="-128"/>
                <a:cs typeface="ＭＳ Ｐゴシック" pitchFamily="34" charset="-128"/>
              </a:rPr>
              <a:pPr/>
              <a:t>20</a:t>
            </a:fld>
            <a:endParaRPr lang="en-US">
              <a:latin typeface="Arial" pitchFamily="34" charset="0"/>
              <a:ea typeface="ＭＳ Ｐゴシック" pitchFamily="34" charset="-128"/>
              <a:cs typeface="ＭＳ Ｐゴシック" pitchFamily="34" charset="-128"/>
            </a:endParaRPr>
          </a:p>
        </p:txBody>
      </p:sp>
      <p:cxnSp>
        <p:nvCxnSpPr>
          <p:cNvPr id="5" name="Straight Connector 4"/>
          <p:cNvCxnSpPr/>
          <p:nvPr/>
        </p:nvCxnSpPr>
        <p:spPr>
          <a:xfrm>
            <a:off x="0" y="1676400"/>
            <a:ext cx="91440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304800"/>
            <a:ext cx="91440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557" name="Rectangle 2"/>
          <p:cNvSpPr txBox="1">
            <a:spLocks noChangeArrowheads="1"/>
          </p:cNvSpPr>
          <p:nvPr/>
        </p:nvSpPr>
        <p:spPr bwMode="auto">
          <a:xfrm>
            <a:off x="609600" y="228600"/>
            <a:ext cx="8229600" cy="1470025"/>
          </a:xfrm>
          <a:prstGeom prst="rect">
            <a:avLst/>
          </a:prstGeom>
          <a:noFill/>
          <a:ln w="9525">
            <a:noFill/>
            <a:miter lim="800000"/>
            <a:headEnd/>
            <a:tailEnd/>
          </a:ln>
        </p:spPr>
        <p:txBody>
          <a:bodyPr anchor="ctr">
            <a:prstTxWarp prst="textNoShape">
              <a:avLst/>
            </a:prstTxWarp>
          </a:bodyPr>
          <a:lstStyle/>
          <a:p>
            <a:pPr>
              <a:spcBef>
                <a:spcPts val="0"/>
              </a:spcBef>
            </a:pPr>
            <a:r>
              <a:rPr lang="en-US" i="1" dirty="0" smtClean="0">
                <a:latin typeface="Gill Sans MT" pitchFamily="34" charset="0"/>
              </a:rPr>
              <a:t>With 250+ projects in 42 countries, we deal with lots of policymakers, but recognize that:</a:t>
            </a:r>
          </a:p>
          <a:p>
            <a:pPr marL="457200" indent="-457200">
              <a:spcBef>
                <a:spcPts val="0"/>
              </a:spcBef>
              <a:buAutoNum type="alphaLcParenBoth"/>
            </a:pPr>
            <a:r>
              <a:rPr lang="en-US" i="1" dirty="0" smtClean="0">
                <a:latin typeface="Gill Sans MT" pitchFamily="34" charset="0"/>
              </a:rPr>
              <a:t>There are many channels to inform policy, though focus here on those used by J-PAL</a:t>
            </a:r>
          </a:p>
          <a:p>
            <a:pPr marL="457200" indent="-457200">
              <a:spcBef>
                <a:spcPts val="0"/>
              </a:spcBef>
              <a:buFont typeface="Arial" pitchFamily="34" charset="0"/>
              <a:buAutoNum type="alphaLcParenBoth"/>
            </a:pPr>
            <a:r>
              <a:rPr lang="en-US" i="1" dirty="0" smtClean="0">
                <a:latin typeface="Gill Sans MT" pitchFamily="34" charset="0"/>
              </a:rPr>
              <a:t>There is no “one size fits all” strategy to use impact evaluations to inform policy (example of four different scale up models)</a:t>
            </a:r>
          </a:p>
        </p:txBody>
      </p:sp>
      <p:sp>
        <p:nvSpPr>
          <p:cNvPr id="9" name="Rectangle 3"/>
          <p:cNvSpPr txBox="1">
            <a:spLocks noChangeArrowheads="1"/>
          </p:cNvSpPr>
          <p:nvPr/>
        </p:nvSpPr>
        <p:spPr bwMode="auto">
          <a:xfrm>
            <a:off x="-152400" y="1676400"/>
            <a:ext cx="9144000" cy="609600"/>
          </a:xfrm>
          <a:prstGeom prst="rect">
            <a:avLst/>
          </a:prstGeom>
          <a:noFill/>
          <a:ln w="9525">
            <a:noFill/>
            <a:miter lim="800000"/>
            <a:headEnd/>
            <a:tailEnd/>
          </a:ln>
        </p:spPr>
        <p:txBody>
          <a:bodyPr>
            <a:prstTxWarp prst="textNoShape">
              <a:avLst/>
            </a:prstTxWarp>
          </a:bodyPr>
          <a:lstStyle/>
          <a:p>
            <a:pPr lvl="1" eaLnBrk="0" hangingPunct="0">
              <a:spcBef>
                <a:spcPct val="20000"/>
              </a:spcBef>
              <a:defRPr/>
            </a:pPr>
            <a:r>
              <a:rPr lang="en-US" sz="1600" i="1" kern="0" dirty="0">
                <a:latin typeface="+mn-lt"/>
                <a:ea typeface="ＭＳ Ｐゴシック" pitchFamily="-109" charset="-128"/>
                <a:cs typeface="ＭＳ Ｐゴシック" pitchFamily="-109" charset="-128"/>
              </a:rPr>
              <a:t>Fields include Agriculture, Education, Environment, Governance, Health, Microfinance…</a:t>
            </a:r>
          </a:p>
        </p:txBody>
      </p:sp>
      <p:sp>
        <p:nvSpPr>
          <p:cNvPr id="23559" name="Rectangle 2"/>
          <p:cNvSpPr>
            <a:spLocks noChangeArrowheads="1"/>
          </p:cNvSpPr>
          <p:nvPr/>
        </p:nvSpPr>
        <p:spPr bwMode="auto">
          <a:xfrm>
            <a:off x="228600" y="6096000"/>
            <a:ext cx="304800" cy="1524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23560" name="Text Box 3"/>
          <p:cNvSpPr txBox="1">
            <a:spLocks noChangeArrowheads="1"/>
          </p:cNvSpPr>
          <p:nvPr/>
        </p:nvSpPr>
        <p:spPr bwMode="auto">
          <a:xfrm>
            <a:off x="533400" y="6400800"/>
            <a:ext cx="16002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health</a:t>
            </a:r>
          </a:p>
        </p:txBody>
      </p:sp>
      <p:sp>
        <p:nvSpPr>
          <p:cNvPr id="23561" name="Rectangle 4"/>
          <p:cNvSpPr>
            <a:spLocks noChangeArrowheads="1"/>
          </p:cNvSpPr>
          <p:nvPr/>
        </p:nvSpPr>
        <p:spPr bwMode="auto">
          <a:xfrm>
            <a:off x="228600" y="6477000"/>
            <a:ext cx="304800" cy="1524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23562" name="Rectangle 5"/>
          <p:cNvSpPr>
            <a:spLocks noChangeArrowheads="1"/>
          </p:cNvSpPr>
          <p:nvPr/>
        </p:nvSpPr>
        <p:spPr bwMode="auto">
          <a:xfrm>
            <a:off x="3810000" y="6096000"/>
            <a:ext cx="304800" cy="152400"/>
          </a:xfrm>
          <a:prstGeom prst="rect">
            <a:avLst/>
          </a:prstGeom>
          <a:solidFill>
            <a:srgbClr val="3366FF"/>
          </a:solidFill>
          <a:ln w="9525">
            <a:solidFill>
              <a:schemeClr val="tx1"/>
            </a:solidFill>
            <a:miter lim="800000"/>
            <a:headEnd/>
            <a:tailEnd/>
          </a:ln>
        </p:spPr>
        <p:txBody>
          <a:bodyPr wrap="none" anchor="ctr">
            <a:prstTxWarp prst="textNoShape">
              <a:avLst/>
            </a:prstTxWarp>
          </a:bodyPr>
          <a:lstStyle/>
          <a:p>
            <a:endParaRPr lang="en-US"/>
          </a:p>
        </p:txBody>
      </p:sp>
      <p:sp>
        <p:nvSpPr>
          <p:cNvPr id="23563" name="Rectangle 6"/>
          <p:cNvSpPr>
            <a:spLocks noChangeArrowheads="1"/>
          </p:cNvSpPr>
          <p:nvPr/>
        </p:nvSpPr>
        <p:spPr bwMode="auto">
          <a:xfrm>
            <a:off x="3810000" y="6477000"/>
            <a:ext cx="304800" cy="152400"/>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endParaRPr lang="en-US"/>
          </a:p>
        </p:txBody>
      </p:sp>
      <p:sp>
        <p:nvSpPr>
          <p:cNvPr id="23564" name="Text Box 7"/>
          <p:cNvSpPr txBox="1">
            <a:spLocks noChangeArrowheads="1"/>
          </p:cNvSpPr>
          <p:nvPr/>
        </p:nvSpPr>
        <p:spPr bwMode="auto">
          <a:xfrm>
            <a:off x="2209800" y="6019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rural development</a:t>
            </a:r>
          </a:p>
        </p:txBody>
      </p:sp>
      <p:sp>
        <p:nvSpPr>
          <p:cNvPr id="23565" name="Text Box 8"/>
          <p:cNvSpPr txBox="1">
            <a:spLocks noChangeArrowheads="1"/>
          </p:cNvSpPr>
          <p:nvPr/>
        </p:nvSpPr>
        <p:spPr bwMode="auto">
          <a:xfrm>
            <a:off x="533400" y="6019800"/>
            <a:ext cx="9144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education</a:t>
            </a:r>
          </a:p>
        </p:txBody>
      </p:sp>
      <p:sp>
        <p:nvSpPr>
          <p:cNvPr id="23566" name="Text Box 9"/>
          <p:cNvSpPr txBox="1">
            <a:spLocks noChangeArrowheads="1"/>
          </p:cNvSpPr>
          <p:nvPr/>
        </p:nvSpPr>
        <p:spPr bwMode="auto">
          <a:xfrm>
            <a:off x="4191000" y="6400800"/>
            <a:ext cx="22098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gender/ discrimination</a:t>
            </a:r>
          </a:p>
        </p:txBody>
      </p:sp>
      <p:sp>
        <p:nvSpPr>
          <p:cNvPr id="23567" name="Text Box 10"/>
          <p:cNvSpPr txBox="1">
            <a:spLocks noChangeArrowheads="1"/>
          </p:cNvSpPr>
          <p:nvPr/>
        </p:nvSpPr>
        <p:spPr bwMode="auto">
          <a:xfrm>
            <a:off x="4191000" y="6019800"/>
            <a:ext cx="18288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finance/ microfinance</a:t>
            </a:r>
          </a:p>
        </p:txBody>
      </p:sp>
      <p:sp>
        <p:nvSpPr>
          <p:cNvPr id="23568" name="Rectangle 11"/>
          <p:cNvSpPr>
            <a:spLocks noChangeArrowheads="1"/>
          </p:cNvSpPr>
          <p:nvPr/>
        </p:nvSpPr>
        <p:spPr bwMode="auto">
          <a:xfrm>
            <a:off x="1905000" y="6096000"/>
            <a:ext cx="304800" cy="152400"/>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sp>
        <p:nvSpPr>
          <p:cNvPr id="23569" name="Rectangle 12"/>
          <p:cNvSpPr>
            <a:spLocks noChangeArrowheads="1"/>
          </p:cNvSpPr>
          <p:nvPr/>
        </p:nvSpPr>
        <p:spPr bwMode="auto">
          <a:xfrm>
            <a:off x="1905000" y="6477000"/>
            <a:ext cx="304800" cy="152400"/>
          </a:xfrm>
          <a:prstGeom prst="rect">
            <a:avLst/>
          </a:prstGeom>
          <a:solidFill>
            <a:srgbClr val="66FFFF"/>
          </a:solidFill>
          <a:ln w="9525">
            <a:solidFill>
              <a:schemeClr val="tx1"/>
            </a:solidFill>
            <a:miter lim="800000"/>
            <a:headEnd/>
            <a:tailEnd/>
          </a:ln>
        </p:spPr>
        <p:txBody>
          <a:bodyPr wrap="none" anchor="ctr">
            <a:prstTxWarp prst="textNoShape">
              <a:avLst/>
            </a:prstTxWarp>
          </a:bodyPr>
          <a:lstStyle/>
          <a:p>
            <a:endParaRPr lang="en-US"/>
          </a:p>
        </p:txBody>
      </p:sp>
      <p:sp>
        <p:nvSpPr>
          <p:cNvPr id="23570" name="Rectangle 13"/>
          <p:cNvSpPr>
            <a:spLocks noChangeArrowheads="1"/>
          </p:cNvSpPr>
          <p:nvPr/>
        </p:nvSpPr>
        <p:spPr bwMode="auto">
          <a:xfrm>
            <a:off x="6096000" y="6096000"/>
            <a:ext cx="304800" cy="152400"/>
          </a:xfrm>
          <a:prstGeom prst="rect">
            <a:avLst/>
          </a:prstGeom>
          <a:solidFill>
            <a:srgbClr val="9933FF"/>
          </a:solidFill>
          <a:ln w="9525">
            <a:solidFill>
              <a:schemeClr val="tx1"/>
            </a:solidFill>
            <a:miter lim="800000"/>
            <a:headEnd/>
            <a:tailEnd/>
          </a:ln>
        </p:spPr>
        <p:txBody>
          <a:bodyPr wrap="none" anchor="ctr">
            <a:prstTxWarp prst="textNoShape">
              <a:avLst/>
            </a:prstTxWarp>
          </a:bodyPr>
          <a:lstStyle/>
          <a:p>
            <a:endParaRPr lang="en-US"/>
          </a:p>
        </p:txBody>
      </p:sp>
      <p:sp>
        <p:nvSpPr>
          <p:cNvPr id="23571" name="Text Box 14"/>
          <p:cNvSpPr txBox="1">
            <a:spLocks noChangeArrowheads="1"/>
          </p:cNvSpPr>
          <p:nvPr/>
        </p:nvSpPr>
        <p:spPr bwMode="auto">
          <a:xfrm>
            <a:off x="2286000" y="6400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participation</a:t>
            </a:r>
          </a:p>
        </p:txBody>
      </p:sp>
      <p:sp>
        <p:nvSpPr>
          <p:cNvPr id="23572" name="Text Box 15"/>
          <p:cNvSpPr txBox="1">
            <a:spLocks noChangeArrowheads="1"/>
          </p:cNvSpPr>
          <p:nvPr/>
        </p:nvSpPr>
        <p:spPr bwMode="auto">
          <a:xfrm>
            <a:off x="6553200" y="6019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environment</a:t>
            </a:r>
          </a:p>
        </p:txBody>
      </p:sp>
      <p:sp>
        <p:nvSpPr>
          <p:cNvPr id="23573" name="Text Box 17"/>
          <p:cNvSpPr txBox="1">
            <a:spLocks noChangeArrowheads="1"/>
          </p:cNvSpPr>
          <p:nvPr/>
        </p:nvSpPr>
        <p:spPr bwMode="auto">
          <a:xfrm>
            <a:off x="381000" y="1371600"/>
            <a:ext cx="7788275" cy="366713"/>
          </a:xfrm>
          <a:prstGeom prst="rect">
            <a:avLst/>
          </a:prstGeom>
          <a:noFill/>
          <a:ln w="9525">
            <a:noFill/>
            <a:miter lim="800000"/>
            <a:headEnd/>
            <a:tailEnd/>
          </a:ln>
        </p:spPr>
        <p:txBody>
          <a:bodyPr>
            <a:prstTxWarp prst="textNoShape">
              <a:avLst/>
            </a:prstTxWarp>
            <a:spAutoFit/>
          </a:bodyPr>
          <a:lstStyle/>
          <a:p>
            <a:endParaRPr lang="en-US"/>
          </a:p>
        </p:txBody>
      </p:sp>
      <p:sp>
        <p:nvSpPr>
          <p:cNvPr id="23574" name="Text Box 18"/>
          <p:cNvSpPr txBox="1">
            <a:spLocks noChangeArrowheads="1"/>
          </p:cNvSpPr>
          <p:nvPr/>
        </p:nvSpPr>
        <p:spPr bwMode="auto">
          <a:xfrm>
            <a:off x="381000" y="1295400"/>
            <a:ext cx="83058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26" name="AutoShape 19"/>
          <p:cNvSpPr>
            <a:spLocks noChangeArrowheads="1"/>
          </p:cNvSpPr>
          <p:nvPr/>
        </p:nvSpPr>
        <p:spPr bwMode="auto">
          <a:xfrm>
            <a:off x="6172200" y="6400800"/>
            <a:ext cx="152400" cy="228600"/>
          </a:xfrm>
          <a:prstGeom prst="star5">
            <a:avLst/>
          </a:prstGeom>
          <a:solidFill>
            <a:srgbClr val="FFFF00"/>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pitchFamily="-109" charset="0"/>
              <a:ea typeface="ＭＳ Ｐゴシック" charset="-128"/>
              <a:cs typeface="ＭＳ Ｐゴシック" charset="-128"/>
            </a:endParaRPr>
          </a:p>
        </p:txBody>
      </p:sp>
      <p:sp>
        <p:nvSpPr>
          <p:cNvPr id="23576" name="Text Box 20"/>
          <p:cNvSpPr txBox="1">
            <a:spLocks noChangeArrowheads="1"/>
          </p:cNvSpPr>
          <p:nvPr/>
        </p:nvSpPr>
        <p:spPr bwMode="auto">
          <a:xfrm>
            <a:off x="6553200" y="6400800"/>
            <a:ext cx="18288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J-PAL offices</a:t>
            </a:r>
          </a:p>
        </p:txBody>
      </p:sp>
      <p:sp>
        <p:nvSpPr>
          <p:cNvPr id="28" name="AutoShape 21"/>
          <p:cNvSpPr>
            <a:spLocks noChangeArrowheads="1"/>
          </p:cNvSpPr>
          <p:nvPr/>
        </p:nvSpPr>
        <p:spPr bwMode="auto">
          <a:xfrm>
            <a:off x="1592263" y="5489575"/>
            <a:ext cx="152400" cy="228600"/>
          </a:xfrm>
          <a:prstGeom prst="star5">
            <a:avLst/>
          </a:prstGeom>
          <a:solidFill>
            <a:srgbClr val="FFFF00"/>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pitchFamily="-109" charset="0"/>
              <a:ea typeface="ＭＳ Ｐゴシック" charset="-128"/>
              <a:cs typeface="ＭＳ Ｐゴシック" charset="-128"/>
            </a:endParaRPr>
          </a:p>
        </p:txBody>
      </p:sp>
      <p:sp>
        <p:nvSpPr>
          <p:cNvPr id="29" name="AutoShape 23"/>
          <p:cNvSpPr>
            <a:spLocks noChangeArrowheads="1"/>
          </p:cNvSpPr>
          <p:nvPr/>
        </p:nvSpPr>
        <p:spPr bwMode="auto">
          <a:xfrm>
            <a:off x="1570038" y="5553075"/>
            <a:ext cx="152400" cy="228600"/>
          </a:xfrm>
          <a:prstGeom prst="star5">
            <a:avLst/>
          </a:prstGeom>
          <a:solidFill>
            <a:srgbClr val="FFFF00"/>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pitchFamily="-109" charset="0"/>
              <a:ea typeface="ＭＳ Ｐゴシック" charset="-128"/>
              <a:cs typeface="ＭＳ Ｐゴシック" charset="-128"/>
            </a:endParaRPr>
          </a:p>
        </p:txBody>
      </p:sp>
      <p:pic>
        <p:nvPicPr>
          <p:cNvPr id="23579" name="Picture 22" descr="JPAL map"/>
          <p:cNvPicPr>
            <a:picLocks noChangeAspect="1" noChangeArrowheads="1"/>
          </p:cNvPicPr>
          <p:nvPr/>
        </p:nvPicPr>
        <p:blipFill>
          <a:blip r:embed="rId3"/>
          <a:srcRect t="17075"/>
          <a:stretch>
            <a:fillRect/>
          </a:stretch>
        </p:blipFill>
        <p:spPr bwMode="auto">
          <a:xfrm>
            <a:off x="0" y="1755775"/>
            <a:ext cx="9140825" cy="4090988"/>
          </a:xfrm>
          <a:prstGeom prst="rect">
            <a:avLst/>
          </a:prstGeom>
          <a:noFill/>
          <a:ln w="9525">
            <a:noFill/>
            <a:miter lim="800000"/>
            <a:headEnd/>
            <a:tailEnd/>
          </a:ln>
        </p:spPr>
      </p:pic>
    </p:spTree>
    <p:extLst>
      <p:ext uri="{BB962C8B-B14F-4D97-AF65-F5344CB8AC3E}">
        <p14:creationId xmlns:p14="http://schemas.microsoft.com/office/powerpoint/2010/main" val="3868100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762000" y="1143001"/>
            <a:ext cx="7696200" cy="4800599"/>
          </a:xfrm>
        </p:spPr>
        <p:txBody>
          <a:bodyPr wrap="square" lIns="91440" tIns="91440" bIns="91440">
            <a:noAutofit/>
          </a:bodyPr>
          <a:lstStyle/>
          <a:p>
            <a:pPr marL="457200" indent="-457200" algn="l">
              <a:spcAft>
                <a:spcPts val="600"/>
              </a:spcAft>
            </a:pPr>
            <a:endParaRPr lang="en-US" sz="1200" dirty="0" smtClean="0">
              <a:solidFill>
                <a:schemeClr val="tx1"/>
              </a:solidFill>
              <a:latin typeface="Gill Sans MT" pitchFamily="34" charset="0"/>
            </a:endParaRPr>
          </a:p>
          <a:p>
            <a:pPr marL="457200" indent="-457200" algn="l">
              <a:spcAft>
                <a:spcPts val="600"/>
              </a:spcAft>
              <a:buFont typeface="+mj-lt"/>
              <a:buAutoNum type="arabicPeriod"/>
            </a:pPr>
            <a:r>
              <a:rPr lang="en-US" sz="2000" dirty="0" smtClean="0">
                <a:solidFill>
                  <a:schemeClr val="tx1"/>
                </a:solidFill>
                <a:latin typeface="Gill Sans MT" pitchFamily="34" charset="0"/>
              </a:rPr>
              <a:t>What sort of evidence would you want as a policy maker?</a:t>
            </a:r>
            <a:endParaRPr lang="en-US" sz="1200" dirty="0" smtClean="0">
              <a:solidFill>
                <a:schemeClr val="tx1"/>
              </a:solidFill>
              <a:latin typeface="Gill Sans MT" pitchFamily="34" charset="0"/>
            </a:endParaRPr>
          </a:p>
          <a:p>
            <a:pPr marL="457200" indent="-457200" algn="l">
              <a:spcAft>
                <a:spcPts val="600"/>
              </a:spcAft>
              <a:buFont typeface="+mj-lt"/>
              <a:buAutoNum type="arabicPeriod"/>
            </a:pPr>
            <a:r>
              <a:rPr lang="en-US" sz="2000" dirty="0" smtClean="0">
                <a:solidFill>
                  <a:schemeClr val="tx1"/>
                </a:solidFill>
                <a:latin typeface="Gill Sans MT" pitchFamily="34" charset="0"/>
              </a:rPr>
              <a:t>Factors that Help or Hinder the use of Evidence in Policy </a:t>
            </a:r>
            <a:r>
              <a:rPr lang="en-US" sz="2000" i="1" dirty="0" smtClean="0">
                <a:solidFill>
                  <a:schemeClr val="tx1"/>
                </a:solidFill>
                <a:latin typeface="Gill Sans MT" pitchFamily="34" charset="0"/>
              </a:rPr>
              <a:t>(How could these cases have had more policy influence)</a:t>
            </a:r>
          </a:p>
          <a:p>
            <a:pPr marL="457200" indent="-457200" algn="l">
              <a:spcAft>
                <a:spcPts val="600"/>
              </a:spcAft>
              <a:buFont typeface="+mj-lt"/>
              <a:buAutoNum type="arabicPeriod"/>
            </a:pPr>
            <a:r>
              <a:rPr lang="en-US" sz="2000" dirty="0" smtClean="0">
                <a:solidFill>
                  <a:schemeClr val="tx1"/>
                </a:solidFill>
                <a:latin typeface="Gill Sans MT" pitchFamily="34" charset="0"/>
              </a:rPr>
              <a:t>Is it the job of researchers to influence policy?</a:t>
            </a:r>
          </a:p>
          <a:p>
            <a:pPr marL="457200" indent="-457200" algn="l">
              <a:spcAft>
                <a:spcPts val="600"/>
              </a:spcAft>
              <a:buFont typeface="+mj-lt"/>
              <a:buAutoNum type="arabicPeriod"/>
            </a:pPr>
            <a:r>
              <a:rPr lang="en-US" sz="2000" dirty="0" smtClean="0">
                <a:solidFill>
                  <a:schemeClr val="tx1"/>
                </a:solidFill>
                <a:latin typeface="Gill Sans MT" pitchFamily="34" charset="0"/>
              </a:rPr>
              <a:t>Do governments only want to evaluate programs they think work?</a:t>
            </a:r>
          </a:p>
          <a:p>
            <a:pPr marL="457200" indent="-457200" algn="l">
              <a:spcAft>
                <a:spcPts val="600"/>
              </a:spcAft>
              <a:buFont typeface="+mj-lt"/>
              <a:buAutoNum type="arabicPeriod"/>
            </a:pPr>
            <a:endParaRPr lang="en-US" sz="2000" dirty="0" smtClean="0">
              <a:solidFill>
                <a:schemeClr val="tx1"/>
              </a:solidFill>
              <a:latin typeface="Gill Sans MT" pitchFamily="34" charset="0"/>
            </a:endParaRPr>
          </a:p>
          <a:p>
            <a:pPr marL="457200" indent="-457200" algn="l">
              <a:spcAft>
                <a:spcPts val="600"/>
              </a:spcAft>
            </a:pPr>
            <a:endParaRPr lang="en-US" sz="2000" dirty="0" smtClean="0">
              <a:solidFill>
                <a:schemeClr val="tx1"/>
              </a:solidFill>
              <a:latin typeface="Gill Sans MT" pitchFamily="34" charset="0"/>
            </a:endParaRPr>
          </a:p>
          <a:p>
            <a:pPr lvl="1" algn="l">
              <a:spcAft>
                <a:spcPts val="600"/>
              </a:spcAft>
              <a:buFont typeface="Arial" pitchFamily="34" charset="0"/>
              <a:buChar char="•"/>
            </a:pPr>
            <a:endParaRPr lang="en-US" sz="1600" dirty="0" smtClean="0">
              <a:solidFill>
                <a:schemeClr val="tx1"/>
              </a:solidFill>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21</a:t>
            </a:fld>
            <a:endParaRPr lang="en-US" b="1" dirty="0">
              <a:solidFill>
                <a:schemeClr val="tx1"/>
              </a:solidFill>
            </a:endParaRPr>
          </a:p>
        </p:txBody>
      </p:sp>
      <p:cxnSp>
        <p:nvCxnSpPr>
          <p:cNvPr id="22" name="Straight Connector 21"/>
          <p:cNvCxnSpPr/>
          <p:nvPr/>
        </p:nvCxnSpPr>
        <p:spPr>
          <a:xfrm rot="10800000">
            <a:off x="7620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685800" y="304800"/>
            <a:ext cx="7772400" cy="68579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Gill Sans MT" pitchFamily="34" charset="0"/>
                <a:ea typeface="+mj-ea"/>
                <a:cs typeface="+mj-cs"/>
              </a:rPr>
              <a:t>Outline</a:t>
            </a:r>
            <a:endParaRPr kumimoji="0" lang="en-US" sz="36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cxnSp>
        <p:nvCxnSpPr>
          <p:cNvPr id="16" name="Straight Connector 15"/>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28600" y="1600200"/>
            <a:ext cx="457200" cy="256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983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152401"/>
            <a:ext cx="7772400" cy="685799"/>
          </a:xfrm>
        </p:spPr>
        <p:txBody>
          <a:bodyPr>
            <a:normAutofit fontScale="90000"/>
          </a:bodyPr>
          <a:lstStyle/>
          <a:p>
            <a:pPr algn="l"/>
            <a:r>
              <a:rPr lang="en-US" sz="3600" dirty="0" smtClean="0">
                <a:latin typeface="Gill Sans MT" pitchFamily="34" charset="0"/>
              </a:rPr>
              <a:t>What sort of evidence would you want as a policy maker?</a:t>
            </a:r>
            <a:endParaRPr lang="en-US" sz="3600" dirty="0">
              <a:latin typeface="Gill Sans MT" pitchFamily="34" charset="0"/>
            </a:endParaRPr>
          </a:p>
        </p:txBody>
      </p:sp>
      <p:sp>
        <p:nvSpPr>
          <p:cNvPr id="12" name="Subtitle 2"/>
          <p:cNvSpPr>
            <a:spLocks noGrp="1"/>
          </p:cNvSpPr>
          <p:nvPr>
            <p:ph type="subTitle" idx="1"/>
          </p:nvPr>
        </p:nvSpPr>
        <p:spPr>
          <a:xfrm>
            <a:off x="685800" y="1066800"/>
            <a:ext cx="7848600" cy="4267200"/>
          </a:xfrm>
        </p:spPr>
        <p:txBody>
          <a:bodyPr wrap="square" lIns="91440" tIns="91440" bIns="91440">
            <a:noAutofit/>
          </a:bodyPr>
          <a:lstStyle/>
          <a:p>
            <a:pPr marL="457200" indent="-457200" algn="l">
              <a:spcAft>
                <a:spcPts val="600"/>
              </a:spcAft>
              <a:buAutoNum type="arabicPeriod"/>
            </a:pPr>
            <a:r>
              <a:rPr lang="en-US" sz="2000" i="1" dirty="0" smtClean="0">
                <a:solidFill>
                  <a:schemeClr val="tx1"/>
                </a:solidFill>
                <a:latin typeface="Gill Sans MT" pitchFamily="34" charset="0"/>
              </a:rPr>
              <a:t>Unbiased</a:t>
            </a:r>
            <a:r>
              <a:rPr lang="en-US" sz="2000" dirty="0" smtClean="0">
                <a:solidFill>
                  <a:schemeClr val="tx1"/>
                </a:solidFill>
                <a:latin typeface="Gill Sans MT" pitchFamily="34" charset="0"/>
              </a:rPr>
              <a:t>:  Independent evaluation and not driven by an agenda</a:t>
            </a:r>
          </a:p>
          <a:p>
            <a:pPr marL="457200" indent="-457200" algn="l">
              <a:spcAft>
                <a:spcPts val="600"/>
              </a:spcAft>
              <a:buAutoNum type="arabicPeriod"/>
            </a:pPr>
            <a:endParaRPr lang="en-US" sz="2000" dirty="0" smtClean="0">
              <a:solidFill>
                <a:schemeClr val="tx1"/>
              </a:solidFill>
              <a:latin typeface="Gill Sans MT" pitchFamily="34" charset="0"/>
            </a:endParaRPr>
          </a:p>
          <a:p>
            <a:pPr marL="457200" indent="-457200" algn="l">
              <a:spcAft>
                <a:spcPts val="600"/>
              </a:spcAft>
              <a:buAutoNum type="arabicPeriod"/>
            </a:pPr>
            <a:r>
              <a:rPr lang="en-US" sz="2000" i="1" dirty="0" smtClean="0">
                <a:solidFill>
                  <a:schemeClr val="tx1"/>
                </a:solidFill>
                <a:latin typeface="Gill Sans MT" pitchFamily="34" charset="0"/>
              </a:rPr>
              <a:t>Rigorous</a:t>
            </a:r>
            <a:r>
              <a:rPr lang="en-US" sz="2000" dirty="0" smtClean="0">
                <a:solidFill>
                  <a:schemeClr val="tx1"/>
                </a:solidFill>
                <a:latin typeface="Gill Sans MT" pitchFamily="34" charset="0"/>
              </a:rPr>
              <a:t>:  Used best methodology available and applied it correctly</a:t>
            </a:r>
          </a:p>
          <a:p>
            <a:pPr marL="457200" indent="-457200" algn="l">
              <a:spcAft>
                <a:spcPts val="600"/>
              </a:spcAft>
              <a:buAutoNum type="arabicPeriod"/>
            </a:pPr>
            <a:endParaRPr lang="en-US" sz="2000" dirty="0" smtClean="0">
              <a:solidFill>
                <a:schemeClr val="tx1"/>
              </a:solidFill>
              <a:latin typeface="Gill Sans MT" pitchFamily="34" charset="0"/>
            </a:endParaRPr>
          </a:p>
          <a:p>
            <a:pPr marL="457200" indent="-457200" algn="l">
              <a:spcAft>
                <a:spcPts val="600"/>
              </a:spcAft>
              <a:buAutoNum type="arabicPeriod" startAt="3"/>
            </a:pPr>
            <a:r>
              <a:rPr lang="en-US" sz="2000" i="1" dirty="0" smtClean="0">
                <a:solidFill>
                  <a:schemeClr val="tx1"/>
                </a:solidFill>
                <a:latin typeface="Gill Sans MT" pitchFamily="34" charset="0"/>
              </a:rPr>
              <a:t>Substantive</a:t>
            </a:r>
            <a:r>
              <a:rPr lang="en-US" sz="2000" dirty="0" smtClean="0">
                <a:solidFill>
                  <a:schemeClr val="tx1"/>
                </a:solidFill>
                <a:latin typeface="Gill Sans MT" pitchFamily="34" charset="0"/>
              </a:rPr>
              <a:t>:  Builds on my knowledge and provides me either insights that are novel, or evidence on issues where there is a robust debate (find little use for evidence that reiterates what are established facts)</a:t>
            </a:r>
          </a:p>
          <a:p>
            <a:pPr marL="457200" indent="-457200" algn="l">
              <a:spcAft>
                <a:spcPts val="600"/>
              </a:spcAft>
              <a:buAutoNum type="arabicPeriod" startAt="3"/>
            </a:pPr>
            <a:endParaRPr lang="en-US" sz="2000" dirty="0" smtClean="0">
              <a:solidFill>
                <a:schemeClr val="tx1"/>
              </a:solidFill>
              <a:latin typeface="Gill Sans MT" pitchFamily="34" charset="0"/>
            </a:endParaRPr>
          </a:p>
          <a:p>
            <a:pPr marL="457200" indent="-457200" algn="l">
              <a:spcAft>
                <a:spcPts val="600"/>
              </a:spcAft>
              <a:buAutoNum type="arabicPeriod" startAt="3"/>
            </a:pPr>
            <a:r>
              <a:rPr lang="en-US" sz="2000" i="1" dirty="0" smtClean="0">
                <a:solidFill>
                  <a:schemeClr val="tx1"/>
                </a:solidFill>
                <a:latin typeface="Gill Sans MT" pitchFamily="34" charset="0"/>
              </a:rPr>
              <a:t>Relevant</a:t>
            </a:r>
            <a:r>
              <a:rPr lang="en-US" sz="2000" dirty="0" smtClean="0">
                <a:solidFill>
                  <a:schemeClr val="tx1"/>
                </a:solidFill>
                <a:latin typeface="Gill Sans MT" pitchFamily="34" charset="0"/>
              </a:rPr>
              <a:t>:  To my context and my needs and problems</a:t>
            </a:r>
          </a:p>
          <a:p>
            <a:pPr marL="457200" indent="-457200" algn="l">
              <a:spcAft>
                <a:spcPts val="600"/>
              </a:spcAft>
              <a:buAutoNum type="arabicPeriod" startAt="3"/>
            </a:pPr>
            <a:endParaRPr lang="en-US" sz="2000" dirty="0" smtClean="0">
              <a:solidFill>
                <a:schemeClr val="tx1"/>
              </a:solidFill>
              <a:latin typeface="Gill Sans MT" pitchFamily="34" charset="0"/>
            </a:endParaRPr>
          </a:p>
          <a:p>
            <a:pPr marL="457200" indent="-457200" algn="l">
              <a:spcAft>
                <a:spcPts val="600"/>
              </a:spcAft>
              <a:buFont typeface="Arial" pitchFamily="34" charset="0"/>
              <a:buAutoNum type="arabicPeriod" startAt="3"/>
            </a:pPr>
            <a:r>
              <a:rPr lang="en-US" sz="2000" i="1" dirty="0" smtClean="0">
                <a:solidFill>
                  <a:schemeClr val="tx1"/>
                </a:solidFill>
                <a:latin typeface="Gill Sans MT" pitchFamily="34" charset="0"/>
              </a:rPr>
              <a:t>Timely</a:t>
            </a:r>
            <a:r>
              <a:rPr lang="en-US" sz="2000" dirty="0" smtClean="0">
                <a:solidFill>
                  <a:schemeClr val="tx1"/>
                </a:solidFill>
                <a:latin typeface="Gill Sans MT" pitchFamily="34" charset="0"/>
              </a:rPr>
              <a:t>:  When I need it to make decisions</a:t>
            </a:r>
          </a:p>
          <a:p>
            <a:pPr marL="457200" indent="-457200" algn="l">
              <a:spcAft>
                <a:spcPts val="600"/>
              </a:spcAft>
              <a:buAutoNum type="arabicPeriod" startAt="3"/>
            </a:pPr>
            <a:endParaRPr lang="en-US" sz="2000" dirty="0" smtClean="0">
              <a:solidFill>
                <a:schemeClr val="tx1"/>
              </a:solidFill>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22</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1066799"/>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631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152401"/>
            <a:ext cx="7772400" cy="685799"/>
          </a:xfrm>
        </p:spPr>
        <p:txBody>
          <a:bodyPr>
            <a:normAutofit fontScale="90000"/>
          </a:bodyPr>
          <a:lstStyle/>
          <a:p>
            <a:pPr algn="l"/>
            <a:r>
              <a:rPr lang="en-US" sz="3600" dirty="0" smtClean="0">
                <a:latin typeface="Gill Sans MT" pitchFamily="34" charset="0"/>
              </a:rPr>
              <a:t>What sort of evidence would you want as a policy maker?</a:t>
            </a:r>
            <a:endParaRPr lang="en-US" sz="3600" dirty="0">
              <a:latin typeface="Gill Sans MT" pitchFamily="34" charset="0"/>
            </a:endParaRPr>
          </a:p>
        </p:txBody>
      </p:sp>
      <p:sp>
        <p:nvSpPr>
          <p:cNvPr id="12" name="Subtitle 2"/>
          <p:cNvSpPr>
            <a:spLocks noGrp="1"/>
          </p:cNvSpPr>
          <p:nvPr>
            <p:ph type="subTitle" idx="1"/>
          </p:nvPr>
        </p:nvSpPr>
        <p:spPr>
          <a:xfrm>
            <a:off x="685800" y="1219200"/>
            <a:ext cx="7848600" cy="4572000"/>
          </a:xfrm>
        </p:spPr>
        <p:txBody>
          <a:bodyPr wrap="square" lIns="91440" tIns="91440" bIns="91440">
            <a:noAutofit/>
          </a:bodyPr>
          <a:lstStyle/>
          <a:p>
            <a:pPr marL="457200" indent="-457200" algn="l">
              <a:spcAft>
                <a:spcPts val="600"/>
              </a:spcAft>
            </a:pPr>
            <a:r>
              <a:rPr lang="en-US" sz="2000" dirty="0" smtClean="0">
                <a:solidFill>
                  <a:schemeClr val="tx1"/>
                </a:solidFill>
                <a:latin typeface="Gill Sans MT" pitchFamily="34" charset="0"/>
              </a:rPr>
              <a:t>6.	</a:t>
            </a:r>
            <a:r>
              <a:rPr lang="en-US" sz="2000" i="1" dirty="0" smtClean="0">
                <a:solidFill>
                  <a:schemeClr val="tx1"/>
                </a:solidFill>
                <a:latin typeface="Gill Sans MT" pitchFamily="34" charset="0"/>
              </a:rPr>
              <a:t>Actionable</a:t>
            </a:r>
            <a:r>
              <a:rPr lang="en-US" sz="2000" dirty="0" smtClean="0">
                <a:solidFill>
                  <a:schemeClr val="tx1"/>
                </a:solidFill>
                <a:latin typeface="Gill Sans MT" pitchFamily="34" charset="0"/>
              </a:rPr>
              <a:t>: Comes with a clear policy recommendation</a:t>
            </a:r>
          </a:p>
          <a:p>
            <a:pPr marL="457200" indent="-457200" algn="l">
              <a:spcAft>
                <a:spcPts val="600"/>
              </a:spcAft>
            </a:pPr>
            <a:endParaRPr lang="en-US" sz="2000" dirty="0" smtClean="0">
              <a:solidFill>
                <a:schemeClr val="tx1"/>
              </a:solidFill>
              <a:latin typeface="Gill Sans MT" pitchFamily="34" charset="0"/>
            </a:endParaRPr>
          </a:p>
          <a:p>
            <a:pPr marL="457200" indent="-457200" algn="l">
              <a:spcAft>
                <a:spcPts val="600"/>
              </a:spcAft>
            </a:pPr>
            <a:r>
              <a:rPr lang="en-US" sz="2000" dirty="0" smtClean="0">
                <a:solidFill>
                  <a:schemeClr val="tx1"/>
                </a:solidFill>
                <a:latin typeface="Gill Sans MT" pitchFamily="34" charset="0"/>
              </a:rPr>
              <a:t>7.	</a:t>
            </a:r>
            <a:r>
              <a:rPr lang="en-US" sz="2000" i="1" dirty="0" smtClean="0">
                <a:solidFill>
                  <a:schemeClr val="tx1"/>
                </a:solidFill>
                <a:latin typeface="Gill Sans MT" pitchFamily="34" charset="0"/>
              </a:rPr>
              <a:t>Easy to Understand</a:t>
            </a:r>
            <a:r>
              <a:rPr lang="en-US" sz="2000" dirty="0" smtClean="0">
                <a:solidFill>
                  <a:schemeClr val="tx1"/>
                </a:solidFill>
                <a:latin typeface="Gill Sans MT" pitchFamily="34" charset="0"/>
              </a:rPr>
              <a:t>: Links theory of change to empirical evidence and presents results in a manner easy to understand</a:t>
            </a:r>
          </a:p>
          <a:p>
            <a:pPr marL="457200" indent="-457200" algn="l">
              <a:spcAft>
                <a:spcPts val="600"/>
              </a:spcAft>
            </a:pPr>
            <a:endParaRPr lang="en-US" sz="2000" dirty="0" smtClean="0">
              <a:solidFill>
                <a:schemeClr val="tx1"/>
              </a:solidFill>
              <a:latin typeface="Gill Sans MT" pitchFamily="34" charset="0"/>
            </a:endParaRPr>
          </a:p>
          <a:p>
            <a:pPr marL="457200" indent="-457200" algn="l">
              <a:spcAft>
                <a:spcPts val="600"/>
              </a:spcAft>
            </a:pPr>
            <a:r>
              <a:rPr lang="en-US" sz="2000" dirty="0" smtClean="0">
                <a:solidFill>
                  <a:schemeClr val="tx1"/>
                </a:solidFill>
                <a:latin typeface="Gill Sans MT" pitchFamily="34" charset="0"/>
              </a:rPr>
              <a:t>8.	</a:t>
            </a:r>
            <a:r>
              <a:rPr lang="en-US" sz="2000" i="1" dirty="0" smtClean="0">
                <a:solidFill>
                  <a:schemeClr val="tx1"/>
                </a:solidFill>
                <a:latin typeface="Gill Sans MT" pitchFamily="34" charset="0"/>
              </a:rPr>
              <a:t>Cumulative</a:t>
            </a:r>
            <a:r>
              <a:rPr lang="en-US" sz="2000" dirty="0" smtClean="0">
                <a:solidFill>
                  <a:schemeClr val="tx1"/>
                </a:solidFill>
                <a:latin typeface="Gill Sans MT" pitchFamily="34" charset="0"/>
              </a:rPr>
              <a:t>: Draws lessons from not just one program or an evaluation, but the body of evidence</a:t>
            </a:r>
          </a:p>
          <a:p>
            <a:pPr marL="457200" indent="-457200" algn="l">
              <a:spcAft>
                <a:spcPts val="600"/>
              </a:spcAft>
            </a:pPr>
            <a:endParaRPr lang="en-US" sz="2000" i="1" dirty="0" smtClean="0">
              <a:solidFill>
                <a:schemeClr val="tx1"/>
              </a:solidFill>
              <a:latin typeface="Gill Sans MT" pitchFamily="34" charset="0"/>
            </a:endParaRPr>
          </a:p>
          <a:p>
            <a:pPr marL="457200" indent="-457200" algn="l">
              <a:spcAft>
                <a:spcPts val="600"/>
              </a:spcAft>
            </a:pPr>
            <a:r>
              <a:rPr lang="en-US" sz="2000" i="1" dirty="0" smtClean="0">
                <a:solidFill>
                  <a:schemeClr val="tx1"/>
                </a:solidFill>
                <a:latin typeface="Gill Sans MT" pitchFamily="34" charset="0"/>
              </a:rPr>
              <a:t>9. 	Easy to Explain to constituents</a:t>
            </a:r>
            <a:r>
              <a:rPr lang="en-US" sz="2000" dirty="0" smtClean="0">
                <a:solidFill>
                  <a:schemeClr val="tx1"/>
                </a:solidFill>
                <a:latin typeface="Gill Sans MT" pitchFamily="34" charset="0"/>
              </a:rPr>
              <a:t>:</a:t>
            </a:r>
          </a:p>
          <a:p>
            <a:pPr marL="914400" lvl="1" indent="-457200" algn="l">
              <a:spcAft>
                <a:spcPts val="600"/>
              </a:spcAft>
              <a:buFont typeface="Arial"/>
              <a:buChar char="•"/>
            </a:pPr>
            <a:r>
              <a:rPr lang="en-US" sz="2000" dirty="0" smtClean="0">
                <a:solidFill>
                  <a:schemeClr val="tx1"/>
                </a:solidFill>
                <a:latin typeface="Gill Sans MT" pitchFamily="34" charset="0"/>
              </a:rPr>
              <a:t>Helps if researchers have been building up a culture of getting the general public on board with Op-</a:t>
            </a:r>
            <a:r>
              <a:rPr lang="en-US" sz="2000" dirty="0" err="1" smtClean="0">
                <a:solidFill>
                  <a:schemeClr val="tx1"/>
                </a:solidFill>
                <a:latin typeface="Gill Sans MT" pitchFamily="34" charset="0"/>
              </a:rPr>
              <a:t>Eds</a:t>
            </a:r>
            <a:r>
              <a:rPr lang="en-US" sz="2000" dirty="0" smtClean="0">
                <a:solidFill>
                  <a:schemeClr val="tx1"/>
                </a:solidFill>
                <a:latin typeface="Gill Sans MT" pitchFamily="34" charset="0"/>
              </a:rPr>
              <a:t>, conferences etc.</a:t>
            </a:r>
          </a:p>
          <a:p>
            <a:pPr marL="457200" indent="-457200" algn="l">
              <a:spcAft>
                <a:spcPts val="600"/>
              </a:spcAft>
            </a:pPr>
            <a:endParaRPr lang="en-US" sz="2000" dirty="0" smtClean="0">
              <a:solidFill>
                <a:schemeClr val="tx1"/>
              </a:solidFill>
              <a:latin typeface="Gill Sans MT" pitchFamily="34" charset="0"/>
            </a:endParaRPr>
          </a:p>
          <a:p>
            <a:pPr algn="l">
              <a:spcAft>
                <a:spcPts val="600"/>
              </a:spcAft>
              <a:buFont typeface="Arial" pitchFamily="34" charset="0"/>
              <a:buChar char="•"/>
            </a:pPr>
            <a:endParaRPr lang="en-US" sz="2000" dirty="0" smtClean="0">
              <a:solidFill>
                <a:schemeClr val="tx1"/>
              </a:solidFill>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23</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1066799"/>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072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762000" y="1143001"/>
            <a:ext cx="7696200" cy="4800599"/>
          </a:xfrm>
        </p:spPr>
        <p:txBody>
          <a:bodyPr wrap="square" lIns="91440" tIns="91440" bIns="91440">
            <a:noAutofit/>
          </a:bodyPr>
          <a:lstStyle/>
          <a:p>
            <a:pPr algn="l">
              <a:spcBef>
                <a:spcPts val="0"/>
              </a:spcBef>
            </a:pPr>
            <a:r>
              <a:rPr lang="en-US" sz="1600" i="1" dirty="0" smtClean="0">
                <a:solidFill>
                  <a:schemeClr val="tx1"/>
                </a:solidFill>
                <a:latin typeface="Gill Sans MT" pitchFamily="34" charset="0"/>
              </a:rPr>
              <a:t>We recognize that:</a:t>
            </a:r>
          </a:p>
          <a:p>
            <a:pPr marL="457200" indent="-457200" algn="l">
              <a:spcBef>
                <a:spcPts val="0"/>
              </a:spcBef>
              <a:buAutoNum type="alphaLcParenBoth"/>
            </a:pPr>
            <a:r>
              <a:rPr lang="en-US" sz="1600" i="1" dirty="0" smtClean="0">
                <a:solidFill>
                  <a:schemeClr val="tx1"/>
                </a:solidFill>
                <a:latin typeface="Gill Sans MT" pitchFamily="34" charset="0"/>
              </a:rPr>
              <a:t>There are many channels to inform policy, though focus here on those used by J-PAL</a:t>
            </a:r>
          </a:p>
          <a:p>
            <a:pPr marL="457200" indent="-457200" algn="l">
              <a:spcBef>
                <a:spcPts val="0"/>
              </a:spcBef>
              <a:buFont typeface="Arial" pitchFamily="34" charset="0"/>
              <a:buAutoNum type="alphaLcParenBoth"/>
            </a:pPr>
            <a:r>
              <a:rPr lang="en-US" sz="1600" i="1" dirty="0" smtClean="0">
                <a:solidFill>
                  <a:schemeClr val="tx1"/>
                </a:solidFill>
                <a:latin typeface="Gill Sans MT" pitchFamily="34" charset="0"/>
              </a:rPr>
              <a:t>There is no “one size fits all” strategy to use impact evaluations to inform policy (example of four different scale up models)</a:t>
            </a:r>
          </a:p>
          <a:p>
            <a:pPr marL="457200" indent="-457200" algn="l">
              <a:spcAft>
                <a:spcPts val="600"/>
              </a:spcAft>
            </a:pPr>
            <a:endParaRPr lang="en-US" sz="1200" dirty="0" smtClean="0">
              <a:solidFill>
                <a:schemeClr val="tx1"/>
              </a:solidFill>
              <a:latin typeface="Gill Sans MT" pitchFamily="34" charset="0"/>
            </a:endParaRPr>
          </a:p>
          <a:p>
            <a:pPr marL="457200" indent="-457200" algn="l">
              <a:spcAft>
                <a:spcPts val="600"/>
              </a:spcAft>
              <a:buFont typeface="+mj-lt"/>
              <a:buAutoNum type="arabicPeriod"/>
            </a:pPr>
            <a:r>
              <a:rPr lang="en-US" sz="2000" dirty="0" smtClean="0">
                <a:solidFill>
                  <a:schemeClr val="tx1"/>
                </a:solidFill>
                <a:latin typeface="Gill Sans MT" pitchFamily="34" charset="0"/>
              </a:rPr>
              <a:t>What sort of evidence would you want as a policy maker?</a:t>
            </a:r>
            <a:endParaRPr lang="en-US" sz="1200" dirty="0" smtClean="0">
              <a:solidFill>
                <a:schemeClr val="tx1"/>
              </a:solidFill>
              <a:latin typeface="Gill Sans MT" pitchFamily="34" charset="0"/>
            </a:endParaRPr>
          </a:p>
          <a:p>
            <a:pPr marL="457200" indent="-457200" algn="l">
              <a:spcAft>
                <a:spcPts val="600"/>
              </a:spcAft>
              <a:buFont typeface="+mj-lt"/>
              <a:buAutoNum type="arabicPeriod"/>
            </a:pPr>
            <a:r>
              <a:rPr lang="en-US" sz="2000" dirty="0" smtClean="0">
                <a:solidFill>
                  <a:schemeClr val="tx1"/>
                </a:solidFill>
                <a:latin typeface="Gill Sans MT" pitchFamily="34" charset="0"/>
              </a:rPr>
              <a:t>Factors that Help or Hinder the use of Evidence in Policy</a:t>
            </a:r>
          </a:p>
          <a:p>
            <a:pPr marL="457200" indent="-457200" algn="l">
              <a:spcAft>
                <a:spcPts val="600"/>
              </a:spcAft>
              <a:buFont typeface="+mj-lt"/>
              <a:buAutoNum type="arabicPeriod"/>
            </a:pPr>
            <a:r>
              <a:rPr lang="en-US" sz="2000" dirty="0" smtClean="0">
                <a:solidFill>
                  <a:schemeClr val="tx1"/>
                </a:solidFill>
                <a:latin typeface="Gill Sans MT" pitchFamily="34" charset="0"/>
              </a:rPr>
              <a:t>Is it the job of researchers to influence policy?</a:t>
            </a:r>
          </a:p>
          <a:p>
            <a:pPr marL="457200" indent="-457200" algn="l">
              <a:spcAft>
                <a:spcPts val="600"/>
              </a:spcAft>
              <a:buFont typeface="+mj-lt"/>
              <a:buAutoNum type="arabicPeriod"/>
            </a:pPr>
            <a:r>
              <a:rPr lang="en-US" sz="2000" dirty="0" smtClean="0">
                <a:solidFill>
                  <a:schemeClr val="tx1"/>
                </a:solidFill>
                <a:latin typeface="Gill Sans MT" pitchFamily="34" charset="0"/>
              </a:rPr>
              <a:t>Do governments only want to evaluate programs they think work?</a:t>
            </a:r>
          </a:p>
          <a:p>
            <a:pPr marL="457200" indent="-457200" algn="l">
              <a:spcAft>
                <a:spcPts val="600"/>
              </a:spcAft>
              <a:buFont typeface="+mj-lt"/>
              <a:buAutoNum type="arabicPeriod"/>
            </a:pPr>
            <a:endParaRPr lang="en-US" sz="2000" dirty="0" smtClean="0">
              <a:solidFill>
                <a:schemeClr val="tx1"/>
              </a:solidFill>
              <a:latin typeface="Gill Sans MT" pitchFamily="34" charset="0"/>
            </a:endParaRPr>
          </a:p>
          <a:p>
            <a:pPr marL="457200" indent="-457200" algn="l">
              <a:spcAft>
                <a:spcPts val="600"/>
              </a:spcAft>
            </a:pPr>
            <a:endParaRPr lang="en-US" sz="2000" dirty="0" smtClean="0">
              <a:solidFill>
                <a:schemeClr val="tx1"/>
              </a:solidFill>
              <a:latin typeface="Gill Sans MT" pitchFamily="34" charset="0"/>
            </a:endParaRPr>
          </a:p>
          <a:p>
            <a:pPr lvl="1" algn="l">
              <a:spcAft>
                <a:spcPts val="600"/>
              </a:spcAft>
              <a:buFont typeface="Arial" pitchFamily="34" charset="0"/>
              <a:buChar char="•"/>
            </a:pPr>
            <a:endParaRPr lang="en-US" sz="1600" dirty="0" smtClean="0">
              <a:solidFill>
                <a:schemeClr val="tx1"/>
              </a:solidFill>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24</a:t>
            </a:fld>
            <a:endParaRPr lang="en-US" b="1" dirty="0">
              <a:solidFill>
                <a:schemeClr val="tx1"/>
              </a:solidFill>
            </a:endParaRPr>
          </a:p>
        </p:txBody>
      </p:sp>
      <p:cxnSp>
        <p:nvCxnSpPr>
          <p:cNvPr id="22" name="Straight Connector 21"/>
          <p:cNvCxnSpPr/>
          <p:nvPr/>
        </p:nvCxnSpPr>
        <p:spPr>
          <a:xfrm rot="10800000">
            <a:off x="7620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685800" y="304800"/>
            <a:ext cx="7772400" cy="68579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Gill Sans MT" pitchFamily="34" charset="0"/>
                <a:ea typeface="+mj-ea"/>
                <a:cs typeface="+mj-cs"/>
              </a:rPr>
              <a:t>Outline</a:t>
            </a:r>
            <a:endParaRPr kumimoji="0" lang="en-US" sz="36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cxnSp>
        <p:nvCxnSpPr>
          <p:cNvPr id="16" name="Straight Connector 15"/>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28600" y="3048000"/>
            <a:ext cx="457200" cy="256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232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228600"/>
            <a:ext cx="7772400" cy="685799"/>
          </a:xfrm>
        </p:spPr>
        <p:txBody>
          <a:bodyPr>
            <a:normAutofit fontScale="90000"/>
          </a:bodyPr>
          <a:lstStyle/>
          <a:p>
            <a:pPr algn="l"/>
            <a:r>
              <a:rPr lang="en-US" sz="3600" dirty="0" smtClean="0">
                <a:latin typeface="Gill Sans MT" pitchFamily="34" charset="0"/>
              </a:rPr>
              <a:t>Factors that Help or Hinder the use of Evidence in Policy: </a:t>
            </a:r>
            <a:r>
              <a:rPr lang="en-US" sz="3600" b="1" i="1" dirty="0" smtClean="0">
                <a:latin typeface="Gill Sans MT" pitchFamily="34" charset="0"/>
              </a:rPr>
              <a:t>Research Side</a:t>
            </a: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25</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1142999"/>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304800" y="1371600"/>
          <a:ext cx="8610600" cy="5071165"/>
        </p:xfrm>
        <a:graphic>
          <a:graphicData uri="http://schemas.openxmlformats.org/drawingml/2006/table">
            <a:tbl>
              <a:tblPr firstRow="1" bandRow="1">
                <a:tableStyleId>{5C22544A-7EE6-4342-B048-85BDC9FD1C3A}</a:tableStyleId>
              </a:tblPr>
              <a:tblGrid>
                <a:gridCol w="2274498"/>
                <a:gridCol w="6336102"/>
              </a:tblGrid>
              <a:tr h="567546">
                <a:tc>
                  <a:txBody>
                    <a:bodyPr/>
                    <a:lstStyle/>
                    <a:p>
                      <a:pPr marL="0" marR="0" algn="ctr">
                        <a:spcBef>
                          <a:spcPts val="0"/>
                        </a:spcBef>
                        <a:spcAft>
                          <a:spcPts val="0"/>
                        </a:spcAft>
                      </a:pPr>
                      <a:r>
                        <a:rPr lang="en-US" sz="1800" b="1" dirty="0">
                          <a:latin typeface="Times New Roman"/>
                          <a:ea typeface="Cambria"/>
                          <a:cs typeface="Times New Roman"/>
                        </a:rPr>
                        <a:t>Hinder</a:t>
                      </a:r>
                      <a:endParaRPr lang="en-US" sz="1800" dirty="0">
                        <a:latin typeface="Times New Roman"/>
                        <a:ea typeface="Cambria"/>
                        <a:cs typeface="Times New Roman"/>
                      </a:endParaRPr>
                    </a:p>
                  </a:txBody>
                  <a:tcPr marL="68580" marR="68580" marT="0" marB="0"/>
                </a:tc>
                <a:tc>
                  <a:txBody>
                    <a:bodyPr/>
                    <a:lstStyle/>
                    <a:p>
                      <a:pPr marL="0" marR="0" algn="ctr">
                        <a:spcBef>
                          <a:spcPts val="0"/>
                        </a:spcBef>
                        <a:spcAft>
                          <a:spcPts val="0"/>
                        </a:spcAft>
                      </a:pPr>
                      <a:r>
                        <a:rPr lang="en-US" sz="1800" b="1" dirty="0">
                          <a:latin typeface="Times New Roman"/>
                          <a:ea typeface="Cambria"/>
                          <a:cs typeface="Times New Roman"/>
                        </a:rPr>
                        <a:t>Help</a:t>
                      </a:r>
                      <a:endParaRPr lang="en-US" sz="1800" dirty="0">
                        <a:latin typeface="Times New Roman"/>
                        <a:ea typeface="Cambria"/>
                        <a:cs typeface="Times New Roman"/>
                      </a:endParaRPr>
                    </a:p>
                  </a:txBody>
                  <a:tcPr marL="68580" marR="68580" marT="0" marB="0"/>
                </a:tc>
              </a:tr>
              <a:tr h="567546">
                <a:tc>
                  <a:txBody>
                    <a:bodyPr/>
                    <a:lstStyle/>
                    <a:p>
                      <a:pPr marL="0" marR="0">
                        <a:spcBef>
                          <a:spcPts val="0"/>
                        </a:spcBef>
                        <a:spcAft>
                          <a:spcPts val="0"/>
                        </a:spcAft>
                      </a:pPr>
                      <a:r>
                        <a:rPr lang="en-US" sz="1800" dirty="0" smtClean="0">
                          <a:latin typeface="Times New Roman"/>
                          <a:ea typeface="Cambria"/>
                          <a:cs typeface="Times New Roman"/>
                        </a:rPr>
                        <a:t>1. Disconnect of evaluator from  Program Design</a:t>
                      </a:r>
                    </a:p>
                    <a:p>
                      <a:pPr marL="0" marR="0">
                        <a:spcBef>
                          <a:spcPts val="0"/>
                        </a:spcBef>
                        <a:spcAft>
                          <a:spcPts val="0"/>
                        </a:spcAft>
                      </a:pPr>
                      <a:endParaRPr lang="en-US" sz="18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latin typeface="Times New Roman"/>
                          <a:ea typeface="Cambria"/>
                          <a:cs typeface="Times New Roman"/>
                        </a:rPr>
                        <a:t>Willingness to engage with policymaker in the </a:t>
                      </a:r>
                      <a:r>
                        <a:rPr lang="en-US" sz="1800" dirty="0" smtClean="0">
                          <a:latin typeface="Times New Roman"/>
                          <a:ea typeface="Cambria"/>
                          <a:cs typeface="Times New Roman"/>
                        </a:rPr>
                        <a:t>concept</a:t>
                      </a:r>
                      <a:r>
                        <a:rPr lang="en-US" sz="1800" baseline="0" dirty="0" smtClean="0">
                          <a:latin typeface="Times New Roman"/>
                          <a:ea typeface="Cambria"/>
                          <a:cs typeface="Times New Roman"/>
                        </a:rPr>
                        <a:t> and  </a:t>
                      </a:r>
                      <a:r>
                        <a:rPr lang="en-US" sz="1800" dirty="0" smtClean="0">
                          <a:latin typeface="Times New Roman"/>
                          <a:ea typeface="Cambria"/>
                          <a:cs typeface="Times New Roman"/>
                        </a:rPr>
                        <a:t>design</a:t>
                      </a:r>
                      <a:r>
                        <a:rPr lang="en-US" sz="1800" baseline="0" dirty="0" smtClean="0">
                          <a:latin typeface="Times New Roman"/>
                          <a:ea typeface="Cambria"/>
                          <a:cs typeface="Times New Roman"/>
                        </a:rPr>
                        <a:t> </a:t>
                      </a:r>
                      <a:r>
                        <a:rPr lang="en-US" sz="1800" dirty="0" smtClean="0">
                          <a:latin typeface="Times New Roman"/>
                          <a:ea typeface="Cambria"/>
                          <a:cs typeface="Times New Roman"/>
                        </a:rPr>
                        <a:t>of the program to be evaluated</a:t>
                      </a:r>
                      <a:r>
                        <a:rPr lang="en-US" sz="1800" i="1" dirty="0" smtClean="0">
                          <a:latin typeface="Times New Roman"/>
                          <a:ea typeface="Cambria"/>
                          <a:cs typeface="Times New Roman"/>
                        </a:rPr>
                        <a:t>. E.g. Rajasthan</a:t>
                      </a:r>
                      <a:r>
                        <a:rPr lang="en-US" sz="1800" i="1" baseline="0" dirty="0" smtClean="0">
                          <a:latin typeface="Times New Roman"/>
                          <a:ea typeface="Cambria"/>
                          <a:cs typeface="Times New Roman"/>
                        </a:rPr>
                        <a:t> Police</a:t>
                      </a:r>
                      <a:endParaRPr lang="en-US" sz="1800" i="1" dirty="0" smtClean="0">
                        <a:latin typeface="Times New Roman"/>
                        <a:ea typeface="Cambria"/>
                        <a:cs typeface="Times New Roman"/>
                      </a:endParaRPr>
                    </a:p>
                    <a:p>
                      <a:pPr marL="0" marR="0">
                        <a:spcBef>
                          <a:spcPts val="0"/>
                        </a:spcBef>
                        <a:spcAft>
                          <a:spcPts val="0"/>
                        </a:spcAft>
                      </a:pPr>
                      <a:endParaRPr lang="en-US" sz="1800" dirty="0">
                        <a:latin typeface="Times New Roman"/>
                        <a:ea typeface="Cambria"/>
                        <a:cs typeface="Times New Roman"/>
                      </a:endParaRPr>
                    </a:p>
                  </a:txBody>
                  <a:tcPr marL="68580" marR="68580" marT="0" marB="0"/>
                </a:tc>
              </a:tr>
              <a:tr h="1026248">
                <a:tc>
                  <a:txBody>
                    <a:bodyPr/>
                    <a:lstStyle/>
                    <a:p>
                      <a:pPr marL="0" marR="0">
                        <a:spcBef>
                          <a:spcPts val="0"/>
                        </a:spcBef>
                        <a:spcAft>
                          <a:spcPts val="0"/>
                        </a:spcAft>
                      </a:pPr>
                      <a:r>
                        <a:rPr lang="en-US" sz="1800" dirty="0" smtClean="0">
                          <a:latin typeface="Times New Roman"/>
                          <a:ea typeface="Cambria"/>
                          <a:cs typeface="Times New Roman"/>
                        </a:rPr>
                        <a:t>2. Unilateral </a:t>
                      </a:r>
                      <a:r>
                        <a:rPr lang="en-US" sz="1800" dirty="0">
                          <a:latin typeface="Times New Roman"/>
                          <a:ea typeface="Cambria"/>
                          <a:cs typeface="Times New Roman"/>
                        </a:rPr>
                        <a:t>decisions on design of evaluation</a:t>
                      </a:r>
                    </a:p>
                  </a:txBody>
                  <a:tcPr marL="68580" marR="68580" marT="0" marB="0"/>
                </a:tc>
                <a:tc>
                  <a:txBody>
                    <a:bodyPr/>
                    <a:lstStyle/>
                    <a:p>
                      <a:pPr marL="0" marR="0">
                        <a:spcBef>
                          <a:spcPts val="0"/>
                        </a:spcBef>
                        <a:spcAft>
                          <a:spcPts val="0"/>
                        </a:spcAft>
                      </a:pPr>
                      <a:r>
                        <a:rPr lang="en-US" sz="1800" dirty="0" smtClean="0">
                          <a:latin typeface="Times New Roman"/>
                          <a:ea typeface="Cambria"/>
                          <a:cs typeface="Times New Roman"/>
                        </a:rPr>
                        <a:t>Work with policymakers to understand their</a:t>
                      </a:r>
                      <a:r>
                        <a:rPr lang="en-US" sz="1800" baseline="0" dirty="0" smtClean="0">
                          <a:latin typeface="Times New Roman"/>
                          <a:ea typeface="Cambria"/>
                          <a:cs typeface="Times New Roman"/>
                        </a:rPr>
                        <a:t> main program concerns, </a:t>
                      </a:r>
                      <a:r>
                        <a:rPr lang="en-US" sz="1800" dirty="0" smtClean="0">
                          <a:latin typeface="Times New Roman"/>
                          <a:ea typeface="Cambria"/>
                          <a:cs typeface="Times New Roman"/>
                        </a:rPr>
                        <a:t>and </a:t>
                      </a:r>
                      <a:r>
                        <a:rPr lang="en-US" sz="1800" dirty="0">
                          <a:latin typeface="Times New Roman"/>
                          <a:ea typeface="Cambria"/>
                          <a:cs typeface="Times New Roman"/>
                        </a:rPr>
                        <a:t>how the evaluation can be structured to answer</a:t>
                      </a:r>
                      <a:r>
                        <a:rPr lang="en-US" sz="1800" dirty="0" smtClean="0">
                          <a:latin typeface="Times New Roman"/>
                          <a:ea typeface="Cambria"/>
                          <a:cs typeface="Times New Roman"/>
                        </a:rPr>
                        <a:t> them. </a:t>
                      </a:r>
                      <a:r>
                        <a:rPr lang="en-US" sz="1800" i="1" dirty="0" smtClean="0">
                          <a:latin typeface="Times New Roman"/>
                          <a:ea typeface="Cambria"/>
                          <a:cs typeface="Times New Roman"/>
                        </a:rPr>
                        <a:t>E.g. Immunization</a:t>
                      </a:r>
                    </a:p>
                    <a:p>
                      <a:pPr marL="0" marR="0">
                        <a:spcBef>
                          <a:spcPts val="0"/>
                        </a:spcBef>
                        <a:spcAft>
                          <a:spcPts val="0"/>
                        </a:spcAft>
                      </a:pPr>
                      <a:endParaRPr lang="en-US" sz="1800" i="1" dirty="0">
                        <a:latin typeface="Times New Roman"/>
                        <a:ea typeface="Cambria"/>
                        <a:cs typeface="Times New Roman"/>
                      </a:endParaRPr>
                    </a:p>
                  </a:txBody>
                  <a:tcPr marL="68580" marR="68580" marT="0" marB="0"/>
                </a:tc>
              </a:tr>
              <a:tr h="1282811">
                <a:tc>
                  <a:txBody>
                    <a:bodyPr/>
                    <a:lstStyle/>
                    <a:p>
                      <a:pPr marL="0" marR="0">
                        <a:spcBef>
                          <a:spcPts val="0"/>
                        </a:spcBef>
                        <a:spcAft>
                          <a:spcPts val="0"/>
                        </a:spcAft>
                      </a:pPr>
                      <a:r>
                        <a:rPr lang="en-US" sz="1800" dirty="0" smtClean="0">
                          <a:latin typeface="Times New Roman"/>
                          <a:ea typeface="Cambria"/>
                          <a:cs typeface="Times New Roman"/>
                        </a:rPr>
                        <a:t>3. Inflexibility in evaluation </a:t>
                      </a:r>
                      <a:r>
                        <a:rPr lang="en-US" sz="1800" dirty="0">
                          <a:latin typeface="Times New Roman"/>
                          <a:ea typeface="Cambria"/>
                          <a:cs typeface="Times New Roman"/>
                        </a:rPr>
                        <a:t>approach</a:t>
                      </a:r>
                    </a:p>
                  </a:txBody>
                  <a:tcPr marL="68580" marR="68580" marT="0" marB="0"/>
                </a:tc>
                <a:tc>
                  <a:txBody>
                    <a:bodyPr/>
                    <a:lstStyle/>
                    <a:p>
                      <a:pPr marL="0" marR="0">
                        <a:spcBef>
                          <a:spcPts val="0"/>
                        </a:spcBef>
                        <a:spcAft>
                          <a:spcPts val="0"/>
                        </a:spcAft>
                      </a:pPr>
                      <a:r>
                        <a:rPr lang="en-US" sz="1800" dirty="0" smtClean="0">
                          <a:latin typeface="Times New Roman"/>
                          <a:ea typeface="Cambria"/>
                          <a:cs typeface="Times New Roman"/>
                        </a:rPr>
                        <a:t>Consider alternate</a:t>
                      </a:r>
                      <a:r>
                        <a:rPr lang="en-US" sz="1800" baseline="0" dirty="0" smtClean="0">
                          <a:latin typeface="Times New Roman"/>
                          <a:ea typeface="Cambria"/>
                          <a:cs typeface="Times New Roman"/>
                        </a:rPr>
                        <a:t> evaluation design </a:t>
                      </a:r>
                      <a:r>
                        <a:rPr lang="en-US" sz="1800" dirty="0" smtClean="0">
                          <a:latin typeface="Times New Roman"/>
                          <a:ea typeface="Cambria"/>
                          <a:cs typeface="Times New Roman"/>
                        </a:rPr>
                        <a:t>to </a:t>
                      </a:r>
                      <a:r>
                        <a:rPr lang="en-US" sz="1800" dirty="0">
                          <a:latin typeface="Times New Roman"/>
                          <a:ea typeface="Cambria"/>
                          <a:cs typeface="Times New Roman"/>
                        </a:rPr>
                        <a:t>accommodate political </a:t>
                      </a:r>
                      <a:r>
                        <a:rPr lang="en-US" sz="1800" dirty="0" smtClean="0">
                          <a:latin typeface="Times New Roman"/>
                          <a:ea typeface="Cambria"/>
                          <a:cs typeface="Times New Roman"/>
                        </a:rPr>
                        <a:t>constraints</a:t>
                      </a:r>
                      <a:r>
                        <a:rPr lang="en-US" sz="1800" baseline="0" dirty="0" smtClean="0">
                          <a:latin typeface="Times New Roman"/>
                          <a:ea typeface="Cambria"/>
                          <a:cs typeface="Times New Roman"/>
                        </a:rPr>
                        <a:t> and </a:t>
                      </a:r>
                      <a:r>
                        <a:rPr lang="en-US" sz="1800" dirty="0" smtClean="0">
                          <a:latin typeface="Times New Roman"/>
                          <a:ea typeface="Cambria"/>
                          <a:cs typeface="Times New Roman"/>
                        </a:rPr>
                        <a:t>field realities </a:t>
                      </a:r>
                      <a:r>
                        <a:rPr lang="en-US" sz="1800" dirty="0">
                          <a:latin typeface="Times New Roman"/>
                          <a:ea typeface="Cambria"/>
                          <a:cs typeface="Times New Roman"/>
                        </a:rPr>
                        <a:t>without compromising rigor and </a:t>
                      </a:r>
                      <a:r>
                        <a:rPr lang="en-US" sz="1800" dirty="0" smtClean="0">
                          <a:latin typeface="Times New Roman"/>
                          <a:ea typeface="Cambria"/>
                          <a:cs typeface="Times New Roman"/>
                        </a:rPr>
                        <a:t>objectivity. </a:t>
                      </a:r>
                      <a:r>
                        <a:rPr lang="en-US" sz="1800" i="1" dirty="0" smtClean="0">
                          <a:latin typeface="Times New Roman"/>
                          <a:ea typeface="Cambria"/>
                          <a:cs typeface="Times New Roman"/>
                        </a:rPr>
                        <a:t>E.g. Minister’s District</a:t>
                      </a:r>
                      <a:endParaRPr lang="en-US" sz="1800" i="1" dirty="0">
                        <a:latin typeface="Times New Roman"/>
                        <a:ea typeface="Cambria"/>
                        <a:cs typeface="Times New Roman"/>
                      </a:endParaRPr>
                    </a:p>
                  </a:txBody>
                  <a:tcPr marL="68580" marR="68580" marT="0" marB="0"/>
                </a:tc>
              </a:tr>
              <a:tr h="1026248">
                <a:tc>
                  <a:txBody>
                    <a:bodyPr/>
                    <a:lstStyle/>
                    <a:p>
                      <a:pPr marL="0" marR="0">
                        <a:spcBef>
                          <a:spcPts val="0"/>
                        </a:spcBef>
                        <a:spcAft>
                          <a:spcPts val="0"/>
                        </a:spcAft>
                      </a:pPr>
                      <a:r>
                        <a:rPr lang="en-US" sz="1800" dirty="0" smtClean="0">
                          <a:latin typeface="Times New Roman"/>
                          <a:ea typeface="Cambria"/>
                          <a:cs typeface="Times New Roman"/>
                        </a:rPr>
                        <a:t>4. Only measuring</a:t>
                      </a:r>
                      <a:r>
                        <a:rPr lang="en-US" sz="1800" baseline="0" dirty="0" smtClean="0">
                          <a:latin typeface="Times New Roman"/>
                          <a:ea typeface="Cambria"/>
                          <a:cs typeface="Times New Roman"/>
                        </a:rPr>
                        <a:t> </a:t>
                      </a:r>
                      <a:r>
                        <a:rPr lang="en-US" sz="1800" dirty="0" smtClean="0">
                          <a:latin typeface="Times New Roman"/>
                          <a:ea typeface="Cambria"/>
                          <a:cs typeface="Times New Roman"/>
                        </a:rPr>
                        <a:t>“</a:t>
                      </a:r>
                      <a:r>
                        <a:rPr lang="en-US" sz="1800" dirty="0">
                          <a:latin typeface="Times New Roman"/>
                          <a:ea typeface="Cambria"/>
                          <a:cs typeface="Times New Roman"/>
                        </a:rPr>
                        <a:t>ideal</a:t>
                      </a:r>
                      <a:r>
                        <a:rPr lang="en-US" sz="1800" dirty="0" smtClean="0">
                          <a:latin typeface="Times New Roman"/>
                          <a:ea typeface="Cambria"/>
                          <a:cs typeface="Times New Roman"/>
                        </a:rPr>
                        <a:t>”,</a:t>
                      </a:r>
                      <a:r>
                        <a:rPr lang="en-US" sz="1800" baseline="0" dirty="0" smtClean="0">
                          <a:latin typeface="Times New Roman"/>
                          <a:ea typeface="Cambria"/>
                          <a:cs typeface="Times New Roman"/>
                        </a:rPr>
                        <a:t> but </a:t>
                      </a:r>
                      <a:r>
                        <a:rPr lang="en-US" sz="1800" dirty="0" smtClean="0">
                          <a:latin typeface="Times New Roman"/>
                          <a:ea typeface="Cambria"/>
                          <a:cs typeface="Times New Roman"/>
                        </a:rPr>
                        <a:t>long </a:t>
                      </a:r>
                      <a:r>
                        <a:rPr lang="en-US" sz="1800" dirty="0">
                          <a:latin typeface="Times New Roman"/>
                          <a:ea typeface="Cambria"/>
                          <a:cs typeface="Times New Roman"/>
                        </a:rPr>
                        <a:t>term outcomes</a:t>
                      </a:r>
                    </a:p>
                  </a:txBody>
                  <a:tcPr marL="68580" marR="68580" marT="0" marB="0"/>
                </a:tc>
                <a:tc>
                  <a:txBody>
                    <a:bodyPr/>
                    <a:lstStyle/>
                    <a:p>
                      <a:pPr marL="0" marR="0">
                        <a:spcBef>
                          <a:spcPts val="0"/>
                        </a:spcBef>
                        <a:spcAft>
                          <a:spcPts val="0"/>
                        </a:spcAft>
                      </a:pPr>
                      <a:r>
                        <a:rPr lang="en-US" sz="1800" dirty="0" smtClean="0">
                          <a:latin typeface="Times New Roman"/>
                          <a:ea typeface="Cambria"/>
                          <a:cs typeface="Times New Roman"/>
                        </a:rPr>
                        <a:t>Construct additional short </a:t>
                      </a:r>
                      <a:r>
                        <a:rPr lang="en-US" sz="1800" dirty="0">
                          <a:latin typeface="Times New Roman"/>
                          <a:ea typeface="Cambria"/>
                          <a:cs typeface="Times New Roman"/>
                        </a:rPr>
                        <a:t>term evaluation outcomes</a:t>
                      </a:r>
                      <a:r>
                        <a:rPr lang="en-US" sz="1800" dirty="0" smtClean="0">
                          <a:latin typeface="Times New Roman"/>
                          <a:ea typeface="Cambria"/>
                          <a:cs typeface="Times New Roman"/>
                        </a:rPr>
                        <a:t> while </a:t>
                      </a:r>
                      <a:r>
                        <a:rPr lang="en-US" sz="1800" dirty="0">
                          <a:latin typeface="Times New Roman"/>
                          <a:ea typeface="Cambria"/>
                          <a:cs typeface="Times New Roman"/>
                        </a:rPr>
                        <a:t>continuing to design long-term </a:t>
                      </a:r>
                      <a:r>
                        <a:rPr lang="en-US" sz="1800" dirty="0" smtClean="0">
                          <a:latin typeface="Times New Roman"/>
                          <a:ea typeface="Cambria"/>
                          <a:cs typeface="Times New Roman"/>
                        </a:rPr>
                        <a:t>measures. </a:t>
                      </a:r>
                      <a:r>
                        <a:rPr lang="en-US" sz="1800" i="1" dirty="0" smtClean="0">
                          <a:latin typeface="Times New Roman"/>
                          <a:ea typeface="Cambria"/>
                          <a:cs typeface="Times New Roman"/>
                        </a:rPr>
                        <a:t>E.g.</a:t>
                      </a:r>
                      <a:r>
                        <a:rPr lang="en-US" sz="1800" i="1" baseline="0" dirty="0" smtClean="0">
                          <a:latin typeface="Times New Roman"/>
                          <a:ea typeface="Cambria"/>
                          <a:cs typeface="Times New Roman"/>
                        </a:rPr>
                        <a:t> NRHM attendance vs. health outcomes.</a:t>
                      </a:r>
                      <a:endParaRPr lang="en-US" sz="1800" i="1" dirty="0">
                        <a:latin typeface="Times New Roman"/>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3188747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228600"/>
            <a:ext cx="7772400" cy="685799"/>
          </a:xfrm>
        </p:spPr>
        <p:txBody>
          <a:bodyPr>
            <a:normAutofit fontScale="90000"/>
          </a:bodyPr>
          <a:lstStyle/>
          <a:p>
            <a:pPr algn="l"/>
            <a:r>
              <a:rPr lang="en-US" sz="3600" dirty="0" smtClean="0">
                <a:latin typeface="Gill Sans MT" pitchFamily="34" charset="0"/>
              </a:rPr>
              <a:t>Factors that Help or Hinder the use of Evidence in Policy: </a:t>
            </a:r>
            <a:r>
              <a:rPr lang="en-US" sz="3600" b="1" i="1" dirty="0" smtClean="0">
                <a:latin typeface="Gill Sans MT" pitchFamily="34" charset="0"/>
              </a:rPr>
              <a:t>Research Side</a:t>
            </a: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26</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1142999"/>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304800" y="1371600"/>
          <a:ext cx="8610600" cy="5071165"/>
        </p:xfrm>
        <a:graphic>
          <a:graphicData uri="http://schemas.openxmlformats.org/drawingml/2006/table">
            <a:tbl>
              <a:tblPr firstRow="1" bandRow="1">
                <a:tableStyleId>{5C22544A-7EE6-4342-B048-85BDC9FD1C3A}</a:tableStyleId>
              </a:tblPr>
              <a:tblGrid>
                <a:gridCol w="2274498"/>
                <a:gridCol w="6336102"/>
              </a:tblGrid>
              <a:tr h="567546">
                <a:tc>
                  <a:txBody>
                    <a:bodyPr/>
                    <a:lstStyle/>
                    <a:p>
                      <a:pPr marL="0" marR="0" algn="ctr">
                        <a:spcBef>
                          <a:spcPts val="0"/>
                        </a:spcBef>
                        <a:spcAft>
                          <a:spcPts val="0"/>
                        </a:spcAft>
                      </a:pPr>
                      <a:r>
                        <a:rPr lang="en-US" sz="1800" b="1" dirty="0">
                          <a:latin typeface="Times New Roman"/>
                          <a:ea typeface="Cambria"/>
                          <a:cs typeface="Times New Roman"/>
                        </a:rPr>
                        <a:t>Hinder</a:t>
                      </a:r>
                      <a:endParaRPr lang="en-US" sz="1800" dirty="0">
                        <a:latin typeface="Times New Roman"/>
                        <a:ea typeface="Cambria"/>
                        <a:cs typeface="Times New Roman"/>
                      </a:endParaRPr>
                    </a:p>
                  </a:txBody>
                  <a:tcPr marL="68580" marR="68580" marT="0" marB="0"/>
                </a:tc>
                <a:tc>
                  <a:txBody>
                    <a:bodyPr/>
                    <a:lstStyle/>
                    <a:p>
                      <a:pPr marL="0" marR="0" algn="ctr">
                        <a:spcBef>
                          <a:spcPts val="0"/>
                        </a:spcBef>
                        <a:spcAft>
                          <a:spcPts val="0"/>
                        </a:spcAft>
                      </a:pPr>
                      <a:r>
                        <a:rPr lang="en-US" sz="1800" b="1" dirty="0">
                          <a:latin typeface="Times New Roman"/>
                          <a:ea typeface="Cambria"/>
                          <a:cs typeface="Times New Roman"/>
                        </a:rPr>
                        <a:t>Help</a:t>
                      </a:r>
                      <a:endParaRPr lang="en-US" sz="1800" dirty="0">
                        <a:latin typeface="Times New Roman"/>
                        <a:ea typeface="Cambria"/>
                        <a:cs typeface="Times New Roman"/>
                      </a:endParaRPr>
                    </a:p>
                  </a:txBody>
                  <a:tcPr marL="68580" marR="68580" marT="0" marB="0"/>
                </a:tc>
              </a:tr>
              <a:tr h="567546">
                <a:tc>
                  <a:txBody>
                    <a:bodyPr/>
                    <a:lstStyle/>
                    <a:p>
                      <a:pPr marL="0" marR="0">
                        <a:spcBef>
                          <a:spcPts val="0"/>
                        </a:spcBef>
                        <a:spcAft>
                          <a:spcPts val="0"/>
                        </a:spcAft>
                      </a:pPr>
                      <a:r>
                        <a:rPr lang="en-US" sz="1800" dirty="0" smtClean="0">
                          <a:latin typeface="Times New Roman"/>
                          <a:ea typeface="Cambria"/>
                          <a:cs typeface="Times New Roman"/>
                        </a:rPr>
                        <a:t>5. IE</a:t>
                      </a:r>
                      <a:r>
                        <a:rPr lang="en-US" sz="1800" baseline="0" dirty="0" smtClean="0">
                          <a:latin typeface="Times New Roman"/>
                          <a:ea typeface="Cambria"/>
                          <a:cs typeface="Times New Roman"/>
                        </a:rPr>
                        <a:t> that o</a:t>
                      </a:r>
                      <a:r>
                        <a:rPr lang="en-US" sz="1800" dirty="0" smtClean="0">
                          <a:latin typeface="Times New Roman"/>
                          <a:ea typeface="Cambria"/>
                          <a:cs typeface="Times New Roman"/>
                        </a:rPr>
                        <a:t>nly measure impact, not reasons</a:t>
                      </a:r>
                      <a:endParaRPr lang="en-US" sz="18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latin typeface="Times New Roman"/>
                          <a:ea typeface="Cambria"/>
                          <a:cs typeface="Times New Roman"/>
                        </a:rPr>
                        <a:t>Qualitative data collection during</a:t>
                      </a:r>
                      <a:r>
                        <a:rPr lang="en-US" sz="1800" dirty="0" smtClean="0">
                          <a:latin typeface="Times New Roman"/>
                          <a:ea typeface="Cambria"/>
                          <a:cs typeface="Times New Roman"/>
                        </a:rPr>
                        <a:t> IE</a:t>
                      </a:r>
                      <a:r>
                        <a:rPr lang="en-US" sz="1800" baseline="0" dirty="0" smtClean="0">
                          <a:latin typeface="Times New Roman"/>
                          <a:ea typeface="Cambria"/>
                          <a:cs typeface="Times New Roman"/>
                        </a:rPr>
                        <a:t> </a:t>
                      </a:r>
                      <a:r>
                        <a:rPr lang="en-US" sz="1800" dirty="0" smtClean="0">
                          <a:latin typeface="Times New Roman"/>
                          <a:ea typeface="Cambria"/>
                          <a:cs typeface="Times New Roman"/>
                        </a:rPr>
                        <a:t>to understand if program implemented </a:t>
                      </a:r>
                      <a:r>
                        <a:rPr lang="en-US" sz="1800" dirty="0">
                          <a:latin typeface="Times New Roman"/>
                          <a:ea typeface="Cambria"/>
                          <a:cs typeface="Times New Roman"/>
                        </a:rPr>
                        <a:t>per plan, and</a:t>
                      </a:r>
                      <a:r>
                        <a:rPr lang="en-US" sz="1800" dirty="0" smtClean="0">
                          <a:latin typeface="Times New Roman"/>
                          <a:ea typeface="Cambria"/>
                          <a:cs typeface="Times New Roman"/>
                        </a:rPr>
                        <a:t> what </a:t>
                      </a:r>
                      <a:r>
                        <a:rPr lang="en-US" sz="1800" dirty="0">
                          <a:latin typeface="Times New Roman"/>
                          <a:ea typeface="Cambria"/>
                          <a:cs typeface="Times New Roman"/>
                        </a:rPr>
                        <a:t>worked or</a:t>
                      </a:r>
                      <a:r>
                        <a:rPr lang="en-US" sz="1800" dirty="0" smtClean="0">
                          <a:latin typeface="Times New Roman"/>
                          <a:ea typeface="Cambria"/>
                          <a:cs typeface="Times New Roman"/>
                        </a:rPr>
                        <a:t> not. </a:t>
                      </a:r>
                      <a:r>
                        <a:rPr lang="en-US" sz="1800" i="1" dirty="0" smtClean="0">
                          <a:latin typeface="Times New Roman"/>
                          <a:ea typeface="Cambria"/>
                          <a:cs typeface="Times New Roman"/>
                        </a:rPr>
                        <a:t>E.g. Nurses breaking machines</a:t>
                      </a:r>
                    </a:p>
                    <a:p>
                      <a:pPr marL="0" marR="0">
                        <a:spcBef>
                          <a:spcPts val="0"/>
                        </a:spcBef>
                        <a:spcAft>
                          <a:spcPts val="0"/>
                        </a:spcAft>
                      </a:pPr>
                      <a:endParaRPr lang="en-US" sz="1800" dirty="0">
                        <a:latin typeface="Times New Roman"/>
                        <a:ea typeface="Cambria"/>
                        <a:cs typeface="Times New Roman"/>
                      </a:endParaRPr>
                    </a:p>
                  </a:txBody>
                  <a:tcPr marL="68580" marR="68580" marT="0" marB="0"/>
                </a:tc>
              </a:tr>
              <a:tr h="1026248">
                <a:tc>
                  <a:txBody>
                    <a:bodyPr/>
                    <a:lstStyle/>
                    <a:p>
                      <a:pPr marL="0" marR="0">
                        <a:spcBef>
                          <a:spcPts val="0"/>
                        </a:spcBef>
                        <a:spcAft>
                          <a:spcPts val="0"/>
                        </a:spcAft>
                      </a:pPr>
                      <a:r>
                        <a:rPr lang="en-US" sz="1800" dirty="0" smtClean="0">
                          <a:latin typeface="Times New Roman"/>
                          <a:ea typeface="Cambria"/>
                          <a:cs typeface="Times New Roman"/>
                        </a:rPr>
                        <a:t>6. Begin policy engagement only at </a:t>
                      </a:r>
                      <a:r>
                        <a:rPr lang="en-US" sz="1800" dirty="0">
                          <a:latin typeface="Times New Roman"/>
                          <a:ea typeface="Cambria"/>
                          <a:cs typeface="Times New Roman"/>
                        </a:rPr>
                        <a:t>start of project</a:t>
                      </a:r>
                    </a:p>
                  </a:txBody>
                  <a:tcPr marL="68580" marR="68580" marT="0" marB="0"/>
                </a:tc>
                <a:tc>
                  <a:txBody>
                    <a:bodyPr/>
                    <a:lstStyle/>
                    <a:p>
                      <a:pPr marL="0" marR="0">
                        <a:spcBef>
                          <a:spcPts val="0"/>
                        </a:spcBef>
                        <a:spcAft>
                          <a:spcPts val="0"/>
                        </a:spcAft>
                      </a:pPr>
                      <a:r>
                        <a:rPr lang="en-US" sz="1800" dirty="0">
                          <a:latin typeface="Times New Roman"/>
                          <a:ea typeface="Cambria"/>
                          <a:cs typeface="Times New Roman"/>
                        </a:rPr>
                        <a:t>Actively participate in policy conferences, meet key policymakers, contribute to civil society debate via op-</a:t>
                      </a:r>
                      <a:r>
                        <a:rPr lang="en-US" sz="1800" dirty="0" err="1">
                          <a:latin typeface="Times New Roman"/>
                          <a:ea typeface="Cambria"/>
                          <a:cs typeface="Times New Roman"/>
                        </a:rPr>
                        <a:t>eds</a:t>
                      </a:r>
                      <a:r>
                        <a:rPr lang="en-US" sz="1800" dirty="0">
                          <a:latin typeface="Times New Roman"/>
                          <a:ea typeface="Cambria"/>
                          <a:cs typeface="Times New Roman"/>
                        </a:rPr>
                        <a:t>, books etc</a:t>
                      </a:r>
                      <a:r>
                        <a:rPr lang="en-US" sz="1800" dirty="0" smtClean="0">
                          <a:latin typeface="Times New Roman"/>
                          <a:ea typeface="Cambria"/>
                          <a:cs typeface="Times New Roman"/>
                        </a:rPr>
                        <a:t>. in region</a:t>
                      </a:r>
                      <a:r>
                        <a:rPr lang="en-US" sz="1800" baseline="0" dirty="0" smtClean="0">
                          <a:latin typeface="Times New Roman"/>
                          <a:ea typeface="Cambria"/>
                          <a:cs typeface="Times New Roman"/>
                        </a:rPr>
                        <a:t> of interest. </a:t>
                      </a:r>
                      <a:r>
                        <a:rPr lang="en-US" sz="1800" i="1" baseline="0" dirty="0" smtClean="0">
                          <a:latin typeface="Times New Roman"/>
                          <a:ea typeface="Cambria"/>
                          <a:cs typeface="Times New Roman"/>
                        </a:rPr>
                        <a:t>E.g. Bihar conference</a:t>
                      </a:r>
                    </a:p>
                    <a:p>
                      <a:pPr marL="0" marR="0">
                        <a:spcBef>
                          <a:spcPts val="0"/>
                        </a:spcBef>
                        <a:spcAft>
                          <a:spcPts val="0"/>
                        </a:spcAft>
                      </a:pPr>
                      <a:endParaRPr lang="en-US" sz="1800" i="1" dirty="0">
                        <a:latin typeface="Times New Roman"/>
                        <a:ea typeface="Cambria"/>
                        <a:cs typeface="Times New Roman"/>
                      </a:endParaRPr>
                    </a:p>
                  </a:txBody>
                  <a:tcPr marL="68580" marR="68580" marT="0" marB="0"/>
                </a:tc>
              </a:tr>
              <a:tr h="1282811">
                <a:tc>
                  <a:txBody>
                    <a:bodyPr/>
                    <a:lstStyle/>
                    <a:p>
                      <a:pPr marL="0" marR="0">
                        <a:spcBef>
                          <a:spcPts val="0"/>
                        </a:spcBef>
                        <a:spcAft>
                          <a:spcPts val="0"/>
                        </a:spcAft>
                      </a:pPr>
                      <a:r>
                        <a:rPr lang="en-US" sz="1800" dirty="0" smtClean="0">
                          <a:latin typeface="Times New Roman"/>
                          <a:ea typeface="Cambria"/>
                          <a:cs typeface="Times New Roman"/>
                        </a:rPr>
                        <a:t>7. End </a:t>
                      </a:r>
                      <a:r>
                        <a:rPr lang="en-US" sz="1800" dirty="0">
                          <a:latin typeface="Times New Roman"/>
                          <a:ea typeface="Cambria"/>
                          <a:cs typeface="Times New Roman"/>
                        </a:rPr>
                        <a:t>relationship at completion of project</a:t>
                      </a:r>
                    </a:p>
                  </a:txBody>
                  <a:tcPr marL="68580" marR="68580" marT="0" marB="0"/>
                </a:tc>
                <a:tc>
                  <a:txBody>
                    <a:bodyPr/>
                    <a:lstStyle/>
                    <a:p>
                      <a:pPr marL="0" marR="0">
                        <a:spcBef>
                          <a:spcPts val="0"/>
                        </a:spcBef>
                        <a:spcAft>
                          <a:spcPts val="0"/>
                        </a:spcAft>
                      </a:pPr>
                      <a:r>
                        <a:rPr lang="en-US" sz="1800" dirty="0">
                          <a:latin typeface="Times New Roman"/>
                          <a:ea typeface="Cambria"/>
                          <a:cs typeface="Times New Roman"/>
                        </a:rPr>
                        <a:t>Willingness to stay engaged as a “technical” resources for policymaker even after </a:t>
                      </a:r>
                      <a:r>
                        <a:rPr lang="en-US" sz="1800" dirty="0" smtClean="0">
                          <a:latin typeface="Times New Roman"/>
                          <a:ea typeface="Cambria"/>
                          <a:cs typeface="Times New Roman"/>
                        </a:rPr>
                        <a:t>publication, especially for scale-ups. </a:t>
                      </a:r>
                      <a:r>
                        <a:rPr lang="en-US" sz="1800" i="1" dirty="0" smtClean="0">
                          <a:latin typeface="Times New Roman"/>
                          <a:ea typeface="Cambria"/>
                          <a:cs typeface="Times New Roman"/>
                        </a:rPr>
                        <a:t>E.g.</a:t>
                      </a:r>
                      <a:r>
                        <a:rPr lang="en-US" sz="1800" i="1" baseline="0" dirty="0" smtClean="0">
                          <a:latin typeface="Times New Roman"/>
                          <a:ea typeface="Cambria"/>
                          <a:cs typeface="Times New Roman"/>
                        </a:rPr>
                        <a:t> Pratham (they provided expertise for TCAI).</a:t>
                      </a:r>
                      <a:endParaRPr lang="en-US" sz="1800" i="1" dirty="0">
                        <a:latin typeface="Times New Roman"/>
                        <a:ea typeface="Cambria"/>
                        <a:cs typeface="Times New Roman"/>
                      </a:endParaRPr>
                    </a:p>
                  </a:txBody>
                  <a:tcPr marL="68580" marR="68580" marT="0" marB="0"/>
                </a:tc>
              </a:tr>
              <a:tr h="1026248">
                <a:tc>
                  <a:txBody>
                    <a:bodyPr/>
                    <a:lstStyle/>
                    <a:p>
                      <a:pPr marL="0" marR="0">
                        <a:spcBef>
                          <a:spcPts val="0"/>
                        </a:spcBef>
                        <a:spcAft>
                          <a:spcPts val="0"/>
                        </a:spcAft>
                      </a:pPr>
                      <a:r>
                        <a:rPr lang="en-US" sz="1800" dirty="0" smtClean="0">
                          <a:latin typeface="Times New Roman"/>
                          <a:ea typeface="Cambria"/>
                          <a:cs typeface="Times New Roman"/>
                        </a:rPr>
                        <a:t>8. Not</a:t>
                      </a:r>
                      <a:r>
                        <a:rPr lang="en-US" sz="1800" baseline="0" dirty="0" smtClean="0">
                          <a:latin typeface="Times New Roman"/>
                          <a:ea typeface="Cambria"/>
                          <a:cs typeface="Times New Roman"/>
                        </a:rPr>
                        <a:t> report negative results</a:t>
                      </a:r>
                      <a:endParaRPr lang="en-US" sz="18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latin typeface="Times New Roman"/>
                          <a:ea typeface="Cambria"/>
                          <a:cs typeface="Times New Roman"/>
                        </a:rPr>
                        <a:t>Maintaining rigor and absence of bias in evaluation and reporting results despite</a:t>
                      </a:r>
                      <a:r>
                        <a:rPr lang="en-US" sz="1800" dirty="0" smtClean="0">
                          <a:latin typeface="Times New Roman"/>
                          <a:ea typeface="Cambria"/>
                          <a:cs typeface="Times New Roman"/>
                        </a:rPr>
                        <a:t> above close relationship. </a:t>
                      </a:r>
                      <a:r>
                        <a:rPr lang="en-US" sz="1800" i="1" dirty="0" smtClean="0">
                          <a:latin typeface="Times New Roman"/>
                          <a:ea typeface="Cambria"/>
                          <a:cs typeface="Times New Roman"/>
                        </a:rPr>
                        <a:t>E.g. Flour fortification with</a:t>
                      </a:r>
                      <a:r>
                        <a:rPr lang="en-US" sz="1800" i="1" baseline="0" dirty="0" smtClean="0">
                          <a:latin typeface="Times New Roman"/>
                          <a:ea typeface="Cambria"/>
                          <a:cs typeface="Times New Roman"/>
                        </a:rPr>
                        <a:t> </a:t>
                      </a:r>
                      <a:r>
                        <a:rPr lang="en-US" sz="1800" i="1" baseline="0" dirty="0" err="1" smtClean="0">
                          <a:latin typeface="Times New Roman"/>
                          <a:ea typeface="Cambria"/>
                          <a:cs typeface="Times New Roman"/>
                        </a:rPr>
                        <a:t>Seva</a:t>
                      </a:r>
                      <a:r>
                        <a:rPr lang="en-US" sz="1800" i="1" baseline="0" dirty="0" smtClean="0">
                          <a:latin typeface="Times New Roman"/>
                          <a:ea typeface="Cambria"/>
                          <a:cs typeface="Times New Roman"/>
                        </a:rPr>
                        <a:t> </a:t>
                      </a:r>
                      <a:r>
                        <a:rPr lang="en-US" sz="1800" i="1" baseline="0" dirty="0" err="1" smtClean="0">
                          <a:latin typeface="Times New Roman"/>
                          <a:ea typeface="Cambria"/>
                          <a:cs typeface="Times New Roman"/>
                        </a:rPr>
                        <a:t>Mandir</a:t>
                      </a:r>
                      <a:r>
                        <a:rPr lang="en-US" sz="1800" i="1" baseline="0" dirty="0" smtClean="0">
                          <a:latin typeface="Times New Roman"/>
                          <a:ea typeface="Cambria"/>
                          <a:cs typeface="Times New Roman"/>
                        </a:rPr>
                        <a:t>.</a:t>
                      </a:r>
                      <a:endParaRPr lang="en-US" sz="1800" i="1" dirty="0">
                        <a:latin typeface="Times New Roman"/>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3641873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228600"/>
            <a:ext cx="7772400" cy="685799"/>
          </a:xfrm>
        </p:spPr>
        <p:txBody>
          <a:bodyPr>
            <a:normAutofit fontScale="90000"/>
          </a:bodyPr>
          <a:lstStyle/>
          <a:p>
            <a:pPr algn="l"/>
            <a:r>
              <a:rPr lang="en-US" sz="3600" dirty="0" smtClean="0">
                <a:latin typeface="Gill Sans MT" pitchFamily="34" charset="0"/>
              </a:rPr>
              <a:t>Factors that Help or Hinder the use of Evidence in Policy: </a:t>
            </a:r>
            <a:r>
              <a:rPr lang="en-US" sz="3600" b="1" i="1" dirty="0" smtClean="0">
                <a:latin typeface="Gill Sans MT" pitchFamily="34" charset="0"/>
              </a:rPr>
              <a:t>Research Side</a:t>
            </a: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27</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1142999"/>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304800" y="1371600"/>
          <a:ext cx="8610600" cy="4044917"/>
        </p:xfrm>
        <a:graphic>
          <a:graphicData uri="http://schemas.openxmlformats.org/drawingml/2006/table">
            <a:tbl>
              <a:tblPr firstRow="1" bandRow="1">
                <a:tableStyleId>{5C22544A-7EE6-4342-B048-85BDC9FD1C3A}</a:tableStyleId>
              </a:tblPr>
              <a:tblGrid>
                <a:gridCol w="2274498"/>
                <a:gridCol w="6336102"/>
              </a:tblGrid>
              <a:tr h="567546">
                <a:tc>
                  <a:txBody>
                    <a:bodyPr/>
                    <a:lstStyle/>
                    <a:p>
                      <a:pPr marL="0" marR="0" algn="ctr">
                        <a:spcBef>
                          <a:spcPts val="0"/>
                        </a:spcBef>
                        <a:spcAft>
                          <a:spcPts val="0"/>
                        </a:spcAft>
                      </a:pPr>
                      <a:r>
                        <a:rPr lang="en-US" sz="1800" b="1" dirty="0">
                          <a:latin typeface="Times New Roman"/>
                          <a:ea typeface="Cambria"/>
                          <a:cs typeface="Times New Roman"/>
                        </a:rPr>
                        <a:t>Hinder</a:t>
                      </a:r>
                      <a:endParaRPr lang="en-US" sz="1800" dirty="0">
                        <a:latin typeface="Times New Roman"/>
                        <a:ea typeface="Cambria"/>
                        <a:cs typeface="Times New Roman"/>
                      </a:endParaRPr>
                    </a:p>
                  </a:txBody>
                  <a:tcPr marL="68580" marR="68580" marT="0" marB="0"/>
                </a:tc>
                <a:tc>
                  <a:txBody>
                    <a:bodyPr/>
                    <a:lstStyle/>
                    <a:p>
                      <a:pPr marL="0" marR="0" algn="ctr">
                        <a:spcBef>
                          <a:spcPts val="0"/>
                        </a:spcBef>
                        <a:spcAft>
                          <a:spcPts val="0"/>
                        </a:spcAft>
                      </a:pPr>
                      <a:r>
                        <a:rPr lang="en-US" sz="1800" b="1" dirty="0">
                          <a:latin typeface="Times New Roman"/>
                          <a:ea typeface="Cambria"/>
                          <a:cs typeface="Times New Roman"/>
                        </a:rPr>
                        <a:t>Help</a:t>
                      </a:r>
                      <a:endParaRPr lang="en-US" sz="1800" dirty="0">
                        <a:latin typeface="Times New Roman"/>
                        <a:ea typeface="Cambria"/>
                        <a:cs typeface="Times New Roman"/>
                      </a:endParaRPr>
                    </a:p>
                  </a:txBody>
                  <a:tcPr marL="68580" marR="68580" marT="0" marB="0"/>
                </a:tc>
              </a:tr>
              <a:tr h="567546">
                <a:tc>
                  <a:txBody>
                    <a:bodyPr/>
                    <a:lstStyle/>
                    <a:p>
                      <a:pPr marL="0" marR="0">
                        <a:spcBef>
                          <a:spcPts val="0"/>
                        </a:spcBef>
                        <a:spcAft>
                          <a:spcPts val="0"/>
                        </a:spcAft>
                      </a:pPr>
                      <a:r>
                        <a:rPr lang="en-US" sz="1800" dirty="0" smtClean="0">
                          <a:latin typeface="Times New Roman"/>
                          <a:ea typeface="Cambria"/>
                          <a:cs typeface="Times New Roman"/>
                        </a:rPr>
                        <a:t>9. Shifting</a:t>
                      </a:r>
                      <a:r>
                        <a:rPr lang="en-US" sz="1800" baseline="0" dirty="0" smtClean="0">
                          <a:latin typeface="Times New Roman"/>
                          <a:ea typeface="Cambria"/>
                          <a:cs typeface="Times New Roman"/>
                        </a:rPr>
                        <a:t> </a:t>
                      </a:r>
                      <a:r>
                        <a:rPr lang="en-US" sz="1800" dirty="0" smtClean="0">
                          <a:latin typeface="Times New Roman"/>
                          <a:ea typeface="Cambria"/>
                          <a:cs typeface="Times New Roman"/>
                        </a:rPr>
                        <a:t>evaluation objective</a:t>
                      </a:r>
                      <a:endParaRPr lang="en-US" sz="18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latin typeface="Times New Roman"/>
                          <a:ea typeface="Cambria"/>
                          <a:cs typeface="Times New Roman"/>
                        </a:rPr>
                        <a:t>Register hypothesis ahead of time to avoid allegations of data </a:t>
                      </a:r>
                      <a:r>
                        <a:rPr lang="en-US" sz="1800" dirty="0" smtClean="0">
                          <a:latin typeface="Times New Roman"/>
                          <a:ea typeface="Cambria"/>
                          <a:cs typeface="Times New Roman"/>
                        </a:rPr>
                        <a:t>mining. </a:t>
                      </a:r>
                      <a:r>
                        <a:rPr lang="en-US" sz="1800" i="1" dirty="0" smtClean="0">
                          <a:latin typeface="Times New Roman"/>
                          <a:ea typeface="Cambria"/>
                          <a:cs typeface="Times New Roman"/>
                        </a:rPr>
                        <a:t>E.g.</a:t>
                      </a:r>
                      <a:r>
                        <a:rPr lang="en-US" sz="1800" i="1" baseline="0" dirty="0" smtClean="0">
                          <a:latin typeface="Times New Roman"/>
                          <a:ea typeface="Cambria"/>
                          <a:cs typeface="Times New Roman"/>
                        </a:rPr>
                        <a:t> </a:t>
                      </a:r>
                      <a:r>
                        <a:rPr lang="en-US" sz="1800" i="1" dirty="0" smtClean="0">
                          <a:latin typeface="Times New Roman"/>
                          <a:ea typeface="Cambria"/>
                          <a:cs typeface="Times New Roman"/>
                        </a:rPr>
                        <a:t>JPAL and </a:t>
                      </a:r>
                      <a:r>
                        <a:rPr lang="en-US" sz="1800" i="1" baseline="0" dirty="0" smtClean="0">
                          <a:latin typeface="Times New Roman"/>
                          <a:ea typeface="Cambria"/>
                          <a:cs typeface="Times New Roman"/>
                        </a:rPr>
                        <a:t>partners for </a:t>
                      </a:r>
                      <a:r>
                        <a:rPr lang="en-US" sz="1800" i="1" baseline="0" dirty="0" err="1" smtClean="0">
                          <a:latin typeface="Times New Roman"/>
                          <a:ea typeface="Cambria"/>
                          <a:cs typeface="Times New Roman"/>
                        </a:rPr>
                        <a:t>RCTs</a:t>
                      </a:r>
                      <a:endParaRPr lang="en-US" sz="1800" i="1" baseline="0" dirty="0" smtClean="0">
                        <a:latin typeface="Times New Roman"/>
                        <a:ea typeface="Cambria"/>
                        <a:cs typeface="Times New Roman"/>
                      </a:endParaRPr>
                    </a:p>
                    <a:p>
                      <a:pPr marL="0" marR="0">
                        <a:spcBef>
                          <a:spcPts val="0"/>
                        </a:spcBef>
                        <a:spcAft>
                          <a:spcPts val="0"/>
                        </a:spcAft>
                      </a:pPr>
                      <a:endParaRPr lang="en-US" sz="1800" i="1" dirty="0">
                        <a:latin typeface="Times New Roman"/>
                        <a:ea typeface="Cambria"/>
                        <a:cs typeface="Times New Roman"/>
                      </a:endParaRPr>
                    </a:p>
                  </a:txBody>
                  <a:tcPr marL="68580" marR="68580" marT="0" marB="0"/>
                </a:tc>
              </a:tr>
              <a:tr h="1026248">
                <a:tc>
                  <a:txBody>
                    <a:bodyPr/>
                    <a:lstStyle/>
                    <a:p>
                      <a:pPr marL="0" marR="0">
                        <a:spcBef>
                          <a:spcPts val="0"/>
                        </a:spcBef>
                        <a:spcAft>
                          <a:spcPts val="0"/>
                        </a:spcAft>
                      </a:pPr>
                      <a:r>
                        <a:rPr lang="en-US" sz="1800" dirty="0" smtClean="0">
                          <a:latin typeface="Times New Roman"/>
                          <a:ea typeface="Cambria"/>
                          <a:cs typeface="Times New Roman"/>
                        </a:rPr>
                        <a:t>10</a:t>
                      </a:r>
                      <a:r>
                        <a:rPr lang="en-US" sz="1800" baseline="0" dirty="0" smtClean="0">
                          <a:latin typeface="Times New Roman"/>
                          <a:ea typeface="Cambria"/>
                          <a:cs typeface="Times New Roman"/>
                        </a:rPr>
                        <a:t>. Discuss only one study (</a:t>
                      </a:r>
                      <a:r>
                        <a:rPr lang="en-US" sz="1800" dirty="0" smtClean="0">
                          <a:latin typeface="Times New Roman"/>
                          <a:ea typeface="Cambria"/>
                          <a:cs typeface="Times New Roman"/>
                        </a:rPr>
                        <a:t>own research) and information overload</a:t>
                      </a:r>
                      <a:endParaRPr lang="en-US" sz="18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latin typeface="Times New Roman"/>
                          <a:ea typeface="Cambria"/>
                          <a:cs typeface="Times New Roman"/>
                        </a:rPr>
                        <a:t>Explain </a:t>
                      </a:r>
                      <a:r>
                        <a:rPr lang="en-US" sz="1800" dirty="0">
                          <a:latin typeface="Times New Roman"/>
                          <a:ea typeface="Cambria"/>
                          <a:cs typeface="Times New Roman"/>
                        </a:rPr>
                        <a:t>“policy findings” from the entire body of research, not just</a:t>
                      </a:r>
                      <a:r>
                        <a:rPr lang="en-US" sz="1800" dirty="0" smtClean="0">
                          <a:latin typeface="Times New Roman"/>
                          <a:ea typeface="Cambria"/>
                          <a:cs typeface="Times New Roman"/>
                        </a:rPr>
                        <a:t> own </a:t>
                      </a:r>
                      <a:r>
                        <a:rPr lang="en-US" sz="1800" dirty="0">
                          <a:latin typeface="Times New Roman"/>
                          <a:ea typeface="Cambria"/>
                          <a:cs typeface="Times New Roman"/>
                        </a:rPr>
                        <a:t>narrow </a:t>
                      </a:r>
                      <a:r>
                        <a:rPr lang="en-US" sz="1800" dirty="0" smtClean="0">
                          <a:latin typeface="Times New Roman"/>
                          <a:ea typeface="Cambria"/>
                          <a:cs typeface="Times New Roman"/>
                        </a:rPr>
                        <a:t>research and how </a:t>
                      </a:r>
                      <a:r>
                        <a:rPr lang="en-US" sz="1800" dirty="0">
                          <a:latin typeface="Times New Roman"/>
                          <a:ea typeface="Cambria"/>
                          <a:cs typeface="Times New Roman"/>
                        </a:rPr>
                        <a:t>this</a:t>
                      </a:r>
                      <a:r>
                        <a:rPr lang="en-US" sz="1800" dirty="0" smtClean="0">
                          <a:latin typeface="Times New Roman"/>
                          <a:ea typeface="Cambria"/>
                          <a:cs typeface="Times New Roman"/>
                        </a:rPr>
                        <a:t> evaluation links </a:t>
                      </a:r>
                      <a:r>
                        <a:rPr lang="en-US" sz="1800" dirty="0">
                          <a:latin typeface="Times New Roman"/>
                          <a:ea typeface="Cambria"/>
                          <a:cs typeface="Times New Roman"/>
                        </a:rPr>
                        <a:t>to the body of </a:t>
                      </a:r>
                      <a:r>
                        <a:rPr lang="en-US" sz="1800" dirty="0" smtClean="0">
                          <a:latin typeface="Times New Roman"/>
                          <a:ea typeface="Cambria"/>
                          <a:cs typeface="Times New Roman"/>
                        </a:rPr>
                        <a:t>evidence. </a:t>
                      </a:r>
                      <a:r>
                        <a:rPr lang="en-US" sz="1800" i="1" dirty="0" smtClean="0">
                          <a:latin typeface="Times New Roman"/>
                          <a:ea typeface="Cambria"/>
                          <a:cs typeface="Times New Roman"/>
                        </a:rPr>
                        <a:t>E.g.</a:t>
                      </a:r>
                      <a:r>
                        <a:rPr lang="en-US" sz="1800" i="1" baseline="0" dirty="0" smtClean="0">
                          <a:latin typeface="Times New Roman"/>
                          <a:ea typeface="Cambria"/>
                          <a:cs typeface="Times New Roman"/>
                        </a:rPr>
                        <a:t> DC</a:t>
                      </a:r>
                      <a:r>
                        <a:rPr lang="en-US" sz="1800" i="1" dirty="0" smtClean="0">
                          <a:latin typeface="Times New Roman"/>
                          <a:ea typeface="Cambria"/>
                          <a:cs typeface="Times New Roman"/>
                        </a:rPr>
                        <a:t> Education Evidence Workshop,</a:t>
                      </a:r>
                      <a:r>
                        <a:rPr lang="en-US" sz="1800" i="1" baseline="0" dirty="0" smtClean="0">
                          <a:latin typeface="Times New Roman"/>
                          <a:ea typeface="Cambria"/>
                          <a:cs typeface="Times New Roman"/>
                        </a:rPr>
                        <a:t> Cost Effectiveness Analysis</a:t>
                      </a:r>
                    </a:p>
                    <a:p>
                      <a:pPr marL="0" marR="0">
                        <a:spcBef>
                          <a:spcPts val="0"/>
                        </a:spcBef>
                        <a:spcAft>
                          <a:spcPts val="0"/>
                        </a:spcAft>
                      </a:pPr>
                      <a:endParaRPr lang="en-US" sz="1800" i="1" dirty="0">
                        <a:latin typeface="Times New Roman"/>
                        <a:ea typeface="Cambria"/>
                        <a:cs typeface="Times New Roman"/>
                      </a:endParaRPr>
                    </a:p>
                  </a:txBody>
                  <a:tcPr marL="68580" marR="68580" marT="0" marB="0"/>
                </a:tc>
              </a:tr>
              <a:tr h="1282811">
                <a:tc>
                  <a:txBody>
                    <a:bodyPr/>
                    <a:lstStyle/>
                    <a:p>
                      <a:pPr marL="0" marR="0">
                        <a:spcBef>
                          <a:spcPts val="0"/>
                        </a:spcBef>
                        <a:spcAft>
                          <a:spcPts val="0"/>
                        </a:spcAft>
                      </a:pPr>
                      <a:r>
                        <a:rPr lang="en-US" sz="1800" dirty="0" smtClean="0">
                          <a:latin typeface="Times New Roman"/>
                          <a:ea typeface="Cambria"/>
                          <a:cs typeface="Times New Roman"/>
                        </a:rPr>
                        <a:t>11. Original evaluation vs</a:t>
                      </a:r>
                      <a:r>
                        <a:rPr lang="en-US" sz="1800" dirty="0">
                          <a:latin typeface="Times New Roman"/>
                          <a:ea typeface="Cambria"/>
                          <a:cs typeface="Times New Roman"/>
                        </a:rPr>
                        <a:t>.</a:t>
                      </a:r>
                      <a:r>
                        <a:rPr lang="en-US" sz="1800" dirty="0" smtClean="0">
                          <a:latin typeface="Times New Roman"/>
                          <a:ea typeface="Cambria"/>
                          <a:cs typeface="Times New Roman"/>
                        </a:rPr>
                        <a:t> replications</a:t>
                      </a:r>
                      <a:endParaRPr lang="en-US" sz="18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latin typeface="Times New Roman"/>
                          <a:ea typeface="Cambria"/>
                          <a:cs typeface="Times New Roman"/>
                        </a:rPr>
                        <a:t>Be willing </a:t>
                      </a:r>
                      <a:r>
                        <a:rPr lang="en-US" sz="1800" dirty="0">
                          <a:latin typeface="Times New Roman"/>
                          <a:ea typeface="Cambria"/>
                          <a:cs typeface="Times New Roman"/>
                        </a:rPr>
                        <a:t>to evaluate the replication of a program found to have succeeded in another </a:t>
                      </a:r>
                      <a:r>
                        <a:rPr lang="en-US" sz="1800" dirty="0" smtClean="0">
                          <a:latin typeface="Times New Roman"/>
                          <a:ea typeface="Cambria"/>
                          <a:cs typeface="Times New Roman"/>
                        </a:rPr>
                        <a:t>context and well suited for this problem, </a:t>
                      </a:r>
                      <a:r>
                        <a:rPr lang="en-US" sz="1800" dirty="0">
                          <a:latin typeface="Times New Roman"/>
                          <a:ea typeface="Cambria"/>
                          <a:cs typeface="Times New Roman"/>
                        </a:rPr>
                        <a:t>not just “new and innovative” </a:t>
                      </a:r>
                      <a:r>
                        <a:rPr lang="en-US" sz="1800" dirty="0" smtClean="0">
                          <a:latin typeface="Times New Roman"/>
                          <a:ea typeface="Cambria"/>
                          <a:cs typeface="Times New Roman"/>
                        </a:rPr>
                        <a:t>programs. </a:t>
                      </a:r>
                      <a:r>
                        <a:rPr lang="en-US" sz="1800" i="1" dirty="0" smtClean="0">
                          <a:latin typeface="Times New Roman"/>
                          <a:ea typeface="Cambria"/>
                          <a:cs typeface="Times New Roman"/>
                        </a:rPr>
                        <a:t>E.g. Bihar immunization, our partner IPA</a:t>
                      </a:r>
                      <a:endParaRPr lang="en-US" sz="1800" i="1" dirty="0">
                        <a:latin typeface="Times New Roman"/>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3110931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228600"/>
            <a:ext cx="7772400" cy="685799"/>
          </a:xfrm>
        </p:spPr>
        <p:txBody>
          <a:bodyPr>
            <a:normAutofit fontScale="90000"/>
          </a:bodyPr>
          <a:lstStyle/>
          <a:p>
            <a:pPr algn="l"/>
            <a:r>
              <a:rPr lang="en-US" sz="3600" dirty="0" smtClean="0">
                <a:latin typeface="Gill Sans MT" pitchFamily="34" charset="0"/>
              </a:rPr>
              <a:t>Factors that Help or Hinder the use of Evidence in Policy: </a:t>
            </a:r>
            <a:r>
              <a:rPr lang="en-US" sz="3600" b="1" i="1" dirty="0" smtClean="0">
                <a:latin typeface="Gill Sans MT" pitchFamily="34" charset="0"/>
              </a:rPr>
              <a:t>Research Side</a:t>
            </a: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28</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1142999"/>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304800" y="1371600"/>
          <a:ext cx="8610600" cy="2762106"/>
        </p:xfrm>
        <a:graphic>
          <a:graphicData uri="http://schemas.openxmlformats.org/drawingml/2006/table">
            <a:tbl>
              <a:tblPr firstRow="1" bandRow="1">
                <a:tableStyleId>{5C22544A-7EE6-4342-B048-85BDC9FD1C3A}</a:tableStyleId>
              </a:tblPr>
              <a:tblGrid>
                <a:gridCol w="2274498"/>
                <a:gridCol w="6336102"/>
              </a:tblGrid>
              <a:tr h="567546">
                <a:tc>
                  <a:txBody>
                    <a:bodyPr/>
                    <a:lstStyle/>
                    <a:p>
                      <a:pPr marL="0" marR="0" algn="ctr">
                        <a:spcBef>
                          <a:spcPts val="0"/>
                        </a:spcBef>
                        <a:spcAft>
                          <a:spcPts val="0"/>
                        </a:spcAft>
                      </a:pPr>
                      <a:r>
                        <a:rPr lang="en-US" sz="1800" b="1" dirty="0">
                          <a:latin typeface="Times New Roman"/>
                          <a:ea typeface="Cambria"/>
                          <a:cs typeface="Times New Roman"/>
                        </a:rPr>
                        <a:t>Hinder</a:t>
                      </a:r>
                      <a:endParaRPr lang="en-US" sz="1800" dirty="0">
                        <a:latin typeface="Times New Roman"/>
                        <a:ea typeface="Cambria"/>
                        <a:cs typeface="Times New Roman"/>
                      </a:endParaRPr>
                    </a:p>
                  </a:txBody>
                  <a:tcPr marL="68580" marR="68580" marT="0" marB="0"/>
                </a:tc>
                <a:tc>
                  <a:txBody>
                    <a:bodyPr/>
                    <a:lstStyle/>
                    <a:p>
                      <a:pPr marL="0" marR="0" algn="ctr">
                        <a:spcBef>
                          <a:spcPts val="0"/>
                        </a:spcBef>
                        <a:spcAft>
                          <a:spcPts val="0"/>
                        </a:spcAft>
                      </a:pPr>
                      <a:r>
                        <a:rPr lang="en-US" sz="1800" b="1" dirty="0">
                          <a:latin typeface="Times New Roman"/>
                          <a:ea typeface="Cambria"/>
                          <a:cs typeface="Times New Roman"/>
                        </a:rPr>
                        <a:t>Help</a:t>
                      </a:r>
                      <a:endParaRPr lang="en-US" sz="1800" dirty="0">
                        <a:latin typeface="Times New Roman"/>
                        <a:ea typeface="Cambria"/>
                        <a:cs typeface="Times New Roman"/>
                      </a:endParaRPr>
                    </a:p>
                  </a:txBody>
                  <a:tcPr marL="68580" marR="68580" marT="0" marB="0"/>
                </a:tc>
              </a:tr>
              <a:tr h="567546">
                <a:tc>
                  <a:txBody>
                    <a:bodyPr/>
                    <a:lstStyle/>
                    <a:p>
                      <a:pPr marL="0" marR="0">
                        <a:spcBef>
                          <a:spcPts val="0"/>
                        </a:spcBef>
                        <a:spcAft>
                          <a:spcPts val="0"/>
                        </a:spcAft>
                      </a:pPr>
                      <a:r>
                        <a:rPr lang="en-US" sz="1800" dirty="0" smtClean="0">
                          <a:latin typeface="Times New Roman"/>
                          <a:ea typeface="Cambria"/>
                          <a:cs typeface="Times New Roman"/>
                        </a:rPr>
                        <a:t>12. Technical jargon</a:t>
                      </a:r>
                      <a:endParaRPr lang="en-US" sz="18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latin typeface="Times New Roman"/>
                          <a:ea typeface="Cambria"/>
                          <a:cs typeface="Times New Roman"/>
                        </a:rPr>
                        <a:t>Frame discussion in easy to understand language, communicate in a style policymakers are familiar with, and customize outreach to </a:t>
                      </a:r>
                      <a:r>
                        <a:rPr lang="en-US" sz="1800" dirty="0" smtClean="0">
                          <a:latin typeface="Times New Roman"/>
                          <a:ea typeface="Cambria"/>
                          <a:cs typeface="Times New Roman"/>
                        </a:rPr>
                        <a:t>audience. </a:t>
                      </a:r>
                      <a:r>
                        <a:rPr lang="en-US" sz="1800" i="1" dirty="0" smtClean="0">
                          <a:latin typeface="Times New Roman"/>
                          <a:ea typeface="Cambria"/>
                          <a:cs typeface="Times New Roman"/>
                        </a:rPr>
                        <a:t>E.g. Policy</a:t>
                      </a:r>
                      <a:r>
                        <a:rPr lang="en-US" sz="1800" i="1" baseline="0" dirty="0" smtClean="0">
                          <a:latin typeface="Times New Roman"/>
                          <a:ea typeface="Cambria"/>
                          <a:cs typeface="Times New Roman"/>
                        </a:rPr>
                        <a:t> Bulletins, Briefcases, academic papers</a:t>
                      </a:r>
                    </a:p>
                    <a:p>
                      <a:pPr marL="0" marR="0">
                        <a:spcBef>
                          <a:spcPts val="0"/>
                        </a:spcBef>
                        <a:spcAft>
                          <a:spcPts val="0"/>
                        </a:spcAft>
                      </a:pPr>
                      <a:endParaRPr lang="en-US" sz="1800" i="1" dirty="0">
                        <a:latin typeface="Times New Roman"/>
                        <a:ea typeface="Cambria"/>
                        <a:cs typeface="Times New Roman"/>
                      </a:endParaRPr>
                    </a:p>
                  </a:txBody>
                  <a:tcPr marL="68580" marR="68580" marT="0" marB="0"/>
                </a:tc>
              </a:tr>
              <a:tr h="1026248">
                <a:tc>
                  <a:txBody>
                    <a:bodyPr/>
                    <a:lstStyle/>
                    <a:p>
                      <a:pPr marL="0" marR="0">
                        <a:spcBef>
                          <a:spcPts val="0"/>
                        </a:spcBef>
                        <a:spcAft>
                          <a:spcPts val="0"/>
                        </a:spcAft>
                      </a:pPr>
                      <a:r>
                        <a:rPr lang="en-US" sz="1800" dirty="0" smtClean="0">
                          <a:latin typeface="Times New Roman"/>
                          <a:ea typeface="Cambria"/>
                          <a:cs typeface="Times New Roman"/>
                        </a:rPr>
                        <a:t>13.</a:t>
                      </a:r>
                      <a:r>
                        <a:rPr lang="en-US" sz="1800" baseline="0" dirty="0" smtClean="0">
                          <a:latin typeface="Times New Roman"/>
                          <a:ea typeface="Cambria"/>
                          <a:cs typeface="Times New Roman"/>
                        </a:rPr>
                        <a:t> </a:t>
                      </a:r>
                      <a:r>
                        <a:rPr lang="en-US" sz="1800" dirty="0" smtClean="0">
                          <a:latin typeface="Times New Roman"/>
                          <a:ea typeface="Cambria"/>
                          <a:cs typeface="Times New Roman"/>
                        </a:rPr>
                        <a:t>Funding </a:t>
                      </a:r>
                      <a:r>
                        <a:rPr lang="en-US" sz="1800" dirty="0">
                          <a:latin typeface="Times New Roman"/>
                          <a:ea typeface="Cambria"/>
                          <a:cs typeface="Times New Roman"/>
                        </a:rPr>
                        <a:t>may be difficult</a:t>
                      </a:r>
                    </a:p>
                  </a:txBody>
                  <a:tcPr marL="68580" marR="68580" marT="0" marB="0"/>
                </a:tc>
                <a:tc>
                  <a:txBody>
                    <a:bodyPr/>
                    <a:lstStyle/>
                    <a:p>
                      <a:pPr marL="0" marR="0">
                        <a:spcBef>
                          <a:spcPts val="0"/>
                        </a:spcBef>
                        <a:spcAft>
                          <a:spcPts val="0"/>
                        </a:spcAft>
                      </a:pPr>
                      <a:r>
                        <a:rPr lang="en-US" sz="1800" dirty="0">
                          <a:latin typeface="Times New Roman"/>
                          <a:ea typeface="Cambria"/>
                          <a:cs typeface="Times New Roman"/>
                        </a:rPr>
                        <a:t>More and more </a:t>
                      </a:r>
                      <a:r>
                        <a:rPr lang="en-US" sz="1800" dirty="0" smtClean="0">
                          <a:latin typeface="Times New Roman"/>
                          <a:ea typeface="Cambria"/>
                          <a:cs typeface="Times New Roman"/>
                        </a:rPr>
                        <a:t>organizations require impact evaluations </a:t>
                      </a:r>
                      <a:r>
                        <a:rPr lang="en-US" sz="1800" dirty="0">
                          <a:latin typeface="Times New Roman"/>
                          <a:ea typeface="Cambria"/>
                          <a:cs typeface="Times New Roman"/>
                        </a:rPr>
                        <a:t>in the programs they </a:t>
                      </a:r>
                      <a:r>
                        <a:rPr lang="en-US" sz="1800" dirty="0" smtClean="0">
                          <a:latin typeface="Times New Roman"/>
                          <a:ea typeface="Cambria"/>
                          <a:cs typeface="Times New Roman"/>
                        </a:rPr>
                        <a:t>fund and dedicated</a:t>
                      </a:r>
                      <a:r>
                        <a:rPr lang="en-US" sz="1800" baseline="0" dirty="0" smtClean="0">
                          <a:latin typeface="Times New Roman"/>
                          <a:ea typeface="Cambria"/>
                          <a:cs typeface="Times New Roman"/>
                        </a:rPr>
                        <a:t> f</a:t>
                      </a:r>
                      <a:r>
                        <a:rPr lang="en-US" sz="1800" dirty="0" smtClean="0">
                          <a:latin typeface="Times New Roman"/>
                          <a:ea typeface="Cambria"/>
                          <a:cs typeface="Times New Roman"/>
                        </a:rPr>
                        <a:t>unding groups makes this</a:t>
                      </a:r>
                      <a:r>
                        <a:rPr lang="en-US" sz="1800" baseline="0" dirty="0" smtClean="0">
                          <a:latin typeface="Times New Roman"/>
                          <a:ea typeface="Cambria"/>
                          <a:cs typeface="Times New Roman"/>
                        </a:rPr>
                        <a:t> easier. </a:t>
                      </a:r>
                      <a:r>
                        <a:rPr lang="en-US" sz="1800" i="1" baseline="0" dirty="0" smtClean="0">
                          <a:latin typeface="Times New Roman"/>
                          <a:ea typeface="Cambria"/>
                          <a:cs typeface="Times New Roman"/>
                        </a:rPr>
                        <a:t>E.g. DIME @ WB, 3ie, IGC, JPAL Initiatives, IPA Funds</a:t>
                      </a:r>
                    </a:p>
                    <a:p>
                      <a:pPr marL="0" marR="0">
                        <a:spcBef>
                          <a:spcPts val="0"/>
                        </a:spcBef>
                        <a:spcAft>
                          <a:spcPts val="0"/>
                        </a:spcAft>
                      </a:pPr>
                      <a:endParaRPr lang="en-US" sz="1800" i="1" dirty="0">
                        <a:latin typeface="Times New Roman"/>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3744781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228600"/>
            <a:ext cx="7772400" cy="685799"/>
          </a:xfrm>
        </p:spPr>
        <p:txBody>
          <a:bodyPr>
            <a:normAutofit fontScale="90000"/>
          </a:bodyPr>
          <a:lstStyle/>
          <a:p>
            <a:pPr algn="l"/>
            <a:r>
              <a:rPr lang="en-US" sz="3600" dirty="0" smtClean="0">
                <a:latin typeface="Gill Sans MT" pitchFamily="34" charset="0"/>
              </a:rPr>
              <a:t>Factors that Help or Hinder the use of Evidence in Policy: </a:t>
            </a:r>
            <a:r>
              <a:rPr lang="en-US" sz="3600" b="1" i="1" dirty="0" smtClean="0">
                <a:latin typeface="Gill Sans MT" pitchFamily="34" charset="0"/>
              </a:rPr>
              <a:t>Policy Side</a:t>
            </a: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29</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1142999"/>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304800" y="1371600"/>
          <a:ext cx="8610600" cy="3840479"/>
        </p:xfrm>
        <a:graphic>
          <a:graphicData uri="http://schemas.openxmlformats.org/drawingml/2006/table">
            <a:tbl>
              <a:tblPr firstRow="1" bandRow="1">
                <a:tableStyleId>{5C22544A-7EE6-4342-B048-85BDC9FD1C3A}</a:tableStyleId>
              </a:tblPr>
              <a:tblGrid>
                <a:gridCol w="2274498"/>
                <a:gridCol w="6336102"/>
              </a:tblGrid>
              <a:tr h="567546">
                <a:tc>
                  <a:txBody>
                    <a:bodyPr/>
                    <a:lstStyle/>
                    <a:p>
                      <a:pPr marL="0" marR="0" algn="ctr">
                        <a:spcBef>
                          <a:spcPts val="0"/>
                        </a:spcBef>
                        <a:spcAft>
                          <a:spcPts val="0"/>
                        </a:spcAft>
                      </a:pPr>
                      <a:r>
                        <a:rPr lang="en-US" sz="1800" b="1" dirty="0">
                          <a:latin typeface="Times New Roman"/>
                          <a:ea typeface="Cambria"/>
                          <a:cs typeface="Times New Roman"/>
                        </a:rPr>
                        <a:t>Hinder</a:t>
                      </a:r>
                      <a:endParaRPr lang="en-US" sz="1800" dirty="0">
                        <a:latin typeface="Times New Roman"/>
                        <a:ea typeface="Cambria"/>
                        <a:cs typeface="Times New Roman"/>
                      </a:endParaRPr>
                    </a:p>
                  </a:txBody>
                  <a:tcPr marL="68580" marR="68580" marT="0" marB="0"/>
                </a:tc>
                <a:tc>
                  <a:txBody>
                    <a:bodyPr/>
                    <a:lstStyle/>
                    <a:p>
                      <a:pPr marL="0" marR="0" algn="ctr">
                        <a:spcBef>
                          <a:spcPts val="0"/>
                        </a:spcBef>
                        <a:spcAft>
                          <a:spcPts val="0"/>
                        </a:spcAft>
                      </a:pPr>
                      <a:r>
                        <a:rPr lang="en-US" sz="1800" b="1" dirty="0">
                          <a:latin typeface="Times New Roman"/>
                          <a:ea typeface="Cambria"/>
                          <a:cs typeface="Times New Roman"/>
                        </a:rPr>
                        <a:t>Help</a:t>
                      </a:r>
                      <a:endParaRPr lang="en-US" sz="1800" dirty="0">
                        <a:latin typeface="Times New Roman"/>
                        <a:ea typeface="Cambria"/>
                        <a:cs typeface="Times New Roman"/>
                      </a:endParaRPr>
                    </a:p>
                  </a:txBody>
                  <a:tcPr marL="68580" marR="68580" marT="0" marB="0"/>
                </a:tc>
              </a:tr>
              <a:tr h="567546">
                <a:tc>
                  <a:txBody>
                    <a:bodyPr/>
                    <a:lstStyle/>
                    <a:p>
                      <a:pPr marL="0" marR="0">
                        <a:spcBef>
                          <a:spcPts val="0"/>
                        </a:spcBef>
                        <a:spcAft>
                          <a:spcPts val="0"/>
                        </a:spcAft>
                      </a:pPr>
                      <a:r>
                        <a:rPr lang="en-US" sz="1800" dirty="0" smtClean="0">
                          <a:latin typeface="Times New Roman"/>
                          <a:ea typeface="Cambria"/>
                          <a:cs typeface="Times New Roman"/>
                        </a:rPr>
                        <a:t>1. Political agenda trumps evidence</a:t>
                      </a:r>
                      <a:endParaRPr lang="en-US" sz="18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latin typeface="Times New Roman"/>
                          <a:ea typeface="Cambria"/>
                          <a:cs typeface="Times New Roman"/>
                        </a:rPr>
                        <a:t>Target those</a:t>
                      </a:r>
                      <a:r>
                        <a:rPr lang="en-US" sz="1800" baseline="0" dirty="0" smtClean="0">
                          <a:latin typeface="Times New Roman"/>
                          <a:ea typeface="Cambria"/>
                          <a:cs typeface="Times New Roman"/>
                        </a:rPr>
                        <a:t> who are open to </a:t>
                      </a:r>
                      <a:r>
                        <a:rPr lang="en-US" sz="1800" dirty="0" smtClean="0">
                          <a:latin typeface="Times New Roman"/>
                          <a:ea typeface="Cambria"/>
                          <a:cs typeface="Times New Roman"/>
                        </a:rPr>
                        <a:t>evidence, so they</a:t>
                      </a:r>
                      <a:r>
                        <a:rPr lang="en-US" sz="1800" baseline="0" dirty="0" smtClean="0">
                          <a:latin typeface="Times New Roman"/>
                          <a:ea typeface="Cambria"/>
                          <a:cs typeface="Times New Roman"/>
                        </a:rPr>
                        <a:t> use it as an input </a:t>
                      </a:r>
                      <a:r>
                        <a:rPr lang="en-US" sz="1800" dirty="0" smtClean="0">
                          <a:latin typeface="Times New Roman"/>
                          <a:ea typeface="Cambria"/>
                          <a:cs typeface="Times New Roman"/>
                        </a:rPr>
                        <a:t>along </a:t>
                      </a:r>
                      <a:r>
                        <a:rPr lang="en-US" sz="1800" dirty="0">
                          <a:latin typeface="Times New Roman"/>
                          <a:ea typeface="Cambria"/>
                          <a:cs typeface="Times New Roman"/>
                        </a:rPr>
                        <a:t>with other factors like political</a:t>
                      </a:r>
                      <a:r>
                        <a:rPr lang="en-US" sz="1800" dirty="0" smtClean="0">
                          <a:latin typeface="Times New Roman"/>
                          <a:ea typeface="Cambria"/>
                          <a:cs typeface="Times New Roman"/>
                        </a:rPr>
                        <a:t> agenda, </a:t>
                      </a:r>
                      <a:r>
                        <a:rPr lang="en-US" sz="1800" dirty="0">
                          <a:latin typeface="Times New Roman"/>
                          <a:ea typeface="Cambria"/>
                          <a:cs typeface="Times New Roman"/>
                        </a:rPr>
                        <a:t>budget constraint and ability of </a:t>
                      </a:r>
                      <a:r>
                        <a:rPr lang="en-US" sz="1800" dirty="0" smtClean="0">
                          <a:latin typeface="Times New Roman"/>
                          <a:ea typeface="Cambria"/>
                          <a:cs typeface="Times New Roman"/>
                        </a:rPr>
                        <a:t>bureaucracy. </a:t>
                      </a:r>
                      <a:r>
                        <a:rPr lang="en-US" sz="1800" i="1" dirty="0" smtClean="0">
                          <a:latin typeface="Times New Roman"/>
                          <a:ea typeface="Cambria"/>
                          <a:cs typeface="Times New Roman"/>
                        </a:rPr>
                        <a:t>E.g. TCAI in Ghana</a:t>
                      </a:r>
                    </a:p>
                    <a:p>
                      <a:pPr marL="0" marR="0">
                        <a:spcBef>
                          <a:spcPts val="0"/>
                        </a:spcBef>
                        <a:spcAft>
                          <a:spcPts val="0"/>
                        </a:spcAft>
                      </a:pPr>
                      <a:endParaRPr lang="en-US" sz="1800" dirty="0">
                        <a:latin typeface="Times New Roman"/>
                        <a:ea typeface="Cambria"/>
                        <a:cs typeface="Times New Roman"/>
                      </a:endParaRPr>
                    </a:p>
                  </a:txBody>
                  <a:tcPr marL="68580" marR="68580" marT="0" marB="0"/>
                </a:tc>
              </a:tr>
              <a:tr h="1026248">
                <a:tc>
                  <a:txBody>
                    <a:bodyPr/>
                    <a:lstStyle/>
                    <a:p>
                      <a:pPr marL="0" marR="0">
                        <a:spcBef>
                          <a:spcPts val="0"/>
                        </a:spcBef>
                        <a:spcAft>
                          <a:spcPts val="0"/>
                        </a:spcAft>
                      </a:pPr>
                      <a:r>
                        <a:rPr lang="en-US" sz="1800" dirty="0" smtClean="0">
                          <a:latin typeface="Times New Roman"/>
                          <a:ea typeface="Cambria"/>
                          <a:cs typeface="Times New Roman"/>
                        </a:rPr>
                        <a:t>2. Low capacity </a:t>
                      </a:r>
                      <a:r>
                        <a:rPr lang="en-US" sz="1800" dirty="0">
                          <a:latin typeface="Times New Roman"/>
                          <a:ea typeface="Cambria"/>
                          <a:cs typeface="Times New Roman"/>
                        </a:rPr>
                        <a:t>to consume, generate or institutionalize evidence</a:t>
                      </a:r>
                    </a:p>
                  </a:txBody>
                  <a:tcPr marL="68580" marR="68580" marT="0" marB="0"/>
                </a:tc>
                <a:tc>
                  <a:txBody>
                    <a:bodyPr/>
                    <a:lstStyle/>
                    <a:p>
                      <a:pPr marL="0" marR="0">
                        <a:spcBef>
                          <a:spcPts val="0"/>
                        </a:spcBef>
                        <a:spcAft>
                          <a:spcPts val="0"/>
                        </a:spcAft>
                      </a:pPr>
                      <a:r>
                        <a:rPr lang="en-US" sz="1800" dirty="0" smtClean="0">
                          <a:latin typeface="Times New Roman"/>
                          <a:ea typeface="Cambria"/>
                          <a:cs typeface="Times New Roman"/>
                        </a:rPr>
                        <a:t>Help train</a:t>
                      </a:r>
                      <a:r>
                        <a:rPr lang="en-US" sz="1800" baseline="0" dirty="0" smtClean="0">
                          <a:latin typeface="Times New Roman"/>
                          <a:ea typeface="Cambria"/>
                          <a:cs typeface="Times New Roman"/>
                        </a:rPr>
                        <a:t> </a:t>
                      </a:r>
                      <a:r>
                        <a:rPr lang="en-US" sz="1800" dirty="0" smtClean="0">
                          <a:latin typeface="Times New Roman"/>
                          <a:ea typeface="Cambria"/>
                          <a:cs typeface="Times New Roman"/>
                        </a:rPr>
                        <a:t>staff</a:t>
                      </a:r>
                      <a:r>
                        <a:rPr lang="en-US" sz="1800" dirty="0">
                          <a:latin typeface="Times New Roman"/>
                          <a:ea typeface="Cambria"/>
                          <a:cs typeface="Times New Roman"/>
                        </a:rPr>
                        <a:t>, establish M&amp;E divisions, recruit technically competent people and</a:t>
                      </a:r>
                      <a:r>
                        <a:rPr lang="en-US" sz="1800" dirty="0" smtClean="0">
                          <a:latin typeface="Times New Roman"/>
                          <a:ea typeface="Cambria"/>
                          <a:cs typeface="Times New Roman"/>
                        </a:rPr>
                        <a:t> motivate </a:t>
                      </a:r>
                      <a:r>
                        <a:rPr lang="en-US" sz="1800" dirty="0">
                          <a:latin typeface="Times New Roman"/>
                          <a:ea typeface="Cambria"/>
                          <a:cs typeface="Times New Roman"/>
                        </a:rPr>
                        <a:t>them by giving credence to their </a:t>
                      </a:r>
                      <a:r>
                        <a:rPr lang="en-US" sz="1800" dirty="0" smtClean="0">
                          <a:latin typeface="Times New Roman"/>
                          <a:ea typeface="Cambria"/>
                          <a:cs typeface="Times New Roman"/>
                        </a:rPr>
                        <a:t>research and via formal linkages with leading academics</a:t>
                      </a:r>
                      <a:r>
                        <a:rPr lang="en-US" sz="1800" i="1" dirty="0" smtClean="0">
                          <a:latin typeface="Times New Roman"/>
                          <a:ea typeface="Cambria"/>
                          <a:cs typeface="Times New Roman"/>
                        </a:rPr>
                        <a:t>. E.g. Government of Haryana</a:t>
                      </a:r>
                    </a:p>
                    <a:p>
                      <a:pPr marL="0" marR="0">
                        <a:spcBef>
                          <a:spcPts val="0"/>
                        </a:spcBef>
                        <a:spcAft>
                          <a:spcPts val="0"/>
                        </a:spcAft>
                      </a:pPr>
                      <a:endParaRPr lang="en-US" sz="1800" dirty="0">
                        <a:latin typeface="Times New Roman"/>
                        <a:ea typeface="Cambria"/>
                        <a:cs typeface="Times New Roman"/>
                      </a:endParaRPr>
                    </a:p>
                  </a:txBody>
                  <a:tcPr marL="68580" marR="68580" marT="0" marB="0"/>
                </a:tc>
              </a:tr>
              <a:tr h="804054">
                <a:tc>
                  <a:txBody>
                    <a:bodyPr/>
                    <a:lstStyle/>
                    <a:p>
                      <a:pPr marL="0" marR="0">
                        <a:spcBef>
                          <a:spcPts val="0"/>
                        </a:spcBef>
                        <a:spcAft>
                          <a:spcPts val="0"/>
                        </a:spcAft>
                      </a:pPr>
                      <a:r>
                        <a:rPr lang="en-US" sz="1800" dirty="0" smtClean="0">
                          <a:latin typeface="Times New Roman"/>
                          <a:ea typeface="Cambria"/>
                          <a:cs typeface="Times New Roman"/>
                        </a:rPr>
                        <a:t>3. Short </a:t>
                      </a:r>
                      <a:r>
                        <a:rPr lang="en-US" sz="1800" dirty="0">
                          <a:latin typeface="Times New Roman"/>
                          <a:ea typeface="Cambria"/>
                          <a:cs typeface="Times New Roman"/>
                        </a:rPr>
                        <a:t>term horizon</a:t>
                      </a:r>
                    </a:p>
                  </a:txBody>
                  <a:tcPr marL="68580" marR="68580" marT="0" marB="0"/>
                </a:tc>
                <a:tc>
                  <a:txBody>
                    <a:bodyPr/>
                    <a:lstStyle/>
                    <a:p>
                      <a:pPr marL="0" marR="0">
                        <a:spcBef>
                          <a:spcPts val="0"/>
                        </a:spcBef>
                        <a:spcAft>
                          <a:spcPts val="0"/>
                        </a:spcAft>
                      </a:pPr>
                      <a:r>
                        <a:rPr lang="en-US" sz="1800" dirty="0" smtClean="0">
                          <a:latin typeface="Times New Roman"/>
                          <a:ea typeface="Cambria"/>
                          <a:cs typeface="Times New Roman"/>
                        </a:rPr>
                        <a:t>Combine short term outcome measures with long term outcomes via phased rollout.</a:t>
                      </a:r>
                      <a:r>
                        <a:rPr lang="en-US" sz="1800" baseline="0" dirty="0" smtClean="0">
                          <a:latin typeface="Times New Roman"/>
                          <a:ea typeface="Cambria"/>
                          <a:cs typeface="Times New Roman"/>
                        </a:rPr>
                        <a:t> </a:t>
                      </a:r>
                      <a:r>
                        <a:rPr lang="en-US" sz="1800" i="1" baseline="0" dirty="0" smtClean="0">
                          <a:latin typeface="Times New Roman"/>
                          <a:ea typeface="Cambria"/>
                          <a:cs typeface="Times New Roman"/>
                        </a:rPr>
                        <a:t>E.g. NRHM</a:t>
                      </a:r>
                      <a:endParaRPr lang="en-US" sz="1800" i="1" dirty="0">
                        <a:latin typeface="Times New Roman"/>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4278301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a:bodyPr>
          <a:lstStyle/>
          <a:p>
            <a:pPr algn="l"/>
            <a:r>
              <a:rPr lang="en-US" sz="3600" dirty="0" smtClean="0">
                <a:latin typeface="Gill Sans MT" pitchFamily="34" charset="0"/>
              </a:rPr>
              <a:t>I. Promote Policy Relevant Evaluations</a:t>
            </a:r>
            <a:endParaRPr lang="en-US" sz="3600" dirty="0">
              <a:latin typeface="Gill Sans MT" pitchFamily="34" charset="0"/>
            </a:endParaRPr>
          </a:p>
        </p:txBody>
      </p:sp>
      <p:sp>
        <p:nvSpPr>
          <p:cNvPr id="12" name="Subtitle 2"/>
          <p:cNvSpPr>
            <a:spLocks noGrp="1"/>
          </p:cNvSpPr>
          <p:nvPr>
            <p:ph type="subTitle" idx="1"/>
          </p:nvPr>
        </p:nvSpPr>
        <p:spPr>
          <a:xfrm>
            <a:off x="685800" y="1066800"/>
            <a:ext cx="7848600" cy="4876800"/>
          </a:xfrm>
        </p:spPr>
        <p:txBody>
          <a:bodyPr wrap="square" lIns="91440" tIns="91440" bIns="91440">
            <a:noAutofit/>
          </a:bodyPr>
          <a:lstStyle/>
          <a:p>
            <a:pPr algn="l">
              <a:spcAft>
                <a:spcPts val="600"/>
              </a:spcAft>
            </a:pPr>
            <a:r>
              <a:rPr lang="en-US" sz="2000" i="1" dirty="0" smtClean="0">
                <a:solidFill>
                  <a:schemeClr val="tx1"/>
                </a:solidFill>
                <a:latin typeface="Gill Sans MT" pitchFamily="34" charset="0"/>
              </a:rPr>
              <a:t>J-PAL tries to increase feedback of policy into research priorities via multiple channels:</a:t>
            </a:r>
            <a:endParaRPr lang="en-US" sz="1200" dirty="0" smtClean="0">
              <a:solidFill>
                <a:schemeClr val="tx1"/>
              </a:solidFill>
              <a:latin typeface="Gill Sans MT" pitchFamily="34" charset="0"/>
            </a:endParaRPr>
          </a:p>
          <a:p>
            <a:pPr marL="457200" indent="-457200" algn="l">
              <a:spcAft>
                <a:spcPts val="600"/>
              </a:spcAft>
              <a:buAutoNum type="alphaLcParenBoth"/>
            </a:pPr>
            <a:r>
              <a:rPr lang="en-US" sz="2000" u="sng" dirty="0" smtClean="0">
                <a:solidFill>
                  <a:schemeClr val="tx1"/>
                </a:solidFill>
                <a:latin typeface="Gill Sans MT" pitchFamily="34" charset="0"/>
              </a:rPr>
              <a:t>Matchmaking </a:t>
            </a:r>
            <a:r>
              <a:rPr lang="en-US" sz="2000" u="sng" dirty="0">
                <a:solidFill>
                  <a:schemeClr val="tx1"/>
                </a:solidFill>
                <a:latin typeface="Gill Sans MT" pitchFamily="34" charset="0"/>
              </a:rPr>
              <a:t>C</a:t>
            </a:r>
            <a:r>
              <a:rPr lang="en-US" sz="2000" u="sng" dirty="0" smtClean="0">
                <a:solidFill>
                  <a:schemeClr val="tx1"/>
                </a:solidFill>
                <a:latin typeface="Gill Sans MT" pitchFamily="34" charset="0"/>
              </a:rPr>
              <a:t>onferences</a:t>
            </a:r>
            <a:r>
              <a:rPr lang="en-US" sz="2000" dirty="0" smtClean="0">
                <a:solidFill>
                  <a:schemeClr val="tx1"/>
                </a:solidFill>
                <a:latin typeface="Gill Sans MT" pitchFamily="34" charset="0"/>
              </a:rPr>
              <a:t> to facilitate dialogue between researchers and policymakers (e.g. ATAI)</a:t>
            </a:r>
          </a:p>
          <a:p>
            <a:pPr marL="457200" indent="-457200" algn="l">
              <a:spcAft>
                <a:spcPts val="600"/>
              </a:spcAft>
              <a:buFont typeface="Arial" pitchFamily="34" charset="0"/>
              <a:buAutoNum type="alphaLcParenBoth"/>
            </a:pPr>
            <a:r>
              <a:rPr lang="en-US" sz="2000" u="sng" dirty="0" smtClean="0">
                <a:solidFill>
                  <a:schemeClr val="tx1"/>
                </a:solidFill>
                <a:latin typeface="Gill Sans MT" pitchFamily="34" charset="0"/>
              </a:rPr>
              <a:t>Research Initiatives </a:t>
            </a:r>
            <a:r>
              <a:rPr lang="en-US" sz="2000" dirty="0" smtClean="0">
                <a:solidFill>
                  <a:schemeClr val="tx1"/>
                </a:solidFill>
                <a:latin typeface="Gill Sans MT" pitchFamily="34" charset="0"/>
              </a:rPr>
              <a:t>to identify gaps in knowledge and direct resources there (e.g. Governance Initiative)</a:t>
            </a:r>
          </a:p>
          <a:p>
            <a:pPr marL="457200" indent="-457200" algn="l">
              <a:spcAft>
                <a:spcPts val="600"/>
              </a:spcAft>
              <a:buAutoNum type="alphaLcParenBoth"/>
            </a:pPr>
            <a:r>
              <a:rPr lang="en-US" sz="2000" u="sng" dirty="0" smtClean="0">
                <a:solidFill>
                  <a:schemeClr val="tx1"/>
                </a:solidFill>
                <a:latin typeface="Gill Sans MT" pitchFamily="34" charset="0"/>
              </a:rPr>
              <a:t>Joint Commissions</a:t>
            </a:r>
            <a:r>
              <a:rPr lang="en-US" sz="2000" dirty="0" smtClean="0">
                <a:solidFill>
                  <a:schemeClr val="tx1"/>
                </a:solidFill>
                <a:latin typeface="Gill Sans MT" pitchFamily="34" charset="0"/>
              </a:rPr>
              <a:t> to identify country’s most pressing problems and design evaluations (e.g. Government of Chile-JPAL Commission, 2010)</a:t>
            </a:r>
          </a:p>
          <a:p>
            <a:pPr marL="457200" indent="-457200" algn="l">
              <a:spcAft>
                <a:spcPts val="600"/>
              </a:spcAft>
              <a:buAutoNum type="alphaLcParenBoth"/>
            </a:pPr>
            <a:r>
              <a:rPr lang="en-US" sz="2000" u="sng" dirty="0" smtClean="0">
                <a:solidFill>
                  <a:schemeClr val="tx1"/>
                </a:solidFill>
                <a:latin typeface="Gill Sans MT" pitchFamily="34" charset="0"/>
              </a:rPr>
              <a:t>Innovation Funds</a:t>
            </a:r>
            <a:r>
              <a:rPr lang="en-US" sz="2000" dirty="0" smtClean="0">
                <a:solidFill>
                  <a:schemeClr val="tx1"/>
                </a:solidFill>
                <a:latin typeface="Gill Sans MT" pitchFamily="34" charset="0"/>
              </a:rPr>
              <a:t> to provide rapid financing for innovative programs and their evaluations (e.g. Government of France Youth Experimentation Fund, 2011)</a:t>
            </a:r>
          </a:p>
          <a:p>
            <a:pPr marL="457200" indent="-457200" algn="l">
              <a:spcAft>
                <a:spcPts val="600"/>
              </a:spcAft>
              <a:buAutoNum type="alphaLcParenBoth"/>
            </a:pPr>
            <a:endParaRPr lang="en-US" sz="1200" dirty="0" smtClean="0">
              <a:solidFill>
                <a:schemeClr val="tx1"/>
              </a:solidFill>
              <a:latin typeface="Gill Sans MT" pitchFamily="34" charset="0"/>
            </a:endParaRPr>
          </a:p>
          <a:p>
            <a:pPr algn="l">
              <a:spcAft>
                <a:spcPts val="600"/>
              </a:spcAft>
              <a:buFont typeface="Arial" pitchFamily="34" charset="0"/>
              <a:buChar char="•"/>
            </a:pPr>
            <a:endParaRPr lang="en-US" sz="1600" dirty="0" smtClean="0">
              <a:solidFill>
                <a:schemeClr val="tx1"/>
              </a:solidFill>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3</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228600"/>
            <a:ext cx="7772400" cy="685799"/>
          </a:xfrm>
        </p:spPr>
        <p:txBody>
          <a:bodyPr>
            <a:normAutofit fontScale="90000"/>
          </a:bodyPr>
          <a:lstStyle/>
          <a:p>
            <a:pPr algn="l"/>
            <a:r>
              <a:rPr lang="en-US" sz="3600" dirty="0" smtClean="0">
                <a:latin typeface="Gill Sans MT" pitchFamily="34" charset="0"/>
              </a:rPr>
              <a:t>Factors that Help or Hinder the use of Evidence in Policy: </a:t>
            </a:r>
            <a:r>
              <a:rPr lang="en-US" sz="3600" b="1" i="1" dirty="0" smtClean="0">
                <a:latin typeface="Gill Sans MT" pitchFamily="34" charset="0"/>
              </a:rPr>
              <a:t>Policy Side</a:t>
            </a: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30</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1142999"/>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304800" y="1371600"/>
          <a:ext cx="8610600" cy="3859385"/>
        </p:xfrm>
        <a:graphic>
          <a:graphicData uri="http://schemas.openxmlformats.org/drawingml/2006/table">
            <a:tbl>
              <a:tblPr firstRow="1" bandRow="1">
                <a:tableStyleId>{5C22544A-7EE6-4342-B048-85BDC9FD1C3A}</a:tableStyleId>
              </a:tblPr>
              <a:tblGrid>
                <a:gridCol w="2274498"/>
                <a:gridCol w="6336102"/>
              </a:tblGrid>
              <a:tr h="567546">
                <a:tc>
                  <a:txBody>
                    <a:bodyPr/>
                    <a:lstStyle/>
                    <a:p>
                      <a:pPr marL="0" marR="0" algn="ctr">
                        <a:spcBef>
                          <a:spcPts val="0"/>
                        </a:spcBef>
                        <a:spcAft>
                          <a:spcPts val="0"/>
                        </a:spcAft>
                      </a:pPr>
                      <a:r>
                        <a:rPr lang="en-US" sz="1800" b="1" dirty="0">
                          <a:latin typeface="Times New Roman"/>
                          <a:ea typeface="Cambria"/>
                          <a:cs typeface="Times New Roman"/>
                        </a:rPr>
                        <a:t>Hinder</a:t>
                      </a:r>
                      <a:endParaRPr lang="en-US" sz="1800" dirty="0">
                        <a:latin typeface="Times New Roman"/>
                        <a:ea typeface="Cambria"/>
                        <a:cs typeface="Times New Roman"/>
                      </a:endParaRPr>
                    </a:p>
                  </a:txBody>
                  <a:tcPr marL="68580" marR="68580" marT="0" marB="0"/>
                </a:tc>
                <a:tc>
                  <a:txBody>
                    <a:bodyPr/>
                    <a:lstStyle/>
                    <a:p>
                      <a:pPr marL="0" marR="0" algn="ctr">
                        <a:spcBef>
                          <a:spcPts val="0"/>
                        </a:spcBef>
                        <a:spcAft>
                          <a:spcPts val="0"/>
                        </a:spcAft>
                      </a:pPr>
                      <a:r>
                        <a:rPr lang="en-US" sz="1800" b="1" dirty="0">
                          <a:latin typeface="Times New Roman"/>
                          <a:ea typeface="Cambria"/>
                          <a:cs typeface="Times New Roman"/>
                        </a:rPr>
                        <a:t>Help</a:t>
                      </a:r>
                      <a:endParaRPr lang="en-US" sz="1800" dirty="0">
                        <a:latin typeface="Times New Roman"/>
                        <a:ea typeface="Cambria"/>
                        <a:cs typeface="Times New Roman"/>
                      </a:endParaRPr>
                    </a:p>
                  </a:txBody>
                  <a:tcPr marL="68580" marR="68580" marT="0" marB="0"/>
                </a:tc>
              </a:tr>
              <a:tr h="567546">
                <a:tc>
                  <a:txBody>
                    <a:bodyPr/>
                    <a:lstStyle/>
                    <a:p>
                      <a:pPr marL="0" marR="0">
                        <a:spcBef>
                          <a:spcPts val="0"/>
                        </a:spcBef>
                        <a:spcAft>
                          <a:spcPts val="0"/>
                        </a:spcAft>
                      </a:pPr>
                      <a:r>
                        <a:rPr lang="en-US" sz="1800" dirty="0" smtClean="0">
                          <a:latin typeface="Times New Roman"/>
                          <a:ea typeface="Cambria"/>
                          <a:cs typeface="Times New Roman"/>
                        </a:rPr>
                        <a:t>4. Risk aversion</a:t>
                      </a:r>
                      <a:r>
                        <a:rPr lang="en-US" sz="1800" baseline="0" dirty="0" smtClean="0">
                          <a:latin typeface="Times New Roman"/>
                          <a:ea typeface="Cambria"/>
                          <a:cs typeface="Times New Roman"/>
                        </a:rPr>
                        <a:t> and failure-avoidance</a:t>
                      </a:r>
                      <a:endParaRPr lang="en-US" sz="18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latin typeface="Times New Roman"/>
                          <a:ea typeface="Cambria"/>
                          <a:cs typeface="Times New Roman"/>
                        </a:rPr>
                        <a:t>Setup</a:t>
                      </a:r>
                      <a:r>
                        <a:rPr lang="en-US" sz="1800" baseline="0" dirty="0" smtClean="0">
                          <a:latin typeface="Times New Roman"/>
                          <a:ea typeface="Cambria"/>
                          <a:cs typeface="Times New Roman"/>
                        </a:rPr>
                        <a:t> i</a:t>
                      </a:r>
                      <a:r>
                        <a:rPr lang="en-US" sz="1800" dirty="0" smtClean="0">
                          <a:latin typeface="Times New Roman"/>
                          <a:ea typeface="Cambria"/>
                          <a:cs typeface="Times New Roman"/>
                        </a:rPr>
                        <a:t>nstitutions that allow innovation and risk tolerance. </a:t>
                      </a:r>
                      <a:r>
                        <a:rPr lang="en-US" sz="1800" i="1" dirty="0">
                          <a:latin typeface="Times New Roman"/>
                          <a:ea typeface="Cambria"/>
                          <a:cs typeface="Times New Roman"/>
                        </a:rPr>
                        <a:t>E.g.</a:t>
                      </a:r>
                      <a:r>
                        <a:rPr lang="en-US" sz="1800" i="1" dirty="0" smtClean="0">
                          <a:latin typeface="Times New Roman"/>
                          <a:ea typeface="Cambria"/>
                          <a:cs typeface="Times New Roman"/>
                        </a:rPr>
                        <a:t> Chile </a:t>
                      </a:r>
                      <a:r>
                        <a:rPr lang="en-US" sz="1800" i="1" dirty="0">
                          <a:latin typeface="Times New Roman"/>
                          <a:ea typeface="Cambria"/>
                          <a:cs typeface="Times New Roman"/>
                        </a:rPr>
                        <a:t>Compass Commission, French Evaluation </a:t>
                      </a:r>
                      <a:r>
                        <a:rPr lang="en-US" sz="1800" i="1" dirty="0" smtClean="0">
                          <a:latin typeface="Times New Roman"/>
                          <a:ea typeface="Cambria"/>
                          <a:cs typeface="Times New Roman"/>
                        </a:rPr>
                        <a:t>Fund</a:t>
                      </a:r>
                    </a:p>
                    <a:p>
                      <a:pPr marL="0" marR="0">
                        <a:spcBef>
                          <a:spcPts val="0"/>
                        </a:spcBef>
                        <a:spcAft>
                          <a:spcPts val="0"/>
                        </a:spcAft>
                      </a:pPr>
                      <a:endParaRPr lang="en-US" sz="1800" i="1" dirty="0">
                        <a:latin typeface="Times New Roman"/>
                        <a:ea typeface="Cambria"/>
                        <a:cs typeface="Times New Roman"/>
                      </a:endParaRPr>
                    </a:p>
                  </a:txBody>
                  <a:tcPr marL="68580" marR="68580" marT="0" marB="0"/>
                </a:tc>
              </a:tr>
              <a:tr h="1026248">
                <a:tc>
                  <a:txBody>
                    <a:bodyPr/>
                    <a:lstStyle/>
                    <a:p>
                      <a:pPr marL="0" marR="0">
                        <a:spcBef>
                          <a:spcPts val="0"/>
                        </a:spcBef>
                        <a:spcAft>
                          <a:spcPts val="0"/>
                        </a:spcAft>
                      </a:pPr>
                      <a:r>
                        <a:rPr lang="en-US" sz="1800" dirty="0" smtClean="0">
                          <a:latin typeface="Times New Roman"/>
                          <a:ea typeface="Cambria"/>
                          <a:cs typeface="Times New Roman"/>
                        </a:rPr>
                        <a:t>5. Inability </a:t>
                      </a:r>
                      <a:r>
                        <a:rPr lang="en-US" sz="1800" dirty="0">
                          <a:latin typeface="Times New Roman"/>
                          <a:ea typeface="Cambria"/>
                          <a:cs typeface="Times New Roman"/>
                        </a:rPr>
                        <a:t>to build coalitions to support new </a:t>
                      </a:r>
                      <a:r>
                        <a:rPr lang="en-US" sz="1800" dirty="0" smtClean="0">
                          <a:latin typeface="Times New Roman"/>
                          <a:ea typeface="Cambria"/>
                          <a:cs typeface="Times New Roman"/>
                        </a:rPr>
                        <a:t>programs</a:t>
                      </a:r>
                    </a:p>
                    <a:p>
                      <a:pPr marL="0" marR="0">
                        <a:spcBef>
                          <a:spcPts val="0"/>
                        </a:spcBef>
                        <a:spcAft>
                          <a:spcPts val="0"/>
                        </a:spcAft>
                      </a:pPr>
                      <a:endParaRPr lang="en-US" sz="1800" dirty="0" smtClean="0">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a:latin typeface="Times New Roman"/>
                          <a:ea typeface="Cambria"/>
                          <a:cs typeface="Times New Roman"/>
                        </a:rPr>
                        <a:t>Work with</a:t>
                      </a:r>
                      <a:r>
                        <a:rPr lang="en-US" sz="1800" dirty="0" smtClean="0">
                          <a:latin typeface="Times New Roman"/>
                          <a:ea typeface="Cambria"/>
                          <a:cs typeface="Times New Roman"/>
                        </a:rPr>
                        <a:t> other government agencies that </a:t>
                      </a:r>
                      <a:r>
                        <a:rPr lang="en-US" sz="1800" dirty="0">
                          <a:latin typeface="Times New Roman"/>
                          <a:ea typeface="Cambria"/>
                          <a:cs typeface="Times New Roman"/>
                        </a:rPr>
                        <a:t>are most receptive to </a:t>
                      </a:r>
                      <a:r>
                        <a:rPr lang="en-US" sz="1800" dirty="0" smtClean="0">
                          <a:latin typeface="Times New Roman"/>
                          <a:ea typeface="Cambria"/>
                          <a:cs typeface="Times New Roman"/>
                        </a:rPr>
                        <a:t>evidence, even</a:t>
                      </a:r>
                      <a:r>
                        <a:rPr lang="en-US" sz="1800" baseline="0" dirty="0" smtClean="0">
                          <a:latin typeface="Times New Roman"/>
                          <a:ea typeface="Cambria"/>
                          <a:cs typeface="Times New Roman"/>
                        </a:rPr>
                        <a:t> if not social development departments</a:t>
                      </a:r>
                      <a:r>
                        <a:rPr lang="en-US" sz="1800" i="1" dirty="0" smtClean="0">
                          <a:latin typeface="Times New Roman"/>
                          <a:ea typeface="Cambria"/>
                          <a:cs typeface="Times New Roman"/>
                        </a:rPr>
                        <a:t>. E.g. Finance, </a:t>
                      </a:r>
                      <a:r>
                        <a:rPr lang="en-US" sz="1800" i="1" dirty="0">
                          <a:latin typeface="Times New Roman"/>
                          <a:ea typeface="Cambria"/>
                          <a:cs typeface="Times New Roman"/>
                        </a:rPr>
                        <a:t>Governor’s Special </a:t>
                      </a:r>
                      <a:r>
                        <a:rPr lang="en-US" sz="1800" i="1" dirty="0" smtClean="0">
                          <a:latin typeface="Times New Roman"/>
                          <a:ea typeface="Cambria"/>
                          <a:cs typeface="Times New Roman"/>
                        </a:rPr>
                        <a:t>Cell</a:t>
                      </a:r>
                      <a:endParaRPr lang="en-US" sz="1800" dirty="0">
                        <a:latin typeface="Times New Roman"/>
                        <a:ea typeface="Cambria"/>
                        <a:cs typeface="Times New Roman"/>
                      </a:endParaRPr>
                    </a:p>
                  </a:txBody>
                  <a:tcPr marL="68580" marR="68580" marT="0" marB="0"/>
                </a:tc>
              </a:tr>
              <a:tr h="804054">
                <a:tc>
                  <a:txBody>
                    <a:bodyPr/>
                    <a:lstStyle/>
                    <a:p>
                      <a:pPr marL="0" marR="0">
                        <a:spcBef>
                          <a:spcPts val="0"/>
                        </a:spcBef>
                        <a:spcAft>
                          <a:spcPts val="0"/>
                        </a:spcAft>
                      </a:pPr>
                      <a:r>
                        <a:rPr lang="en-US" sz="1800" dirty="0" smtClean="0">
                          <a:latin typeface="Times New Roman"/>
                          <a:ea typeface="Cambria"/>
                          <a:cs typeface="Times New Roman"/>
                        </a:rPr>
                        <a:t>6. Change in “rules of the game” viz. evaluation or lack of </a:t>
                      </a:r>
                      <a:r>
                        <a:rPr lang="en-US" sz="1800" dirty="0">
                          <a:latin typeface="Times New Roman"/>
                          <a:ea typeface="Cambria"/>
                          <a:cs typeface="Times New Roman"/>
                        </a:rPr>
                        <a:t>institutional continuity</a:t>
                      </a:r>
                    </a:p>
                  </a:txBody>
                  <a:tcPr marL="68580" marR="68580" marT="0" marB="0"/>
                </a:tc>
                <a:tc>
                  <a:txBody>
                    <a:bodyPr/>
                    <a:lstStyle/>
                    <a:p>
                      <a:pPr marL="0" marR="0">
                        <a:spcBef>
                          <a:spcPts val="0"/>
                        </a:spcBef>
                        <a:spcAft>
                          <a:spcPts val="0"/>
                        </a:spcAft>
                      </a:pPr>
                      <a:r>
                        <a:rPr lang="en-US" sz="1800" dirty="0" smtClean="0">
                          <a:latin typeface="Times New Roman"/>
                          <a:ea typeface="Cambria"/>
                          <a:cs typeface="Times New Roman"/>
                        </a:rPr>
                        <a:t>Sign </a:t>
                      </a:r>
                      <a:r>
                        <a:rPr lang="en-US" sz="1800" dirty="0" err="1" smtClean="0">
                          <a:latin typeface="Times New Roman"/>
                          <a:ea typeface="Cambria"/>
                          <a:cs typeface="Times New Roman"/>
                        </a:rPr>
                        <a:t>MoU</a:t>
                      </a:r>
                      <a:r>
                        <a:rPr lang="en-US" sz="1800" dirty="0" smtClean="0">
                          <a:latin typeface="Times New Roman"/>
                          <a:ea typeface="Cambria"/>
                          <a:cs typeface="Times New Roman"/>
                        </a:rPr>
                        <a:t> and stick </a:t>
                      </a:r>
                      <a:r>
                        <a:rPr lang="en-US" sz="1800" dirty="0">
                          <a:latin typeface="Times New Roman"/>
                          <a:ea typeface="Cambria"/>
                          <a:cs typeface="Times New Roman"/>
                        </a:rPr>
                        <a:t>to the agreement in terms of phased roll out, control group, sample size, data </a:t>
                      </a:r>
                      <a:r>
                        <a:rPr lang="en-US" sz="1800" dirty="0" smtClean="0">
                          <a:latin typeface="Times New Roman"/>
                          <a:ea typeface="Cambria"/>
                          <a:cs typeface="Times New Roman"/>
                        </a:rPr>
                        <a:t>publication,</a:t>
                      </a:r>
                      <a:r>
                        <a:rPr lang="en-US" sz="1800" baseline="0" dirty="0" smtClean="0">
                          <a:latin typeface="Times New Roman"/>
                          <a:ea typeface="Cambria"/>
                          <a:cs typeface="Times New Roman"/>
                        </a:rPr>
                        <a:t> and scale up if found to be successful</a:t>
                      </a:r>
                      <a:r>
                        <a:rPr lang="en-US" sz="1800" dirty="0" smtClean="0">
                          <a:latin typeface="Times New Roman"/>
                          <a:ea typeface="Cambria"/>
                          <a:cs typeface="Times New Roman"/>
                        </a:rPr>
                        <a:t>. </a:t>
                      </a:r>
                      <a:r>
                        <a:rPr lang="en-US" sz="1800" dirty="0" err="1">
                          <a:latin typeface="Times New Roman"/>
                          <a:ea typeface="Cambria"/>
                          <a:cs typeface="Times New Roman"/>
                        </a:rPr>
                        <a:t>MoU</a:t>
                      </a:r>
                      <a:r>
                        <a:rPr lang="en-US" sz="1800" dirty="0">
                          <a:latin typeface="Times New Roman"/>
                          <a:ea typeface="Cambria"/>
                          <a:cs typeface="Times New Roman"/>
                        </a:rPr>
                        <a:t> to survive change of personnel and governments</a:t>
                      </a:r>
                      <a:r>
                        <a:rPr lang="en-US" sz="1800" dirty="0" smtClean="0">
                          <a:latin typeface="Times New Roman"/>
                          <a:ea typeface="Cambria"/>
                          <a:cs typeface="Times New Roman"/>
                        </a:rPr>
                        <a:t>. </a:t>
                      </a:r>
                      <a:r>
                        <a:rPr lang="en-US" sz="1800" i="1" dirty="0" smtClean="0">
                          <a:latin typeface="Times New Roman"/>
                          <a:ea typeface="Cambria"/>
                          <a:cs typeface="Times New Roman"/>
                        </a:rPr>
                        <a:t>E.g. Government of Karnataka state in India</a:t>
                      </a:r>
                    </a:p>
                    <a:p>
                      <a:pPr marL="0" marR="0">
                        <a:spcBef>
                          <a:spcPts val="0"/>
                        </a:spcBef>
                        <a:spcAft>
                          <a:spcPts val="0"/>
                        </a:spcAft>
                      </a:pPr>
                      <a:endParaRPr lang="en-US" sz="1800" dirty="0">
                        <a:latin typeface="Times New Roman"/>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3131814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228600"/>
            <a:ext cx="7772400" cy="685799"/>
          </a:xfrm>
        </p:spPr>
        <p:txBody>
          <a:bodyPr>
            <a:normAutofit fontScale="90000"/>
          </a:bodyPr>
          <a:lstStyle/>
          <a:p>
            <a:pPr algn="l"/>
            <a:r>
              <a:rPr lang="en-US" sz="3600" dirty="0" smtClean="0">
                <a:latin typeface="Gill Sans MT" pitchFamily="34" charset="0"/>
              </a:rPr>
              <a:t>Factors that Help or Hinder the use of Evidence in Policy: </a:t>
            </a:r>
            <a:r>
              <a:rPr lang="en-US" sz="3600" b="1" i="1" dirty="0" smtClean="0">
                <a:latin typeface="Gill Sans MT" pitchFamily="34" charset="0"/>
              </a:rPr>
              <a:t>Policy Side</a:t>
            </a: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31</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1142999"/>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304800" y="1371600"/>
          <a:ext cx="8610600" cy="1939145"/>
        </p:xfrm>
        <a:graphic>
          <a:graphicData uri="http://schemas.openxmlformats.org/drawingml/2006/table">
            <a:tbl>
              <a:tblPr firstRow="1" bandRow="1">
                <a:tableStyleId>{5C22544A-7EE6-4342-B048-85BDC9FD1C3A}</a:tableStyleId>
              </a:tblPr>
              <a:tblGrid>
                <a:gridCol w="2274498"/>
                <a:gridCol w="6336102"/>
              </a:tblGrid>
              <a:tr h="567546">
                <a:tc>
                  <a:txBody>
                    <a:bodyPr/>
                    <a:lstStyle/>
                    <a:p>
                      <a:pPr marL="0" marR="0" algn="ctr">
                        <a:spcBef>
                          <a:spcPts val="0"/>
                        </a:spcBef>
                        <a:spcAft>
                          <a:spcPts val="0"/>
                        </a:spcAft>
                      </a:pPr>
                      <a:r>
                        <a:rPr lang="en-US" sz="1800" b="1" dirty="0">
                          <a:latin typeface="Times New Roman"/>
                          <a:ea typeface="Cambria"/>
                          <a:cs typeface="Times New Roman"/>
                        </a:rPr>
                        <a:t>Hinder</a:t>
                      </a:r>
                      <a:endParaRPr lang="en-US" sz="1800" dirty="0">
                        <a:latin typeface="Times New Roman"/>
                        <a:ea typeface="Cambria"/>
                        <a:cs typeface="Times New Roman"/>
                      </a:endParaRPr>
                    </a:p>
                  </a:txBody>
                  <a:tcPr marL="68580" marR="68580" marT="0" marB="0"/>
                </a:tc>
                <a:tc>
                  <a:txBody>
                    <a:bodyPr/>
                    <a:lstStyle/>
                    <a:p>
                      <a:pPr marL="0" marR="0" algn="ctr">
                        <a:spcBef>
                          <a:spcPts val="0"/>
                        </a:spcBef>
                        <a:spcAft>
                          <a:spcPts val="0"/>
                        </a:spcAft>
                      </a:pPr>
                      <a:r>
                        <a:rPr lang="en-US" sz="1800" b="1" dirty="0">
                          <a:latin typeface="Times New Roman"/>
                          <a:ea typeface="Cambria"/>
                          <a:cs typeface="Times New Roman"/>
                        </a:rPr>
                        <a:t>Help</a:t>
                      </a:r>
                      <a:endParaRPr lang="en-US" sz="1800" dirty="0">
                        <a:latin typeface="Times New Roman"/>
                        <a:ea typeface="Cambria"/>
                        <a:cs typeface="Times New Roman"/>
                      </a:endParaRPr>
                    </a:p>
                  </a:txBody>
                  <a:tcPr marL="68580" marR="68580" marT="0" marB="0"/>
                </a:tc>
              </a:tr>
              <a:tr h="804054">
                <a:tc>
                  <a:txBody>
                    <a:bodyPr/>
                    <a:lstStyle/>
                    <a:p>
                      <a:pPr marL="0" marR="0">
                        <a:spcBef>
                          <a:spcPts val="0"/>
                        </a:spcBef>
                        <a:spcAft>
                          <a:spcPts val="0"/>
                        </a:spcAft>
                      </a:pPr>
                      <a:r>
                        <a:rPr lang="en-US" sz="1800" dirty="0" smtClean="0">
                          <a:latin typeface="Times New Roman"/>
                          <a:ea typeface="Cambria"/>
                          <a:cs typeface="Times New Roman"/>
                        </a:rPr>
                        <a:t>7. Lack of </a:t>
                      </a:r>
                      <a:r>
                        <a:rPr lang="en-US" sz="1800" dirty="0">
                          <a:latin typeface="Times New Roman"/>
                          <a:ea typeface="Cambria"/>
                          <a:cs typeface="Times New Roman"/>
                        </a:rPr>
                        <a:t>pressure from civil </a:t>
                      </a:r>
                      <a:r>
                        <a:rPr lang="en-US" sz="1800" dirty="0" smtClean="0">
                          <a:latin typeface="Times New Roman"/>
                          <a:ea typeface="Cambria"/>
                          <a:cs typeface="Times New Roman"/>
                        </a:rPr>
                        <a:t>society or legislature to </a:t>
                      </a:r>
                      <a:r>
                        <a:rPr lang="en-US" sz="1800" dirty="0">
                          <a:latin typeface="Times New Roman"/>
                          <a:ea typeface="Cambria"/>
                          <a:cs typeface="Times New Roman"/>
                        </a:rPr>
                        <a:t>conduct </a:t>
                      </a:r>
                      <a:r>
                        <a:rPr lang="en-US" sz="1800" dirty="0" smtClean="0">
                          <a:latin typeface="Times New Roman"/>
                          <a:ea typeface="Cambria"/>
                          <a:cs typeface="Times New Roman"/>
                        </a:rPr>
                        <a:t>evaluations</a:t>
                      </a:r>
                    </a:p>
                    <a:p>
                      <a:pPr marL="0" marR="0">
                        <a:spcBef>
                          <a:spcPts val="0"/>
                        </a:spcBef>
                        <a:spcAft>
                          <a:spcPts val="0"/>
                        </a:spcAft>
                      </a:pPr>
                      <a:endParaRPr lang="en-US" sz="18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800" dirty="0" smtClean="0">
                          <a:latin typeface="Times New Roman"/>
                          <a:ea typeface="Cambria"/>
                          <a:cs typeface="Times New Roman"/>
                        </a:rPr>
                        <a:t>Convince </a:t>
                      </a:r>
                      <a:r>
                        <a:rPr lang="en-US" sz="1800" dirty="0">
                          <a:latin typeface="Times New Roman"/>
                          <a:ea typeface="Cambria"/>
                          <a:cs typeface="Times New Roman"/>
                        </a:rPr>
                        <a:t>these institutions to demand </a:t>
                      </a:r>
                      <a:r>
                        <a:rPr lang="en-US" sz="1800" dirty="0" smtClean="0">
                          <a:latin typeface="Times New Roman"/>
                          <a:ea typeface="Cambria"/>
                          <a:cs typeface="Times New Roman"/>
                        </a:rPr>
                        <a:t>evaluations via contribution of civil society debate</a:t>
                      </a:r>
                      <a:r>
                        <a:rPr lang="en-US" sz="1800" baseline="0" dirty="0" smtClean="0">
                          <a:latin typeface="Times New Roman"/>
                          <a:ea typeface="Cambria"/>
                          <a:cs typeface="Times New Roman"/>
                        </a:rPr>
                        <a:t> (</a:t>
                      </a:r>
                      <a:r>
                        <a:rPr lang="en-US" sz="1800" baseline="0" dirty="0" err="1" smtClean="0">
                          <a:latin typeface="Times New Roman"/>
                          <a:ea typeface="Cambria"/>
                          <a:cs typeface="Times New Roman"/>
                        </a:rPr>
                        <a:t>Opeds</a:t>
                      </a:r>
                      <a:r>
                        <a:rPr lang="en-US" sz="1800" baseline="0" dirty="0" smtClean="0">
                          <a:latin typeface="Times New Roman"/>
                          <a:ea typeface="Cambria"/>
                          <a:cs typeface="Times New Roman"/>
                        </a:rPr>
                        <a:t>, workshops, legislation)</a:t>
                      </a:r>
                      <a:r>
                        <a:rPr lang="en-US" sz="1800" dirty="0" smtClean="0">
                          <a:latin typeface="Times New Roman"/>
                          <a:ea typeface="Cambria"/>
                          <a:cs typeface="Times New Roman"/>
                        </a:rPr>
                        <a:t>. </a:t>
                      </a:r>
                      <a:r>
                        <a:rPr lang="en-US" sz="1800" i="1" dirty="0">
                          <a:latin typeface="Times New Roman"/>
                          <a:ea typeface="Cambria"/>
                          <a:cs typeface="Times New Roman"/>
                        </a:rPr>
                        <a:t>E.g. Mexican legislature</a:t>
                      </a:r>
                      <a:r>
                        <a:rPr lang="en-US" sz="1800" i="1" dirty="0" smtClean="0">
                          <a:latin typeface="Times New Roman"/>
                          <a:ea typeface="Cambria"/>
                          <a:cs typeface="Times New Roman"/>
                        </a:rPr>
                        <a:t> created CONEVAL.</a:t>
                      </a:r>
                      <a:endParaRPr lang="en-US" sz="1800" i="1" dirty="0">
                        <a:latin typeface="Times New Roman"/>
                        <a:ea typeface="Cambria"/>
                        <a:cs typeface="Times New Roman"/>
                      </a:endParaRPr>
                    </a:p>
                  </a:txBody>
                  <a:tcPr marL="68580" marR="68580" marT="0" marB="0"/>
                </a:tc>
              </a:tr>
            </a:tbl>
          </a:graphicData>
        </a:graphic>
      </p:graphicFrame>
    </p:spTree>
    <p:extLst>
      <p:ext uri="{BB962C8B-B14F-4D97-AF65-F5344CB8AC3E}">
        <p14:creationId xmlns:p14="http://schemas.microsoft.com/office/powerpoint/2010/main" val="4200724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762000" y="1143001"/>
            <a:ext cx="7696200" cy="4800599"/>
          </a:xfrm>
        </p:spPr>
        <p:txBody>
          <a:bodyPr wrap="square" lIns="91440" tIns="91440" bIns="91440">
            <a:noAutofit/>
          </a:bodyPr>
          <a:lstStyle/>
          <a:p>
            <a:pPr algn="l">
              <a:spcBef>
                <a:spcPts val="0"/>
              </a:spcBef>
            </a:pPr>
            <a:r>
              <a:rPr lang="en-US" sz="1600" i="1" dirty="0" smtClean="0">
                <a:solidFill>
                  <a:schemeClr val="tx1"/>
                </a:solidFill>
                <a:latin typeface="Gill Sans MT" pitchFamily="34" charset="0"/>
              </a:rPr>
              <a:t>We recognize that:</a:t>
            </a:r>
          </a:p>
          <a:p>
            <a:pPr marL="457200" indent="-457200" algn="l">
              <a:spcBef>
                <a:spcPts val="0"/>
              </a:spcBef>
              <a:buAutoNum type="alphaLcParenBoth"/>
            </a:pPr>
            <a:r>
              <a:rPr lang="en-US" sz="1600" i="1" dirty="0" smtClean="0">
                <a:solidFill>
                  <a:schemeClr val="tx1"/>
                </a:solidFill>
                <a:latin typeface="Gill Sans MT" pitchFamily="34" charset="0"/>
              </a:rPr>
              <a:t>There are many channels to inform policy, though focus here on those used by J-PAL</a:t>
            </a:r>
          </a:p>
          <a:p>
            <a:pPr marL="457200" indent="-457200" algn="l">
              <a:spcBef>
                <a:spcPts val="0"/>
              </a:spcBef>
              <a:buFont typeface="Arial" pitchFamily="34" charset="0"/>
              <a:buAutoNum type="alphaLcParenBoth"/>
            </a:pPr>
            <a:r>
              <a:rPr lang="en-US" sz="1600" i="1" dirty="0" smtClean="0">
                <a:solidFill>
                  <a:schemeClr val="tx1"/>
                </a:solidFill>
                <a:latin typeface="Gill Sans MT" pitchFamily="34" charset="0"/>
              </a:rPr>
              <a:t>There is no “one size fits all” strategy to use impact evaluations to inform policy (example of four different scale up models)</a:t>
            </a:r>
          </a:p>
          <a:p>
            <a:pPr marL="457200" indent="-457200" algn="l">
              <a:spcAft>
                <a:spcPts val="600"/>
              </a:spcAft>
            </a:pPr>
            <a:endParaRPr lang="en-US" sz="1200" dirty="0" smtClean="0">
              <a:solidFill>
                <a:schemeClr val="tx1"/>
              </a:solidFill>
              <a:latin typeface="Gill Sans MT" pitchFamily="34" charset="0"/>
            </a:endParaRPr>
          </a:p>
          <a:p>
            <a:pPr marL="457200" indent="-457200" algn="l">
              <a:spcAft>
                <a:spcPts val="600"/>
              </a:spcAft>
              <a:buFont typeface="+mj-lt"/>
              <a:buAutoNum type="arabicPeriod"/>
            </a:pPr>
            <a:r>
              <a:rPr lang="en-US" sz="2000" dirty="0" smtClean="0">
                <a:solidFill>
                  <a:schemeClr val="tx1"/>
                </a:solidFill>
                <a:latin typeface="Gill Sans MT" pitchFamily="34" charset="0"/>
              </a:rPr>
              <a:t>What sort of evidence would you want as a policy maker?</a:t>
            </a:r>
            <a:endParaRPr lang="en-US" sz="1200" dirty="0" smtClean="0">
              <a:solidFill>
                <a:schemeClr val="tx1"/>
              </a:solidFill>
              <a:latin typeface="Gill Sans MT" pitchFamily="34" charset="0"/>
            </a:endParaRPr>
          </a:p>
          <a:p>
            <a:pPr marL="457200" indent="-457200" algn="l">
              <a:spcAft>
                <a:spcPts val="600"/>
              </a:spcAft>
              <a:buFont typeface="+mj-lt"/>
              <a:buAutoNum type="arabicPeriod"/>
            </a:pPr>
            <a:r>
              <a:rPr lang="en-US" sz="2000" dirty="0" smtClean="0">
                <a:solidFill>
                  <a:schemeClr val="tx1"/>
                </a:solidFill>
                <a:latin typeface="Gill Sans MT" pitchFamily="34" charset="0"/>
              </a:rPr>
              <a:t>Factors that Help or Hinder the use of Evidence in Policy</a:t>
            </a:r>
          </a:p>
          <a:p>
            <a:pPr marL="457200" indent="-457200" algn="l">
              <a:spcAft>
                <a:spcPts val="600"/>
              </a:spcAft>
              <a:buFont typeface="+mj-lt"/>
              <a:buAutoNum type="arabicPeriod"/>
            </a:pPr>
            <a:r>
              <a:rPr lang="en-US" sz="2000" dirty="0" smtClean="0">
                <a:solidFill>
                  <a:schemeClr val="tx1"/>
                </a:solidFill>
                <a:latin typeface="Gill Sans MT" pitchFamily="34" charset="0"/>
              </a:rPr>
              <a:t>Is it the job of researchers to influence policy?</a:t>
            </a:r>
          </a:p>
          <a:p>
            <a:pPr marL="457200" indent="-457200" algn="l">
              <a:spcAft>
                <a:spcPts val="600"/>
              </a:spcAft>
              <a:buFont typeface="+mj-lt"/>
              <a:buAutoNum type="arabicPeriod"/>
            </a:pPr>
            <a:r>
              <a:rPr lang="en-US" sz="2000" dirty="0" smtClean="0">
                <a:solidFill>
                  <a:schemeClr val="tx1"/>
                </a:solidFill>
                <a:latin typeface="Gill Sans MT" pitchFamily="34" charset="0"/>
              </a:rPr>
              <a:t>Do governments only want to evaluate programs they think work?</a:t>
            </a:r>
          </a:p>
          <a:p>
            <a:pPr marL="457200" indent="-457200" algn="l">
              <a:spcAft>
                <a:spcPts val="600"/>
              </a:spcAft>
              <a:buFont typeface="+mj-lt"/>
              <a:buAutoNum type="arabicPeriod"/>
            </a:pPr>
            <a:endParaRPr lang="en-US" sz="2000" dirty="0" smtClean="0">
              <a:solidFill>
                <a:schemeClr val="tx1"/>
              </a:solidFill>
              <a:latin typeface="Gill Sans MT" pitchFamily="34" charset="0"/>
            </a:endParaRPr>
          </a:p>
          <a:p>
            <a:pPr marL="457200" indent="-457200" algn="l">
              <a:spcAft>
                <a:spcPts val="600"/>
              </a:spcAft>
            </a:pPr>
            <a:endParaRPr lang="en-US" sz="2000" dirty="0" smtClean="0">
              <a:solidFill>
                <a:schemeClr val="tx1"/>
              </a:solidFill>
              <a:latin typeface="Gill Sans MT" pitchFamily="34" charset="0"/>
            </a:endParaRPr>
          </a:p>
          <a:p>
            <a:pPr marL="457200" indent="-457200" algn="l">
              <a:spcAft>
                <a:spcPts val="600"/>
              </a:spcAft>
            </a:pPr>
            <a:endParaRPr lang="en-US" sz="2000" dirty="0" smtClean="0">
              <a:solidFill>
                <a:schemeClr val="tx1"/>
              </a:solidFill>
              <a:latin typeface="Gill Sans MT" pitchFamily="34" charset="0"/>
            </a:endParaRPr>
          </a:p>
          <a:p>
            <a:pPr lvl="1" algn="l">
              <a:spcAft>
                <a:spcPts val="600"/>
              </a:spcAft>
              <a:buFont typeface="Arial" pitchFamily="34" charset="0"/>
              <a:buChar char="•"/>
            </a:pPr>
            <a:endParaRPr lang="en-US" sz="1600" dirty="0" smtClean="0">
              <a:solidFill>
                <a:schemeClr val="tx1"/>
              </a:solidFill>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32</a:t>
            </a:fld>
            <a:endParaRPr lang="en-US" b="1" dirty="0">
              <a:solidFill>
                <a:schemeClr val="tx1"/>
              </a:solidFill>
            </a:endParaRPr>
          </a:p>
        </p:txBody>
      </p:sp>
      <p:cxnSp>
        <p:nvCxnSpPr>
          <p:cNvPr id="22" name="Straight Connector 21"/>
          <p:cNvCxnSpPr/>
          <p:nvPr/>
        </p:nvCxnSpPr>
        <p:spPr>
          <a:xfrm rot="10800000">
            <a:off x="7620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685800" y="304800"/>
            <a:ext cx="7772400" cy="68579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Gill Sans MT" pitchFamily="34" charset="0"/>
                <a:ea typeface="+mj-ea"/>
                <a:cs typeface="+mj-cs"/>
              </a:rPr>
              <a:t>Outline</a:t>
            </a:r>
            <a:endParaRPr kumimoji="0" lang="en-US" sz="36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cxnSp>
        <p:nvCxnSpPr>
          <p:cNvPr id="16" name="Straight Connector 15"/>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28600" y="3477768"/>
            <a:ext cx="457200" cy="256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91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fontScale="90000"/>
          </a:bodyPr>
          <a:lstStyle/>
          <a:p>
            <a:pPr algn="l"/>
            <a:r>
              <a:rPr lang="en-US" sz="3600" dirty="0" smtClean="0">
                <a:latin typeface="Gill Sans MT" pitchFamily="34" charset="0"/>
              </a:rPr>
              <a:t>Is it the Job of Researchers to Influence Policy</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33</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457200" lvl="0" indent="-457200">
              <a:spcBef>
                <a:spcPct val="20000"/>
              </a:spcBef>
              <a:spcAft>
                <a:spcPts val="600"/>
              </a:spcAft>
              <a:buFont typeface="+mj-lt"/>
              <a:buAutoNum type="arabicPeriod"/>
              <a:defRPr/>
            </a:pPr>
            <a:r>
              <a:rPr lang="en-US" dirty="0" smtClean="0">
                <a:latin typeface="Gill Sans MT" pitchFamily="34" charset="0"/>
              </a:rPr>
              <a:t>Normative Perspective</a:t>
            </a:r>
          </a:p>
          <a:p>
            <a:pPr marL="914400" lvl="1" indent="-457200">
              <a:spcBef>
                <a:spcPct val="20000"/>
              </a:spcBef>
              <a:spcAft>
                <a:spcPts val="600"/>
              </a:spcAft>
              <a:buFont typeface="Arial"/>
              <a:buChar char="•"/>
              <a:defRPr/>
            </a:pPr>
            <a:r>
              <a:rPr lang="en-US" dirty="0" smtClean="0">
                <a:latin typeface="Gill Sans MT" pitchFamily="34" charset="0"/>
              </a:rPr>
              <a:t>Research should not be the end in itself, just a tool / means</a:t>
            </a:r>
          </a:p>
          <a:p>
            <a:pPr marL="914400" lvl="1" indent="-457200">
              <a:spcBef>
                <a:spcPct val="20000"/>
              </a:spcBef>
              <a:spcAft>
                <a:spcPts val="600"/>
              </a:spcAft>
              <a:buFont typeface="Arial"/>
              <a:buChar char="•"/>
              <a:defRPr/>
            </a:pPr>
            <a:r>
              <a:rPr lang="en-US" dirty="0" smtClean="0">
                <a:latin typeface="Gill Sans MT" pitchFamily="34" charset="0"/>
              </a:rPr>
              <a:t>If research is not translated into policy, it is a huge waste of the resources that go into funding it (universities, NSF, 3ie, foundations, etc.)</a:t>
            </a:r>
          </a:p>
          <a:p>
            <a:pPr marL="457200" lvl="0" indent="-457200">
              <a:spcBef>
                <a:spcPct val="20000"/>
              </a:spcBef>
              <a:spcAft>
                <a:spcPts val="600"/>
              </a:spcAft>
              <a:buFont typeface="+mj-lt"/>
              <a:buAutoNum type="arabicPeriod"/>
              <a:defRPr/>
            </a:pPr>
            <a:r>
              <a:rPr lang="en-US" dirty="0" smtClean="0">
                <a:latin typeface="Gill Sans MT" pitchFamily="34" charset="0"/>
              </a:rPr>
              <a:t>Benefit to Policymakers</a:t>
            </a:r>
          </a:p>
          <a:p>
            <a:pPr marL="914400" lvl="1" indent="-457200">
              <a:spcBef>
                <a:spcPct val="20000"/>
              </a:spcBef>
              <a:spcAft>
                <a:spcPts val="600"/>
              </a:spcAft>
              <a:buFont typeface="Arial"/>
              <a:buChar char="•"/>
              <a:defRPr/>
            </a:pPr>
            <a:r>
              <a:rPr lang="en-US" dirty="0" smtClean="0">
                <a:latin typeface="Gill Sans MT" pitchFamily="34" charset="0"/>
              </a:rPr>
              <a:t>Researchers bring credibility to evidence - unbiased and rigorous research has better potential to influence policy if disseminated well</a:t>
            </a:r>
          </a:p>
          <a:p>
            <a:pPr marL="914400" lvl="1" indent="-457200">
              <a:spcBef>
                <a:spcPct val="20000"/>
              </a:spcBef>
              <a:spcAft>
                <a:spcPts val="600"/>
              </a:spcAft>
              <a:buFont typeface="Arial"/>
              <a:buChar char="•"/>
              <a:defRPr/>
            </a:pPr>
            <a:r>
              <a:rPr lang="en-US" dirty="0" smtClean="0">
                <a:latin typeface="Gill Sans MT" pitchFamily="34" charset="0"/>
              </a:rPr>
              <a:t>Knowledge of overall literature / field so can synthesize what would work best in a context</a:t>
            </a:r>
          </a:p>
          <a:p>
            <a:pPr marL="914400" lvl="1" indent="-457200">
              <a:spcBef>
                <a:spcPct val="20000"/>
              </a:spcBef>
              <a:spcAft>
                <a:spcPts val="600"/>
              </a:spcAft>
              <a:buFont typeface="Arial"/>
              <a:buChar char="•"/>
              <a:defRPr/>
            </a:pPr>
            <a:r>
              <a:rPr lang="en-US" dirty="0" smtClean="0">
                <a:latin typeface="Gill Sans MT" pitchFamily="34" charset="0"/>
              </a:rPr>
              <a:t>You understand the underlying program the best - closely involved with the program design, independently observed the implementation (qualitative data) and measured the impacts</a:t>
            </a:r>
          </a:p>
        </p:txBody>
      </p:sp>
    </p:spTree>
    <p:extLst>
      <p:ext uri="{BB962C8B-B14F-4D97-AF65-F5344CB8AC3E}">
        <p14:creationId xmlns:p14="http://schemas.microsoft.com/office/powerpoint/2010/main" val="3832897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fontScale="90000"/>
          </a:bodyPr>
          <a:lstStyle/>
          <a:p>
            <a:pPr algn="l"/>
            <a:r>
              <a:rPr lang="en-US" sz="3600" dirty="0" smtClean="0">
                <a:latin typeface="Gill Sans MT" pitchFamily="34" charset="0"/>
              </a:rPr>
              <a:t>Is it the Job of Researchers to Influence Policy</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34</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457200" lvl="0" indent="-457200">
              <a:spcBef>
                <a:spcPct val="20000"/>
              </a:spcBef>
              <a:spcAft>
                <a:spcPts val="600"/>
              </a:spcAft>
              <a:defRPr/>
            </a:pPr>
            <a:r>
              <a:rPr lang="en-US" dirty="0" smtClean="0">
                <a:latin typeface="Gill Sans MT" pitchFamily="34" charset="0"/>
              </a:rPr>
              <a:t>3.	Benefit to Researchers (aka “Selfish” reasons)</a:t>
            </a:r>
          </a:p>
          <a:p>
            <a:pPr marL="914400" lvl="1" indent="-457200">
              <a:spcBef>
                <a:spcPct val="20000"/>
              </a:spcBef>
              <a:spcAft>
                <a:spcPts val="600"/>
              </a:spcAft>
              <a:buFont typeface="Arial"/>
              <a:buChar char="•"/>
              <a:defRPr/>
            </a:pPr>
            <a:r>
              <a:rPr lang="en-US" i="1" dirty="0" smtClean="0">
                <a:latin typeface="Gill Sans MT" pitchFamily="34" charset="0"/>
              </a:rPr>
              <a:t>Facilitates resea</a:t>
            </a:r>
            <a:r>
              <a:rPr lang="en-US" dirty="0" smtClean="0">
                <a:latin typeface="Gill Sans MT" pitchFamily="34" charset="0"/>
              </a:rPr>
              <a:t>rch: If you have contributed to program design, then you are integral part of the project and implementer will safeguard your interests (control group contamination, data access)</a:t>
            </a:r>
          </a:p>
          <a:p>
            <a:pPr marL="914400" lvl="1" indent="-457200">
              <a:spcBef>
                <a:spcPct val="20000"/>
              </a:spcBef>
              <a:spcAft>
                <a:spcPts val="600"/>
              </a:spcAft>
              <a:buFont typeface="Arial"/>
              <a:buChar char="•"/>
              <a:defRPr/>
            </a:pPr>
            <a:r>
              <a:rPr lang="en-US" i="1" dirty="0" smtClean="0">
                <a:latin typeface="Gill Sans MT" pitchFamily="34" charset="0"/>
              </a:rPr>
              <a:t>Follow up research / work</a:t>
            </a:r>
            <a:r>
              <a:rPr lang="en-US" dirty="0" smtClean="0">
                <a:latin typeface="Gill Sans MT" pitchFamily="34" charset="0"/>
              </a:rPr>
              <a:t>: If you stay engaged with policymakers, then they will ask you next time for program concept, design and evaluation</a:t>
            </a:r>
          </a:p>
          <a:p>
            <a:pPr marL="914400" lvl="1" indent="-457200">
              <a:spcBef>
                <a:spcPct val="20000"/>
              </a:spcBef>
              <a:spcAft>
                <a:spcPts val="600"/>
              </a:spcAft>
              <a:buFont typeface="Arial"/>
              <a:buChar char="•"/>
              <a:defRPr/>
            </a:pPr>
            <a:r>
              <a:rPr lang="en-US" i="1" dirty="0" smtClean="0">
                <a:latin typeface="Gill Sans MT" pitchFamily="34" charset="0"/>
              </a:rPr>
              <a:t>Funding</a:t>
            </a:r>
            <a:r>
              <a:rPr lang="en-US" dirty="0" smtClean="0">
                <a:latin typeface="Gill Sans MT" pitchFamily="34" charset="0"/>
              </a:rPr>
              <a:t>: There is great interest currently in funding evaluations, but if after a few years donors find no linkage with policy, your research funds will dry out, as also the relevance of your field because it is so dependent on external funding</a:t>
            </a:r>
          </a:p>
          <a:p>
            <a:pPr marL="914400" lvl="1" indent="-457200">
              <a:spcBef>
                <a:spcPct val="20000"/>
              </a:spcBef>
              <a:spcAft>
                <a:spcPts val="600"/>
              </a:spcAft>
              <a:buFont typeface="Arial"/>
              <a:buChar char="•"/>
              <a:defRPr/>
            </a:pPr>
            <a:r>
              <a:rPr lang="en-US" i="1" dirty="0" smtClean="0">
                <a:latin typeface="Gill Sans MT" pitchFamily="34" charset="0"/>
              </a:rPr>
              <a:t>Opportunity to influence the field</a:t>
            </a:r>
            <a:r>
              <a:rPr lang="en-US" dirty="0" smtClean="0">
                <a:latin typeface="Gill Sans MT" pitchFamily="34" charset="0"/>
              </a:rPr>
              <a:t>: Engaging with policymakers stimulates interest in related research and draws in others (e.g. Cap and Trade Environment project in India)</a:t>
            </a:r>
          </a:p>
          <a:p>
            <a:pPr marL="914400" lvl="1" indent="-457200">
              <a:spcBef>
                <a:spcPct val="20000"/>
              </a:spcBef>
              <a:spcAft>
                <a:spcPts val="600"/>
              </a:spcAft>
              <a:buFont typeface="Arial"/>
              <a:buChar char="•"/>
              <a:defRPr/>
            </a:pPr>
            <a:endParaRPr lang="en-US" dirty="0" smtClean="0">
              <a:latin typeface="Gill Sans MT" pitchFamily="34" charset="0"/>
            </a:endParaRPr>
          </a:p>
        </p:txBody>
      </p:sp>
    </p:spTree>
    <p:extLst>
      <p:ext uri="{BB962C8B-B14F-4D97-AF65-F5344CB8AC3E}">
        <p14:creationId xmlns:p14="http://schemas.microsoft.com/office/powerpoint/2010/main" val="2299142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762000" y="1143001"/>
            <a:ext cx="7696200" cy="4800599"/>
          </a:xfrm>
        </p:spPr>
        <p:txBody>
          <a:bodyPr wrap="square" lIns="91440" tIns="91440" bIns="91440">
            <a:noAutofit/>
          </a:bodyPr>
          <a:lstStyle/>
          <a:p>
            <a:pPr algn="l">
              <a:spcBef>
                <a:spcPts val="0"/>
              </a:spcBef>
            </a:pPr>
            <a:r>
              <a:rPr lang="en-US" sz="1600" i="1" dirty="0" smtClean="0">
                <a:solidFill>
                  <a:schemeClr val="tx1"/>
                </a:solidFill>
                <a:latin typeface="Gill Sans MT" pitchFamily="34" charset="0"/>
              </a:rPr>
              <a:t>We recognize that:</a:t>
            </a:r>
          </a:p>
          <a:p>
            <a:pPr marL="457200" indent="-457200" algn="l">
              <a:spcBef>
                <a:spcPts val="0"/>
              </a:spcBef>
              <a:buAutoNum type="alphaLcParenBoth"/>
            </a:pPr>
            <a:r>
              <a:rPr lang="en-US" sz="1600" i="1" dirty="0" smtClean="0">
                <a:solidFill>
                  <a:schemeClr val="tx1"/>
                </a:solidFill>
                <a:latin typeface="Gill Sans MT" pitchFamily="34" charset="0"/>
              </a:rPr>
              <a:t>There are many channels to inform policy, though focus here on those used by J-PAL</a:t>
            </a:r>
          </a:p>
          <a:p>
            <a:pPr marL="457200" indent="-457200" algn="l">
              <a:spcBef>
                <a:spcPts val="0"/>
              </a:spcBef>
              <a:buFont typeface="Arial" pitchFamily="34" charset="0"/>
              <a:buAutoNum type="alphaLcParenBoth"/>
            </a:pPr>
            <a:r>
              <a:rPr lang="en-US" sz="1600" i="1" dirty="0" smtClean="0">
                <a:solidFill>
                  <a:schemeClr val="tx1"/>
                </a:solidFill>
                <a:latin typeface="Gill Sans MT" pitchFamily="34" charset="0"/>
              </a:rPr>
              <a:t>There is no “one size fits all” strategy to use impact evaluations to inform policy (example of four different scale up models)</a:t>
            </a:r>
          </a:p>
          <a:p>
            <a:pPr marL="457200" indent="-457200" algn="l">
              <a:spcAft>
                <a:spcPts val="600"/>
              </a:spcAft>
            </a:pPr>
            <a:endParaRPr lang="en-US" sz="1200" dirty="0" smtClean="0">
              <a:solidFill>
                <a:schemeClr val="tx1"/>
              </a:solidFill>
              <a:latin typeface="Gill Sans MT" pitchFamily="34" charset="0"/>
            </a:endParaRPr>
          </a:p>
          <a:p>
            <a:pPr marL="457200" indent="-457200" algn="l">
              <a:spcAft>
                <a:spcPts val="600"/>
              </a:spcAft>
              <a:buFont typeface="+mj-lt"/>
              <a:buAutoNum type="arabicPeriod"/>
            </a:pPr>
            <a:r>
              <a:rPr lang="en-US" sz="2000" dirty="0" smtClean="0">
                <a:solidFill>
                  <a:schemeClr val="tx1"/>
                </a:solidFill>
                <a:latin typeface="Gill Sans MT" pitchFamily="34" charset="0"/>
              </a:rPr>
              <a:t>What sort of evidence would you want as a policy maker?</a:t>
            </a:r>
            <a:endParaRPr lang="en-US" sz="1200" dirty="0" smtClean="0">
              <a:solidFill>
                <a:schemeClr val="tx1"/>
              </a:solidFill>
              <a:latin typeface="Gill Sans MT" pitchFamily="34" charset="0"/>
            </a:endParaRPr>
          </a:p>
          <a:p>
            <a:pPr marL="457200" indent="-457200" algn="l">
              <a:spcAft>
                <a:spcPts val="600"/>
              </a:spcAft>
              <a:buFont typeface="+mj-lt"/>
              <a:buAutoNum type="arabicPeriod"/>
            </a:pPr>
            <a:r>
              <a:rPr lang="en-US" sz="2000" dirty="0" smtClean="0">
                <a:solidFill>
                  <a:schemeClr val="tx1"/>
                </a:solidFill>
                <a:latin typeface="Gill Sans MT" pitchFamily="34" charset="0"/>
              </a:rPr>
              <a:t>Factors that Help or Hinder the use of Evidence in Policy</a:t>
            </a:r>
          </a:p>
          <a:p>
            <a:pPr marL="457200" indent="-457200" algn="l">
              <a:spcAft>
                <a:spcPts val="600"/>
              </a:spcAft>
              <a:buFont typeface="+mj-lt"/>
              <a:buAutoNum type="arabicPeriod"/>
            </a:pPr>
            <a:r>
              <a:rPr lang="en-US" sz="2000" dirty="0" smtClean="0">
                <a:solidFill>
                  <a:schemeClr val="tx1"/>
                </a:solidFill>
                <a:latin typeface="Gill Sans MT" pitchFamily="34" charset="0"/>
              </a:rPr>
              <a:t>Is it the job of researchers to influence policy?</a:t>
            </a:r>
          </a:p>
          <a:p>
            <a:pPr marL="457200" indent="-457200" algn="l">
              <a:spcAft>
                <a:spcPts val="600"/>
              </a:spcAft>
              <a:buFont typeface="+mj-lt"/>
              <a:buAutoNum type="arabicPeriod"/>
            </a:pPr>
            <a:r>
              <a:rPr lang="en-US" sz="2000" dirty="0" smtClean="0">
                <a:solidFill>
                  <a:schemeClr val="tx1"/>
                </a:solidFill>
                <a:latin typeface="Gill Sans MT" pitchFamily="34" charset="0"/>
              </a:rPr>
              <a:t>Do governments only want to evaluate programs they think work?</a:t>
            </a:r>
          </a:p>
          <a:p>
            <a:pPr marL="457200" indent="-457200" algn="l">
              <a:spcAft>
                <a:spcPts val="600"/>
              </a:spcAft>
              <a:buFont typeface="+mj-lt"/>
              <a:buAutoNum type="arabicPeriod"/>
            </a:pPr>
            <a:endParaRPr lang="en-US" sz="2000" dirty="0" smtClean="0">
              <a:solidFill>
                <a:schemeClr val="tx1"/>
              </a:solidFill>
              <a:latin typeface="Gill Sans MT" pitchFamily="34" charset="0"/>
            </a:endParaRPr>
          </a:p>
          <a:p>
            <a:pPr marL="457200" indent="-457200" algn="l">
              <a:spcAft>
                <a:spcPts val="600"/>
              </a:spcAft>
            </a:pPr>
            <a:endParaRPr lang="en-US" sz="2000" dirty="0" smtClean="0">
              <a:solidFill>
                <a:schemeClr val="tx1"/>
              </a:solidFill>
              <a:latin typeface="Gill Sans MT" pitchFamily="34" charset="0"/>
            </a:endParaRPr>
          </a:p>
          <a:p>
            <a:pPr marL="457200" indent="-457200" algn="l">
              <a:spcAft>
                <a:spcPts val="600"/>
              </a:spcAft>
            </a:pPr>
            <a:endParaRPr lang="en-US" sz="2000" dirty="0" smtClean="0">
              <a:solidFill>
                <a:schemeClr val="tx1"/>
              </a:solidFill>
              <a:latin typeface="Gill Sans MT" pitchFamily="34" charset="0"/>
            </a:endParaRPr>
          </a:p>
          <a:p>
            <a:pPr lvl="1" algn="l">
              <a:spcAft>
                <a:spcPts val="600"/>
              </a:spcAft>
              <a:buFont typeface="Arial" pitchFamily="34" charset="0"/>
              <a:buChar char="•"/>
            </a:pPr>
            <a:endParaRPr lang="en-US" sz="1600" dirty="0" smtClean="0">
              <a:solidFill>
                <a:schemeClr val="tx1"/>
              </a:solidFill>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35</a:t>
            </a:fld>
            <a:endParaRPr lang="en-US" b="1" dirty="0">
              <a:solidFill>
                <a:schemeClr val="tx1"/>
              </a:solidFill>
            </a:endParaRPr>
          </a:p>
        </p:txBody>
      </p:sp>
      <p:cxnSp>
        <p:nvCxnSpPr>
          <p:cNvPr id="22" name="Straight Connector 21"/>
          <p:cNvCxnSpPr/>
          <p:nvPr/>
        </p:nvCxnSpPr>
        <p:spPr>
          <a:xfrm rot="10800000">
            <a:off x="7620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685800" y="304800"/>
            <a:ext cx="7772400" cy="68579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Gill Sans MT" pitchFamily="34" charset="0"/>
                <a:ea typeface="+mj-ea"/>
                <a:cs typeface="+mj-cs"/>
              </a:rPr>
              <a:t>Outline</a:t>
            </a:r>
            <a:endParaRPr kumimoji="0" lang="en-US" sz="36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cxnSp>
        <p:nvCxnSpPr>
          <p:cNvPr id="16" name="Straight Connector 15"/>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28600" y="3934968"/>
            <a:ext cx="457200" cy="256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521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152401"/>
            <a:ext cx="7772400" cy="685799"/>
          </a:xfrm>
        </p:spPr>
        <p:txBody>
          <a:bodyPr>
            <a:normAutofit fontScale="90000"/>
          </a:bodyPr>
          <a:lstStyle/>
          <a:p>
            <a:pPr algn="l"/>
            <a:r>
              <a:rPr lang="en-US" sz="3600" dirty="0" smtClean="0">
                <a:latin typeface="Gill Sans MT" pitchFamily="34" charset="0"/>
              </a:rPr>
              <a:t>Do governments only want to evaluate programs they think work?</a:t>
            </a: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36</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1066799"/>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457200" lvl="0" indent="-457200">
              <a:spcBef>
                <a:spcPct val="20000"/>
              </a:spcBef>
              <a:spcAft>
                <a:spcPts val="600"/>
              </a:spcAft>
              <a:buFont typeface="+mj-lt"/>
              <a:buAutoNum type="arabicPeriod"/>
              <a:defRPr/>
            </a:pPr>
            <a:r>
              <a:rPr lang="en-US" sz="2000" b="1" u="sng" dirty="0" smtClean="0">
                <a:latin typeface="Gill Sans MT" pitchFamily="34" charset="0"/>
              </a:rPr>
              <a:t>Yes</a:t>
            </a:r>
            <a:r>
              <a:rPr lang="en-US" sz="2000" dirty="0" smtClean="0">
                <a:latin typeface="Gill Sans MT" pitchFamily="34" charset="0"/>
              </a:rPr>
              <a:t>: If the program finalized and the government has put its full political capital behind it: </a:t>
            </a:r>
          </a:p>
          <a:p>
            <a:pPr marL="914400" lvl="1" indent="-457200">
              <a:spcBef>
                <a:spcPct val="20000"/>
              </a:spcBef>
              <a:spcAft>
                <a:spcPts val="600"/>
              </a:spcAft>
              <a:buFont typeface="Arial"/>
              <a:buChar char="•"/>
              <a:defRPr/>
            </a:pPr>
            <a:r>
              <a:rPr lang="en-US" sz="2000" dirty="0" smtClean="0">
                <a:latin typeface="Gill Sans MT" pitchFamily="34" charset="0"/>
              </a:rPr>
              <a:t>Rely on internal M&amp;E departments to undertake evaluations and tightly control the results emerging from the evaluations</a:t>
            </a:r>
          </a:p>
          <a:p>
            <a:pPr marL="914400" lvl="1" indent="-457200">
              <a:spcBef>
                <a:spcPct val="20000"/>
              </a:spcBef>
              <a:spcAft>
                <a:spcPts val="600"/>
              </a:spcAft>
              <a:buFont typeface="Arial"/>
              <a:buChar char="•"/>
              <a:defRPr/>
            </a:pPr>
            <a:r>
              <a:rPr lang="en-US" sz="2000" dirty="0" smtClean="0">
                <a:latin typeface="Gill Sans MT" pitchFamily="34" charset="0"/>
              </a:rPr>
              <a:t>Best resolution maybe to evaluate variations in program (benefits, beneficiary selection and program delivery process)</a:t>
            </a:r>
          </a:p>
          <a:p>
            <a:pPr marL="457200" indent="-457200">
              <a:spcBef>
                <a:spcPct val="20000"/>
              </a:spcBef>
              <a:spcAft>
                <a:spcPts val="600"/>
              </a:spcAft>
              <a:buFont typeface="+mj-lt"/>
              <a:buAutoNum type="arabicPeriod"/>
              <a:defRPr/>
            </a:pPr>
            <a:r>
              <a:rPr lang="en-US" sz="2000" b="1" u="sng" dirty="0" smtClean="0">
                <a:latin typeface="Gill Sans MT" pitchFamily="34" charset="0"/>
              </a:rPr>
              <a:t>No</a:t>
            </a:r>
            <a:r>
              <a:rPr lang="en-US" sz="2000" dirty="0" smtClean="0">
                <a:latin typeface="Gill Sans MT" pitchFamily="34" charset="0"/>
              </a:rPr>
              <a:t>: If evaluator involved in the program conception and design from beginning, then may be able to convince the government to:</a:t>
            </a:r>
          </a:p>
          <a:p>
            <a:pPr marL="914400" lvl="1" indent="-457200">
              <a:spcBef>
                <a:spcPct val="20000"/>
              </a:spcBef>
              <a:spcAft>
                <a:spcPts val="600"/>
              </a:spcAft>
              <a:buFont typeface="Arial"/>
              <a:buChar char="•"/>
              <a:defRPr/>
            </a:pPr>
            <a:r>
              <a:rPr lang="en-US" sz="2000" dirty="0" smtClean="0">
                <a:latin typeface="Gill Sans MT" pitchFamily="34" charset="0"/>
              </a:rPr>
              <a:t>Conduct pilot programs to test the proof of concept</a:t>
            </a:r>
          </a:p>
          <a:p>
            <a:pPr marL="914400" lvl="1" indent="-457200">
              <a:spcBef>
                <a:spcPct val="20000"/>
              </a:spcBef>
              <a:spcAft>
                <a:spcPts val="600"/>
              </a:spcAft>
              <a:buFont typeface="Arial"/>
              <a:buChar char="•"/>
              <a:defRPr/>
            </a:pPr>
            <a:r>
              <a:rPr lang="en-US" sz="2000" dirty="0" smtClean="0">
                <a:latin typeface="Gill Sans MT" pitchFamily="34" charset="0"/>
              </a:rPr>
              <a:t>Phased rollouts that allow you to conduct evaluations and also influence policy</a:t>
            </a:r>
          </a:p>
        </p:txBody>
      </p:sp>
    </p:spTree>
    <p:extLst>
      <p:ext uri="{BB962C8B-B14F-4D97-AF65-F5344CB8AC3E}">
        <p14:creationId xmlns:p14="http://schemas.microsoft.com/office/powerpoint/2010/main" val="753550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a:bodyPr>
          <a:lstStyle/>
          <a:p>
            <a:pPr algn="l"/>
            <a:r>
              <a:rPr lang="en-US" sz="3600" dirty="0" smtClean="0">
                <a:latin typeface="Gill Sans MT" pitchFamily="34" charset="0"/>
              </a:rPr>
              <a:t>II. Partnerships in the Field</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4</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 Evaluations</a:t>
            </a:r>
            <a:r>
              <a:rPr kumimoji="0" lang="en-US" sz="2000" b="0" i="0" u="none" strike="noStrike" kern="1200" cap="none" spc="0" normalizeH="0" noProof="0" dirty="0" smtClean="0">
                <a:ln>
                  <a:noFill/>
                </a:ln>
                <a:solidFill>
                  <a:schemeClr val="tx1"/>
                </a:solidFill>
                <a:effectLst/>
                <a:uLnTx/>
                <a:uFillTx/>
                <a:latin typeface="Gill Sans MT" pitchFamily="34" charset="0"/>
                <a:ea typeface="+mn-ea"/>
                <a:cs typeface="+mn-cs"/>
              </a:rPr>
              <a:t> by J-PAL affiliates are done in partnership with implementing organizations, and start long before any data is collected</a:t>
            </a:r>
            <a:endPar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Gill Sans MT" pitchFamily="34" charset="0"/>
                <a:ea typeface="+mn-ea"/>
                <a:cs typeface="+mn-cs"/>
              </a:rPr>
              <a:t> </a:t>
            </a:r>
            <a:r>
              <a:rPr lang="en-US" sz="1600" dirty="0" smtClean="0">
                <a:latin typeface="Gill Sans MT" pitchFamily="34" charset="0"/>
              </a:rPr>
              <a:t>Generally begins with extensive discussion of underlying problem and various possible solutions, and researchers can share results of previous research</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600" dirty="0" smtClean="0">
                <a:latin typeface="Gill Sans MT" pitchFamily="34" charset="0"/>
              </a:rPr>
              <a:t> In pilot phase, feedback from the field can help refine the program further</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600" dirty="0">
                <a:latin typeface="Gill Sans MT" pitchFamily="34" charset="0"/>
              </a:rPr>
              <a:t> </a:t>
            </a:r>
            <a:r>
              <a:rPr lang="en-US" sz="1600" dirty="0" smtClean="0">
                <a:latin typeface="Gill Sans MT" pitchFamily="34" charset="0"/>
              </a:rPr>
              <a:t>Helps build capacity in partner organization, potentially increasing their ability to generate and consume evidence on other projects</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600" dirty="0" smtClean="0">
                <a:latin typeface="Gill Sans MT" pitchFamily="34" charset="0"/>
              </a:rPr>
              <a:t> Qualitative methods including logbooks to inform “why” programs work or not</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US" sz="1200" b="0" i="0" u="none" strike="noStrike" kern="1200" cap="none" spc="0" normalizeH="0" noProof="0" dirty="0" smtClean="0">
              <a:ln>
                <a:noFill/>
              </a:ln>
              <a:solidFill>
                <a:schemeClr val="tx1"/>
              </a:solidFill>
              <a:effectLst/>
              <a:uLnTx/>
              <a:uFillTx/>
              <a:latin typeface="Gill Sans MT" pitchFamily="34" charset="0"/>
              <a:ea typeface="+mn-ea"/>
              <a:cs typeface="+mn-cs"/>
            </a:endParaRPr>
          </a:p>
          <a:p>
            <a:pPr lvl="0">
              <a:spcBef>
                <a:spcPct val="20000"/>
              </a:spcBef>
              <a:spcAft>
                <a:spcPts val="600"/>
              </a:spcAft>
              <a:buFont typeface="Arial" pitchFamily="34" charset="0"/>
              <a:buChar char="•"/>
              <a:defRPr/>
            </a:pPr>
            <a:r>
              <a:rPr lang="en-US" sz="2000" dirty="0">
                <a:latin typeface="Gill Sans MT" pitchFamily="34" charset="0"/>
              </a:rPr>
              <a:t> </a:t>
            </a:r>
            <a:r>
              <a:rPr lang="en-US" sz="2000" dirty="0" smtClean="0">
                <a:latin typeface="Gill Sans MT" pitchFamily="34" charset="0"/>
              </a:rPr>
              <a:t>Structure of a partnership can have a significant effect on resulting evidence, how it can be used</a:t>
            </a:r>
          </a:p>
          <a:p>
            <a:pPr lvl="1">
              <a:spcBef>
                <a:spcPct val="20000"/>
              </a:spcBef>
              <a:spcAft>
                <a:spcPts val="600"/>
              </a:spcAft>
              <a:buFont typeface="Arial" pitchFamily="34" charset="0"/>
              <a:buChar char="•"/>
              <a:defRPr/>
            </a:pPr>
            <a:r>
              <a:rPr lang="en-US" sz="1600" dirty="0" smtClean="0">
                <a:latin typeface="Gill Sans MT" pitchFamily="34" charset="0"/>
              </a:rPr>
              <a:t> Close enough partnership to understand relevant questions and implementation, autonomous enough to be independent</a:t>
            </a:r>
            <a:endParaRPr lang="en-US" sz="1600" dirty="0">
              <a:latin typeface="Gill Sans M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04800"/>
            <a:ext cx="7772400" cy="685799"/>
          </a:xfrm>
        </p:spPr>
        <p:txBody>
          <a:bodyPr>
            <a:normAutofit/>
          </a:bodyPr>
          <a:lstStyle/>
          <a:p>
            <a:pPr algn="l"/>
            <a:r>
              <a:rPr lang="en-US" sz="3600" dirty="0" smtClean="0">
                <a:latin typeface="Gill Sans MT" pitchFamily="34" charset="0"/>
              </a:rPr>
              <a:t>III. Replicate Evaluations</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5</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 Even when evaluations test fundamental questions, may</a:t>
            </a:r>
            <a:r>
              <a:rPr kumimoji="0" lang="en-US" sz="2000" b="0" i="0" u="none" strike="noStrike" kern="1200" cap="none" spc="0" normalizeH="0" noProof="0" dirty="0" smtClean="0">
                <a:ln>
                  <a:noFill/>
                </a:ln>
                <a:solidFill>
                  <a:schemeClr val="tx1"/>
                </a:solidFill>
                <a:effectLst/>
                <a:uLnTx/>
                <a:uFillTx/>
                <a:latin typeface="Gill Sans MT" pitchFamily="34" charset="0"/>
                <a:ea typeface="+mn-ea"/>
                <a:cs typeface="+mn-cs"/>
              </a:rPr>
              <a:t> encounter difficulty in using evidence from one region or country to inform policy in other areas</a:t>
            </a:r>
            <a:endPar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Gill Sans MT" pitchFamily="34" charset="0"/>
                <a:ea typeface="+mn-ea"/>
                <a:cs typeface="+mn-cs"/>
              </a:rPr>
              <a:t> </a:t>
            </a:r>
            <a:r>
              <a:rPr lang="en-US" sz="1600" dirty="0" smtClean="0">
                <a:latin typeface="Gill Sans MT" pitchFamily="34" charset="0"/>
              </a:rPr>
              <a:t>Resistance to using evidence from poorer or more marginalized areas</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600" dirty="0" smtClean="0">
                <a:latin typeface="Gill Sans MT" pitchFamily="34" charset="0"/>
              </a:rPr>
              <a:t> Worries that program success will not generalize to their context</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US" sz="1200" b="0" i="0" u="none" strike="noStrike" kern="1200" cap="none" spc="0" normalizeH="0" noProof="0" dirty="0" smtClean="0">
              <a:ln>
                <a:noFill/>
              </a:ln>
              <a:solidFill>
                <a:schemeClr val="tx1"/>
              </a:solidFill>
              <a:effectLst/>
              <a:uLnTx/>
              <a:uFillTx/>
              <a:latin typeface="Gill Sans MT" pitchFamily="34" charset="0"/>
              <a:ea typeface="+mn-ea"/>
              <a:cs typeface="+mn-cs"/>
            </a:endParaRPr>
          </a:p>
          <a:p>
            <a:pPr lvl="0">
              <a:spcBef>
                <a:spcPct val="20000"/>
              </a:spcBef>
              <a:spcAft>
                <a:spcPts val="600"/>
              </a:spcAft>
              <a:buFont typeface="Arial" pitchFamily="34" charset="0"/>
              <a:buChar char="•"/>
              <a:defRPr/>
            </a:pPr>
            <a:r>
              <a:rPr lang="en-US" sz="2000" dirty="0">
                <a:latin typeface="Gill Sans MT" pitchFamily="34" charset="0"/>
              </a:rPr>
              <a:t> </a:t>
            </a:r>
            <a:r>
              <a:rPr lang="en-US" sz="2000" dirty="0" smtClean="0">
                <a:latin typeface="Gill Sans MT" pitchFamily="34" charset="0"/>
              </a:rPr>
              <a:t>Replicating evaluations in new contexts or testing variations to the program can helps strengthen initial evidence</a:t>
            </a:r>
          </a:p>
          <a:p>
            <a:pPr lvl="1">
              <a:spcBef>
                <a:spcPct val="20000"/>
              </a:spcBef>
              <a:spcAft>
                <a:spcPts val="600"/>
              </a:spcAft>
              <a:buFont typeface="Arial" pitchFamily="34" charset="0"/>
              <a:buChar char="•"/>
              <a:defRPr/>
            </a:pPr>
            <a:r>
              <a:rPr lang="en-US" sz="1600" dirty="0" smtClean="0">
                <a:latin typeface="Gill Sans MT" pitchFamily="34" charset="0"/>
              </a:rPr>
              <a:t> Strengthens understanding of fundamental question being tested</a:t>
            </a:r>
            <a:endParaRPr lang="en-US" sz="1600" dirty="0">
              <a:latin typeface="Gill Sans MT" pitchFamily="34" charset="0"/>
            </a:endParaRPr>
          </a:p>
          <a:p>
            <a:pPr lvl="1">
              <a:spcBef>
                <a:spcPct val="20000"/>
              </a:spcBef>
              <a:spcAft>
                <a:spcPts val="600"/>
              </a:spcAft>
              <a:buFont typeface="Arial" pitchFamily="34" charset="0"/>
              <a:buChar char="•"/>
              <a:defRPr/>
            </a:pPr>
            <a:r>
              <a:rPr lang="en-US" sz="1600" dirty="0">
                <a:latin typeface="Gill Sans MT" pitchFamily="34" charset="0"/>
              </a:rPr>
              <a:t> </a:t>
            </a:r>
            <a:r>
              <a:rPr lang="en-US" sz="1600" dirty="0" smtClean="0">
                <a:latin typeface="Gill Sans MT" pitchFamily="34" charset="0"/>
              </a:rPr>
              <a:t>Demonstrates generalizability beyond one specific context</a:t>
            </a:r>
          </a:p>
          <a:p>
            <a:pPr lvl="1">
              <a:spcBef>
                <a:spcPct val="20000"/>
              </a:spcBef>
              <a:spcAft>
                <a:spcPts val="600"/>
              </a:spcAft>
              <a:buFont typeface="Arial" pitchFamily="34" charset="0"/>
              <a:buChar char="•"/>
              <a:defRPr/>
            </a:pPr>
            <a:r>
              <a:rPr kumimoji="0" lang="en-US" sz="1600" b="0" i="0" u="none" strike="noStrike" kern="1200" cap="none" spc="0" normalizeH="0" baseline="0" noProof="0" dirty="0" smtClean="0">
                <a:ln>
                  <a:noFill/>
                </a:ln>
                <a:solidFill>
                  <a:schemeClr val="tx1"/>
                </a:solidFill>
                <a:effectLst/>
                <a:uLnTx/>
                <a:uFillTx/>
                <a:latin typeface="Gill Sans MT" pitchFamily="34" charset="0"/>
                <a:ea typeface="+mn-ea"/>
                <a:cs typeface="+mn-cs"/>
              </a:rPr>
              <a:t> Provides critical information (process,</a:t>
            </a:r>
            <a:r>
              <a:rPr kumimoji="0" lang="en-US" sz="1600" b="0" i="0" u="none" strike="noStrike" kern="1200" cap="none" spc="0" normalizeH="0" noProof="0" dirty="0" smtClean="0">
                <a:ln>
                  <a:noFill/>
                </a:ln>
                <a:solidFill>
                  <a:schemeClr val="tx1"/>
                </a:solidFill>
                <a:effectLst/>
                <a:uLnTx/>
                <a:uFillTx/>
                <a:latin typeface="Gill Sans MT" pitchFamily="34" charset="0"/>
                <a:ea typeface="+mn-ea"/>
                <a:cs typeface="+mn-cs"/>
              </a:rPr>
              <a:t> cost, impacts) </a:t>
            </a:r>
            <a:r>
              <a:rPr kumimoji="0" lang="en-US" sz="1600" b="0" i="0" u="none" strike="noStrike" kern="1200" cap="none" spc="0" normalizeH="0" baseline="0" noProof="0" dirty="0" smtClean="0">
                <a:ln>
                  <a:noFill/>
                </a:ln>
                <a:solidFill>
                  <a:schemeClr val="tx1"/>
                </a:solidFill>
                <a:effectLst/>
                <a:uLnTx/>
                <a:uFillTx/>
                <a:latin typeface="Gill Sans MT" pitchFamily="34" charset="0"/>
                <a:ea typeface="+mn-ea"/>
                <a:cs typeface="+mn-cs"/>
              </a:rPr>
              <a:t>for rapid scale up</a:t>
            </a:r>
            <a:endParaRPr kumimoji="0" lang="en-US" sz="12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762000" y="1143001"/>
            <a:ext cx="7696200" cy="4800599"/>
          </a:xfrm>
        </p:spPr>
        <p:txBody>
          <a:bodyPr wrap="square" lIns="91440" tIns="91440" bIns="91440">
            <a:noAutofit/>
          </a:bodyPr>
          <a:lstStyle/>
          <a:p>
            <a:pPr marL="457200" indent="-457200" algn="l">
              <a:spcAft>
                <a:spcPts val="600"/>
              </a:spcAft>
              <a:buFont typeface="+mj-lt"/>
              <a:buAutoNum type="arabicPeriod"/>
            </a:pPr>
            <a:r>
              <a:rPr lang="en-US" sz="2000" dirty="0" smtClean="0">
                <a:solidFill>
                  <a:schemeClr val="tx1"/>
                </a:solidFill>
                <a:latin typeface="Gill Sans MT" pitchFamily="34" charset="0"/>
              </a:rPr>
              <a:t>Generate Evidence More Likely to Influence Policy</a:t>
            </a:r>
          </a:p>
          <a:p>
            <a:pPr marL="457200" indent="-457200" algn="l">
              <a:spcAft>
                <a:spcPts val="600"/>
              </a:spcAft>
              <a:buFont typeface="+mj-lt"/>
              <a:buAutoNum type="arabicPeriod"/>
            </a:pPr>
            <a:r>
              <a:rPr lang="en-US" sz="2000" u="sng" dirty="0" smtClean="0">
                <a:solidFill>
                  <a:schemeClr val="tx1"/>
                </a:solidFill>
                <a:latin typeface="Gill Sans MT" pitchFamily="34" charset="0"/>
              </a:rPr>
              <a:t>Use Evidence Effectively to Influence Policy</a:t>
            </a:r>
          </a:p>
          <a:p>
            <a:pPr marL="857250" lvl="1" indent="-400050" algn="l">
              <a:spcBef>
                <a:spcPts val="0"/>
              </a:spcBef>
              <a:buFont typeface="+mj-lt"/>
              <a:buAutoNum type="romanUcPeriod"/>
            </a:pPr>
            <a:r>
              <a:rPr lang="en-US" sz="1600" dirty="0" smtClean="0">
                <a:solidFill>
                  <a:schemeClr val="tx1"/>
                </a:solidFill>
                <a:latin typeface="Gill Sans MT" pitchFamily="34" charset="0"/>
              </a:rPr>
              <a:t>Build Capacity of Policymakers to Consume and Generate Evidence</a:t>
            </a:r>
          </a:p>
          <a:p>
            <a:pPr marL="857250" lvl="1" indent="-400050" algn="l">
              <a:spcBef>
                <a:spcPts val="0"/>
              </a:spcBef>
              <a:buFont typeface="+mj-lt"/>
              <a:buAutoNum type="romanUcPeriod"/>
            </a:pPr>
            <a:r>
              <a:rPr lang="en-US" sz="1600" dirty="0" smtClean="0">
                <a:solidFill>
                  <a:schemeClr val="tx1"/>
                </a:solidFill>
                <a:latin typeface="Gill Sans MT" pitchFamily="34" charset="0"/>
              </a:rPr>
              <a:t>Make research results accessible to a wider audience</a:t>
            </a:r>
          </a:p>
          <a:p>
            <a:pPr marL="857250" lvl="1" indent="-400050" algn="l">
              <a:spcBef>
                <a:spcPts val="0"/>
              </a:spcBef>
              <a:buFont typeface="+mj-lt"/>
              <a:buAutoNum type="romanUcPeriod"/>
            </a:pPr>
            <a:r>
              <a:rPr lang="en-US" sz="1600" dirty="0" smtClean="0">
                <a:solidFill>
                  <a:schemeClr val="tx1"/>
                </a:solidFill>
                <a:latin typeface="Gill Sans MT" pitchFamily="34" charset="0"/>
              </a:rPr>
              <a:t>Synthesize policy lessons from multiple evaluations</a:t>
            </a:r>
          </a:p>
          <a:p>
            <a:pPr marL="857250" lvl="1" indent="-400050" algn="l">
              <a:spcBef>
                <a:spcPts val="0"/>
              </a:spcBef>
              <a:buFont typeface="+mj-lt"/>
              <a:buAutoNum type="romanUcPeriod"/>
            </a:pPr>
            <a:r>
              <a:rPr lang="en-US" sz="1600" dirty="0" smtClean="0">
                <a:solidFill>
                  <a:schemeClr val="tx1"/>
                </a:solidFill>
                <a:latin typeface="Gill Sans MT" pitchFamily="34" charset="0"/>
              </a:rPr>
              <a:t>Cost-effectiveness analysis</a:t>
            </a:r>
          </a:p>
          <a:p>
            <a:pPr marL="857250" lvl="1" indent="-400050" algn="l">
              <a:spcBef>
                <a:spcPts val="0"/>
              </a:spcBef>
              <a:buFont typeface="+mj-lt"/>
              <a:buAutoNum type="romanUcPeriod"/>
            </a:pPr>
            <a:r>
              <a:rPr lang="en-US" sz="1600" dirty="0" smtClean="0">
                <a:solidFill>
                  <a:schemeClr val="tx1"/>
                </a:solidFill>
                <a:latin typeface="Gill Sans MT" pitchFamily="34" charset="0"/>
              </a:rPr>
              <a:t>Disseminate evidence</a:t>
            </a:r>
          </a:p>
          <a:p>
            <a:pPr marL="857250" lvl="1" indent="-400050" algn="l">
              <a:spcBef>
                <a:spcPts val="0"/>
              </a:spcBef>
              <a:buFont typeface="+mj-lt"/>
              <a:buAutoNum type="romanUcPeriod"/>
            </a:pPr>
            <a:r>
              <a:rPr lang="en-US" sz="1600" dirty="0" smtClean="0">
                <a:solidFill>
                  <a:schemeClr val="tx1"/>
                </a:solidFill>
                <a:latin typeface="Gill Sans MT" pitchFamily="34" charset="0"/>
              </a:rPr>
              <a:t>Build partnerships</a:t>
            </a:r>
          </a:p>
          <a:p>
            <a:pPr marL="857250" lvl="1" indent="-400050" algn="l">
              <a:spcBef>
                <a:spcPts val="0"/>
              </a:spcBef>
              <a:buFont typeface="+mj-lt"/>
              <a:buAutoNum type="romanUcPeriod"/>
            </a:pPr>
            <a:r>
              <a:rPr lang="en-US" sz="1600" dirty="0" smtClean="0">
                <a:solidFill>
                  <a:schemeClr val="tx1"/>
                </a:solidFill>
                <a:latin typeface="Gill Sans MT" pitchFamily="34" charset="0"/>
              </a:rPr>
              <a:t>Scale up successful programs</a:t>
            </a:r>
          </a:p>
          <a:p>
            <a:pPr marL="857250" lvl="1" indent="-400050" algn="l">
              <a:spcBef>
                <a:spcPts val="0"/>
              </a:spcBef>
            </a:pPr>
            <a:endParaRPr lang="en-US" sz="1600" dirty="0" smtClean="0">
              <a:solidFill>
                <a:schemeClr val="tx1"/>
              </a:solidFill>
              <a:latin typeface="Gill Sans MT" pitchFamily="34" charset="0"/>
            </a:endParaRPr>
          </a:p>
          <a:p>
            <a:pPr marL="457200" indent="-457200" algn="l">
              <a:spcAft>
                <a:spcPts val="600"/>
              </a:spcAft>
              <a:buFont typeface="+mj-lt"/>
              <a:buAutoNum type="arabicPeriod"/>
            </a:pPr>
            <a:r>
              <a:rPr lang="en-US" sz="2000" dirty="0" smtClean="0">
                <a:solidFill>
                  <a:schemeClr val="tx1"/>
                </a:solidFill>
                <a:latin typeface="Gill Sans MT" pitchFamily="34" charset="0"/>
              </a:rPr>
              <a:t>Adapt Outreach to Organizations</a:t>
            </a:r>
          </a:p>
          <a:p>
            <a:pPr marL="857250" lvl="1" indent="-400050" algn="l">
              <a:spcBef>
                <a:spcPts val="0"/>
              </a:spcBef>
            </a:pPr>
            <a:endParaRPr lang="en-US" sz="1600" dirty="0" smtClean="0">
              <a:solidFill>
                <a:schemeClr val="tx1"/>
              </a:solidFill>
              <a:latin typeface="Gill Sans MT" pitchFamily="34" charset="0"/>
            </a:endParaRPr>
          </a:p>
          <a:p>
            <a:pPr marL="857250" lvl="1" indent="-400050" algn="l">
              <a:spcBef>
                <a:spcPts val="0"/>
              </a:spcBef>
              <a:buFont typeface="+mj-lt"/>
              <a:buAutoNum type="romanUcPeriod"/>
            </a:pPr>
            <a:endParaRPr lang="en-US" sz="1600" dirty="0" smtClean="0">
              <a:solidFill>
                <a:schemeClr val="tx1"/>
              </a:solidFill>
              <a:latin typeface="Gill Sans MT" pitchFamily="34" charset="0"/>
            </a:endParaRPr>
          </a:p>
          <a:p>
            <a:pPr marL="457200" indent="-457200" algn="l">
              <a:spcAft>
                <a:spcPts val="600"/>
              </a:spcAft>
            </a:pPr>
            <a:endParaRPr lang="en-US" sz="1500" dirty="0" smtClean="0">
              <a:solidFill>
                <a:schemeClr val="tx1"/>
              </a:solidFill>
              <a:latin typeface="Gill Sans MT" pitchFamily="34" charset="0"/>
            </a:endParaRPr>
          </a:p>
          <a:p>
            <a:pPr lvl="1" algn="l">
              <a:spcAft>
                <a:spcPts val="600"/>
              </a:spcAft>
              <a:buFont typeface="Arial" pitchFamily="34" charset="0"/>
              <a:buChar char="•"/>
            </a:pPr>
            <a:endParaRPr lang="en-US" sz="1500" dirty="0" smtClean="0">
              <a:solidFill>
                <a:schemeClr val="tx1"/>
              </a:solidFill>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6</a:t>
            </a:fld>
            <a:endParaRPr lang="en-US" b="1" dirty="0">
              <a:solidFill>
                <a:schemeClr val="tx1"/>
              </a:solidFill>
            </a:endParaRPr>
          </a:p>
        </p:txBody>
      </p:sp>
      <p:cxnSp>
        <p:nvCxnSpPr>
          <p:cNvPr id="22" name="Straight Connector 21"/>
          <p:cNvCxnSpPr/>
          <p:nvPr/>
        </p:nvCxnSpPr>
        <p:spPr>
          <a:xfrm rot="10800000">
            <a:off x="7620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685800" y="304800"/>
            <a:ext cx="7772400" cy="68579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Gill Sans MT" pitchFamily="34" charset="0"/>
                <a:ea typeface="+mj-ea"/>
                <a:cs typeface="+mj-cs"/>
              </a:rPr>
              <a:t>Outline</a:t>
            </a:r>
            <a:endParaRPr kumimoji="0" lang="en-US" sz="3600" b="0" i="0" u="none" strike="noStrike" kern="1200" cap="none" spc="0" normalizeH="0" baseline="0" noProof="0" dirty="0">
              <a:ln>
                <a:noFill/>
              </a:ln>
              <a:solidFill>
                <a:schemeClr val="tx1"/>
              </a:solidFill>
              <a:effectLst/>
              <a:uLnTx/>
              <a:uFillTx/>
              <a:latin typeface="Gill Sans MT" pitchFamily="34" charset="0"/>
              <a:ea typeface="+mj-ea"/>
              <a:cs typeface="+mj-cs"/>
            </a:endParaRPr>
          </a:p>
        </p:txBody>
      </p:sp>
      <p:cxnSp>
        <p:nvCxnSpPr>
          <p:cNvPr id="16" name="Straight Connector 15"/>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28600" y="1752600"/>
            <a:ext cx="457200" cy="256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381001"/>
            <a:ext cx="7772400" cy="685799"/>
          </a:xfrm>
        </p:spPr>
        <p:txBody>
          <a:bodyPr>
            <a:normAutofit fontScale="90000"/>
          </a:bodyPr>
          <a:lstStyle/>
          <a:p>
            <a:pPr algn="l"/>
            <a:r>
              <a:rPr lang="en-US" sz="3600" dirty="0" smtClean="0">
                <a:latin typeface="Gill Sans MT" pitchFamily="34" charset="0"/>
              </a:rPr>
              <a:t>I. Build Capacity of Policymakers to Consume and Generate Evidence</a:t>
            </a:r>
            <a:br>
              <a:rPr lang="en-US" sz="3600" dirty="0" smtClean="0">
                <a:latin typeface="Gill Sans MT" pitchFamily="34" charset="0"/>
              </a:rPr>
            </a:b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7</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90599"/>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 </a:t>
            </a:r>
            <a:r>
              <a:rPr lang="en-US" sz="2000" i="1" dirty="0" smtClean="0">
                <a:latin typeface="Gill Sans MT" pitchFamily="34" charset="0"/>
              </a:rPr>
              <a:t>Consumers</a:t>
            </a:r>
            <a:r>
              <a:rPr lang="en-US" sz="2000" dirty="0" smtClean="0">
                <a:latin typeface="Gill Sans MT" pitchFamily="34" charset="0"/>
              </a:rPr>
              <a:t>: </a:t>
            </a: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Stimulate demand</a:t>
            </a:r>
            <a:r>
              <a:rPr kumimoji="0" lang="en-US" sz="2000" b="0" i="0" u="none" strike="noStrike" kern="1200" cap="none" spc="0" normalizeH="0" noProof="0" dirty="0" smtClean="0">
                <a:ln>
                  <a:noFill/>
                </a:ln>
                <a:solidFill>
                  <a:schemeClr val="tx1"/>
                </a:solidFill>
                <a:effectLst/>
                <a:uLnTx/>
                <a:uFillTx/>
                <a:latin typeface="Gill Sans MT" pitchFamily="34" charset="0"/>
                <a:ea typeface="+mn-ea"/>
                <a:cs typeface="+mn-cs"/>
              </a:rPr>
              <a:t> for evidence by explaining the value of evidence, and how it can be incorporated into decision-making processes</a:t>
            </a:r>
          </a:p>
          <a:p>
            <a:pPr lvl="1">
              <a:spcBef>
                <a:spcPct val="20000"/>
              </a:spcBef>
              <a:spcAft>
                <a:spcPts val="600"/>
              </a:spcAft>
              <a:buFont typeface="Arial" pitchFamily="34" charset="0"/>
              <a:buChar char="•"/>
            </a:pPr>
            <a:r>
              <a:rPr lang="en-US" sz="1600" noProof="0" dirty="0" smtClean="0">
                <a:latin typeface="Gill Sans MT" pitchFamily="34" charset="0"/>
              </a:rPr>
              <a:t> </a:t>
            </a:r>
            <a:r>
              <a:rPr lang="en-US" sz="1600" dirty="0" smtClean="0">
                <a:latin typeface="Gill Sans MT" pitchFamily="34" charset="0"/>
              </a:rPr>
              <a:t> </a:t>
            </a:r>
            <a:r>
              <a:rPr lang="en-US" sz="1600" b="1" dirty="0" smtClean="0">
                <a:latin typeface="Gill Sans MT" pitchFamily="34" charset="0"/>
              </a:rPr>
              <a:t>Executive Education</a:t>
            </a:r>
            <a:r>
              <a:rPr lang="en-US" sz="1600" dirty="0" smtClean="0">
                <a:latin typeface="Gill Sans MT" pitchFamily="34" charset="0"/>
              </a:rPr>
              <a:t>: In 2010 ran five executive education courses on four continents, training 188 people from governments, NGOs, and foundations</a:t>
            </a:r>
          </a:p>
          <a:p>
            <a:pPr lvl="1">
              <a:spcBef>
                <a:spcPct val="20000"/>
              </a:spcBef>
              <a:spcAft>
                <a:spcPts val="600"/>
              </a:spcAft>
              <a:buFont typeface="Arial" pitchFamily="34" charset="0"/>
              <a:buChar char="•"/>
            </a:pPr>
            <a:r>
              <a:rPr lang="en-US" sz="1600" noProof="0" dirty="0" smtClean="0">
                <a:latin typeface="Gill Sans MT" pitchFamily="34" charset="0"/>
              </a:rPr>
              <a:t> Explain the pros and cons of different types of impact evaluations (</a:t>
            </a:r>
            <a:r>
              <a:rPr lang="en-US" sz="1600" noProof="0" dirty="0" err="1" smtClean="0">
                <a:latin typeface="Gill Sans MT" pitchFamily="34" charset="0"/>
              </a:rPr>
              <a:t>RCTs</a:t>
            </a:r>
            <a:r>
              <a:rPr lang="en-US" sz="1600" noProof="0" dirty="0" smtClean="0">
                <a:latin typeface="Gill Sans MT" pitchFamily="34" charset="0"/>
              </a:rPr>
              <a:t>, Regression Discontinuity, Difference in Differences, Matching)</a:t>
            </a:r>
          </a:p>
          <a:p>
            <a:pPr lvl="1">
              <a:spcBef>
                <a:spcPct val="20000"/>
              </a:spcBef>
              <a:spcAft>
                <a:spcPts val="600"/>
              </a:spcAft>
              <a:buFont typeface="Arial" pitchFamily="34" charset="0"/>
              <a:buChar char="•"/>
            </a:pPr>
            <a:r>
              <a:rPr lang="en-US" sz="1600" noProof="0" dirty="0" smtClean="0">
                <a:latin typeface="Gill Sans MT" pitchFamily="34" charset="0"/>
              </a:rPr>
              <a:t> Give concrete examples of how evaluations can be structured, and evidence can be used to inform decision-making</a:t>
            </a:r>
          </a:p>
          <a:p>
            <a:pPr lvl="1">
              <a:spcBef>
                <a:spcPct val="20000"/>
              </a:spcBef>
              <a:spcAft>
                <a:spcPts val="600"/>
              </a:spcAft>
              <a:buFont typeface="Arial" pitchFamily="34" charset="0"/>
              <a:buChar char="•"/>
            </a:pPr>
            <a:endParaRPr kumimoji="0" lang="en-US" sz="1200" b="0" i="0" u="none" strike="noStrike" kern="1200" cap="none" spc="0" normalizeH="0" baseline="0" dirty="0" smtClean="0">
              <a:ln>
                <a:noFill/>
              </a:ln>
              <a:solidFill>
                <a:schemeClr val="tx1"/>
              </a:solidFill>
              <a:effectLst/>
              <a:uLnTx/>
              <a:uFillTx/>
              <a:latin typeface="Gill Sans MT" pitchFamily="34" charset="0"/>
              <a:ea typeface="+mn-ea"/>
              <a:cs typeface="+mn-cs"/>
            </a:endParaRPr>
          </a:p>
          <a:p>
            <a:pPr lvl="0">
              <a:spcBef>
                <a:spcPct val="20000"/>
              </a:spcBef>
              <a:spcAft>
                <a:spcPts val="600"/>
              </a:spcAft>
              <a:buFont typeface="Arial" pitchFamily="34" charset="0"/>
              <a:buChar char="•"/>
              <a:defRPr/>
            </a:pPr>
            <a:r>
              <a:rPr lang="en-US" sz="2000" dirty="0" smtClean="0">
                <a:latin typeface="Gill Sans MT" pitchFamily="34" charset="0"/>
              </a:rPr>
              <a:t> </a:t>
            </a:r>
            <a:r>
              <a:rPr lang="en-US" sz="2000" i="1" dirty="0" smtClean="0">
                <a:latin typeface="Gill Sans MT" pitchFamily="34" charset="0"/>
              </a:rPr>
              <a:t>Generators</a:t>
            </a:r>
            <a:r>
              <a:rPr lang="en-US" sz="2000" dirty="0" smtClean="0">
                <a:latin typeface="Gill Sans MT" pitchFamily="34" charset="0"/>
              </a:rPr>
              <a:t>: Partner with organizations to institutionalize culture of evidence based policy</a:t>
            </a:r>
          </a:p>
          <a:p>
            <a:pPr lvl="1">
              <a:spcBef>
                <a:spcPct val="20000"/>
              </a:spcBef>
              <a:spcAft>
                <a:spcPts val="600"/>
              </a:spcAft>
              <a:buFont typeface="Arial" pitchFamily="34" charset="0"/>
              <a:buChar char="•"/>
            </a:pPr>
            <a:r>
              <a:rPr lang="en-US" sz="1600" noProof="0" dirty="0" smtClean="0">
                <a:latin typeface="Gill Sans MT" pitchFamily="34" charset="0"/>
              </a:rPr>
              <a:t> </a:t>
            </a:r>
            <a:r>
              <a:rPr lang="en-US" sz="1600" b="1" noProof="0" dirty="0" smtClean="0">
                <a:latin typeface="Gill Sans MT" pitchFamily="34" charset="0"/>
              </a:rPr>
              <a:t>Government of Haryana Education Department</a:t>
            </a:r>
            <a:r>
              <a:rPr lang="en-US" sz="1600" noProof="0" dirty="0" smtClean="0">
                <a:latin typeface="Gill Sans MT" pitchFamily="34" charset="0"/>
              </a:rPr>
              <a:t>: Build internal capacity with an Evaluation Unit, partnering on evaluation projects with J-PAL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76200"/>
            <a:ext cx="7772400" cy="685799"/>
          </a:xfrm>
        </p:spPr>
        <p:txBody>
          <a:bodyPr>
            <a:normAutofit fontScale="90000"/>
          </a:bodyPr>
          <a:lstStyle/>
          <a:p>
            <a:pPr algn="l"/>
            <a:r>
              <a:rPr lang="en-US" sz="3600" dirty="0" smtClean="0">
                <a:latin typeface="Gill Sans MT" pitchFamily="34" charset="0"/>
              </a:rPr>
              <a:t>II. Make Research Results Accessible to Policy Audience</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8</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 Results of impact evaluations most often presented in working</a:t>
            </a:r>
            <a:r>
              <a:rPr kumimoji="0" lang="en-US" sz="2000" b="0" i="0" u="none" strike="noStrike" kern="1200" cap="none" spc="0" normalizeH="0" noProof="0" dirty="0" smtClean="0">
                <a:ln>
                  <a:noFill/>
                </a:ln>
                <a:solidFill>
                  <a:schemeClr val="tx1"/>
                </a:solidFill>
                <a:effectLst/>
                <a:uLnTx/>
                <a:uFillTx/>
                <a:latin typeface="Gill Sans MT" pitchFamily="34" charset="0"/>
                <a:ea typeface="+mn-ea"/>
                <a:cs typeface="+mn-cs"/>
              </a:rPr>
              <a:t> papers and journals, in technical language which limits potential audience</a:t>
            </a:r>
            <a:endPar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Gill Sans MT" pitchFamily="34" charset="0"/>
                <a:ea typeface="+mn-ea"/>
                <a:cs typeface="+mn-cs"/>
              </a:rPr>
              <a:t> </a:t>
            </a:r>
            <a:r>
              <a:rPr kumimoji="0" lang="en-US" sz="1600" i="0" u="none" strike="noStrike" kern="1200" cap="none" spc="0" normalizeH="0" baseline="0" noProof="0" dirty="0" smtClean="0">
                <a:ln>
                  <a:noFill/>
                </a:ln>
                <a:solidFill>
                  <a:schemeClr val="tx1"/>
                </a:solidFill>
                <a:effectLst/>
                <a:uLnTx/>
                <a:uFillTx/>
                <a:latin typeface="Gill Sans MT" pitchFamily="34" charset="0"/>
                <a:ea typeface="+mn-ea"/>
                <a:cs typeface="+mn-cs"/>
              </a:rPr>
              <a:t>Policy</a:t>
            </a:r>
            <a:r>
              <a:rPr kumimoji="0" lang="en-US" sz="1600" i="0" u="none" strike="noStrike" kern="1200" cap="none" spc="0" normalizeH="0" noProof="0" dirty="0" smtClean="0">
                <a:ln>
                  <a:noFill/>
                </a:ln>
                <a:solidFill>
                  <a:schemeClr val="tx1"/>
                </a:solidFill>
                <a:effectLst/>
                <a:uLnTx/>
                <a:uFillTx/>
                <a:latin typeface="Gill Sans MT" pitchFamily="34" charset="0"/>
                <a:ea typeface="+mn-ea"/>
                <a:cs typeface="+mn-cs"/>
              </a:rPr>
              <a:t> staff write </a:t>
            </a:r>
            <a:r>
              <a:rPr kumimoji="0" lang="en-US" sz="1600" b="1" i="0" strike="noStrike" kern="1200" cap="none" spc="0" normalizeH="0" noProof="0" dirty="0" smtClean="0">
                <a:ln>
                  <a:noFill/>
                </a:ln>
                <a:solidFill>
                  <a:schemeClr val="tx1"/>
                </a:solidFill>
                <a:effectLst/>
                <a:uLnTx/>
                <a:uFillTx/>
                <a:latin typeface="Gill Sans MT" pitchFamily="34" charset="0"/>
                <a:ea typeface="+mn-ea"/>
                <a:cs typeface="+mn-cs"/>
              </a:rPr>
              <a:t>evaluation summaries</a:t>
            </a:r>
            <a:r>
              <a:rPr kumimoji="0" lang="en-US" sz="1600" i="0" u="none" strike="noStrike" kern="1200" cap="none" spc="0" normalizeH="0" noProof="0" dirty="0" smtClean="0">
                <a:ln>
                  <a:noFill/>
                </a:ln>
                <a:solidFill>
                  <a:schemeClr val="tx1"/>
                </a:solidFill>
                <a:effectLst/>
                <a:uLnTx/>
                <a:uFillTx/>
                <a:latin typeface="Gill Sans MT" pitchFamily="34" charset="0"/>
                <a:ea typeface="+mn-ea"/>
                <a:cs typeface="+mn-cs"/>
              </a:rPr>
              <a:t>, a two-page synopsis of the relevant policy questions, the program being evaluated, and the results of the evaluation</a:t>
            </a:r>
          </a:p>
          <a:p>
            <a:pPr lvl="1">
              <a:spcBef>
                <a:spcPct val="20000"/>
              </a:spcBef>
              <a:spcAft>
                <a:spcPts val="600"/>
              </a:spcAft>
              <a:buFont typeface="Arial" pitchFamily="34" charset="0"/>
              <a:buChar char="•"/>
              <a:defRPr/>
            </a:pPr>
            <a:r>
              <a:rPr lang="en-US" sz="1600" noProof="0" dirty="0" smtClean="0">
                <a:latin typeface="Gill Sans MT" pitchFamily="34" charset="0"/>
              </a:rPr>
              <a:t> </a:t>
            </a:r>
            <a:r>
              <a:rPr lang="en-US" sz="1600" dirty="0" smtClean="0">
                <a:latin typeface="Gill Sans MT" pitchFamily="34" charset="0"/>
              </a:rPr>
              <a:t>Collaborate with study PIs for best possible understanding of the evaluation</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600" dirty="0" smtClean="0">
                <a:latin typeface="Gill Sans MT" pitchFamily="34" charset="0"/>
              </a:rPr>
              <a:t> Targeted at non-academic audiences, useful to convey information about an individual evaluation, or to put together packets on all evaluations in a region or thematic area</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en-US" sz="1600" dirty="0" smtClean="0">
                <a:latin typeface="Gill Sans MT" pitchFamily="34" charset="0"/>
              </a:rPr>
              <a:t> Make these tools available to researchers to support their own outreach work</a:t>
            </a:r>
          </a:p>
          <a:p>
            <a:pPr lvl="1">
              <a:spcBef>
                <a:spcPct val="20000"/>
              </a:spcBef>
              <a:spcAft>
                <a:spcPts val="600"/>
              </a:spcAft>
              <a:buFont typeface="Arial" pitchFamily="34" charset="0"/>
              <a:buChar char="•"/>
              <a:defRPr/>
            </a:pPr>
            <a:r>
              <a:rPr lang="en-US" sz="1600" dirty="0" smtClean="0">
                <a:latin typeface="Gill Sans MT" pitchFamily="34" charset="0"/>
              </a:rPr>
              <a:t> Particularly relevant evaluations turned into longer printed “</a:t>
            </a:r>
            <a:r>
              <a:rPr lang="en-US" sz="1600" b="1" dirty="0" smtClean="0">
                <a:latin typeface="Gill Sans MT" pitchFamily="34" charset="0"/>
              </a:rPr>
              <a:t>Briefcases</a:t>
            </a:r>
            <a:r>
              <a:rPr lang="en-US" sz="1600" dirty="0" smtClean="0">
                <a:latin typeface="Gill Sans MT" pitchFamily="34" charset="0"/>
              </a:rPr>
              <a:t>”, usually around six pages long</a:t>
            </a:r>
            <a:endParaRPr lang="en-US" sz="1600" dirty="0">
              <a:latin typeface="Gill Sans MT" pitchFamily="34" charset="0"/>
            </a:endParaRPr>
          </a:p>
          <a:p>
            <a:pPr lvl="1">
              <a:spcBef>
                <a:spcPct val="20000"/>
              </a:spcBef>
              <a:spcAft>
                <a:spcPts val="600"/>
              </a:spcAft>
              <a:buFont typeface="Arial" pitchFamily="34" charset="0"/>
              <a:buChar char="•"/>
              <a:defRPr/>
            </a:pPr>
            <a:r>
              <a:rPr lang="en-US" sz="1600" dirty="0" smtClean="0">
                <a:latin typeface="Gill Sans MT" pitchFamily="34" charset="0"/>
              </a:rPr>
              <a:t> </a:t>
            </a:r>
            <a:r>
              <a:rPr kumimoji="0" lang="en-US" sz="1600" b="0" i="0" u="none" strike="noStrike" kern="1200" cap="none" spc="0" normalizeH="0" noProof="0" dirty="0" smtClean="0">
                <a:ln>
                  <a:noFill/>
                </a:ln>
                <a:solidFill>
                  <a:schemeClr val="tx1"/>
                </a:solidFill>
                <a:effectLst/>
                <a:uLnTx/>
                <a:uFillTx/>
                <a:latin typeface="Gill Sans MT" pitchFamily="34" charset="0"/>
                <a:ea typeface="+mn-ea"/>
                <a:cs typeface="+mn-cs"/>
              </a:rPr>
              <a:t>Printed and mailed to key policymakers, allowing it to reach a broader audience</a:t>
            </a:r>
            <a:endParaRPr kumimoji="0" lang="en-US" sz="16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76200"/>
            <a:ext cx="7772400" cy="685799"/>
          </a:xfrm>
        </p:spPr>
        <p:txBody>
          <a:bodyPr>
            <a:normAutofit fontScale="90000"/>
          </a:bodyPr>
          <a:lstStyle/>
          <a:p>
            <a:pPr algn="l"/>
            <a:r>
              <a:rPr lang="en-US" sz="3600" dirty="0" smtClean="0">
                <a:latin typeface="Gill Sans MT" pitchFamily="34" charset="0"/>
              </a:rPr>
              <a:t>III. Synthesize Policy Lessons from Multiple Evaluations</a:t>
            </a:r>
            <a:endParaRPr lang="en-US" sz="3600" dirty="0">
              <a:latin typeface="Gill Sans MT" pitchFamily="34" charset="0"/>
            </a:endParaRPr>
          </a:p>
        </p:txBody>
      </p:sp>
      <p:grpSp>
        <p:nvGrpSpPr>
          <p:cNvPr id="2" name="Group 17"/>
          <p:cNvGrpSpPr/>
          <p:nvPr/>
        </p:nvGrpSpPr>
        <p:grpSpPr>
          <a:xfrm>
            <a:off x="838200" y="6096000"/>
            <a:ext cx="3713204" cy="542770"/>
            <a:chOff x="2286000" y="5697226"/>
            <a:chExt cx="4813300" cy="703574"/>
          </a:xfrm>
        </p:grpSpPr>
        <p:pic>
          <p:nvPicPr>
            <p:cNvPr id="19" name="Picture 18" descr="JPAL_Logo_Spread_RGB.jpg"/>
            <p:cNvPicPr>
              <a:picLocks noChangeAspect="1"/>
            </p:cNvPicPr>
            <p:nvPr/>
          </p:nvPicPr>
          <p:blipFill>
            <a:blip r:embed="rId3" cstate="print"/>
            <a:srcRect l="34985" t="87575"/>
            <a:stretch>
              <a:fillRect/>
            </a:stretch>
          </p:blipFill>
          <p:spPr>
            <a:xfrm>
              <a:off x="4267200" y="6248400"/>
              <a:ext cx="2832100" cy="118915"/>
            </a:xfrm>
            <a:prstGeom prst="rect">
              <a:avLst/>
            </a:prstGeom>
          </p:spPr>
        </p:pic>
        <p:pic>
          <p:nvPicPr>
            <p:cNvPr id="20" name="Picture 19" descr="JPAL_Logo_Spread_RGB.jpg"/>
            <p:cNvPicPr>
              <a:picLocks noChangeAspect="1"/>
            </p:cNvPicPr>
            <p:nvPr/>
          </p:nvPicPr>
          <p:blipFill>
            <a:blip r:embed="rId3" cstate="print"/>
            <a:srcRect r="41144" b="14714"/>
            <a:stretch>
              <a:fillRect/>
            </a:stretch>
          </p:blipFill>
          <p:spPr>
            <a:xfrm>
              <a:off x="2286000" y="5697226"/>
              <a:ext cx="2209800" cy="703574"/>
            </a:xfrm>
            <a:prstGeom prst="rect">
              <a:avLst/>
            </a:prstGeom>
          </p:spPr>
        </p:pic>
      </p:grpSp>
      <p:sp>
        <p:nvSpPr>
          <p:cNvPr id="21" name="Slide Number Placeholder 20"/>
          <p:cNvSpPr>
            <a:spLocks noGrp="1"/>
          </p:cNvSpPr>
          <p:nvPr>
            <p:ph type="sldNum" sz="quarter" idx="12"/>
          </p:nvPr>
        </p:nvSpPr>
        <p:spPr>
          <a:xfrm>
            <a:off x="7315200" y="6264275"/>
            <a:ext cx="1371600" cy="365125"/>
          </a:xfrm>
        </p:spPr>
        <p:txBody>
          <a:bodyPr/>
          <a:lstStyle/>
          <a:p>
            <a:pPr algn="ctr"/>
            <a:fld id="{B6F15528-21DE-4FAA-801E-634DDDAF4B2B}" type="slidenum">
              <a:rPr lang="en-US" b="1" smtClean="0">
                <a:solidFill>
                  <a:schemeClr val="tx1"/>
                </a:solidFill>
              </a:rPr>
              <a:pPr algn="ctr"/>
              <a:t>9</a:t>
            </a:fld>
            <a:endParaRPr lang="en-US" b="1" dirty="0">
              <a:solidFill>
                <a:schemeClr val="tx1"/>
              </a:solidFill>
            </a:endParaRPr>
          </a:p>
        </p:txBody>
      </p:sp>
      <p:cxnSp>
        <p:nvCxnSpPr>
          <p:cNvPr id="22" name="Straight Connector 21"/>
          <p:cNvCxnSpPr/>
          <p:nvPr/>
        </p:nvCxnSpPr>
        <p:spPr>
          <a:xfrm rot="10800000">
            <a:off x="609600" y="6019800"/>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09600" y="914401"/>
            <a:ext cx="7696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685800" y="1066800"/>
            <a:ext cx="7696200" cy="4876800"/>
          </a:xfrm>
          <a:prstGeom prst="rect">
            <a:avLst/>
          </a:prstGeom>
        </p:spPr>
        <p:txBody>
          <a:bodyPr vert="horz" wrap="square" lIns="91440" tIns="91440" rIns="91440" bIns="91440" rtlCol="0">
            <a:noAutofit/>
          </a:body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rPr>
              <a:t> As evidence base grows, we’re able to draw out general lessons about</a:t>
            </a:r>
            <a:r>
              <a:rPr kumimoji="0" lang="en-US" sz="2000" b="0" i="0" u="none" strike="noStrike" kern="1200" cap="none" spc="0" normalizeH="0" noProof="0" dirty="0" smtClean="0">
                <a:ln>
                  <a:noFill/>
                </a:ln>
                <a:solidFill>
                  <a:schemeClr val="tx1"/>
                </a:solidFill>
                <a:effectLst/>
                <a:uLnTx/>
                <a:uFillTx/>
                <a:latin typeface="Gill Sans MT" pitchFamily="34" charset="0"/>
                <a:ea typeface="+mn-ea"/>
                <a:cs typeface="+mn-cs"/>
              </a:rPr>
              <a:t> a certain topic from multiple evaluations in different contexts</a:t>
            </a:r>
            <a:endParaRPr kumimoji="0" lang="en-US" sz="20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Gill Sans MT" pitchFamily="34" charset="0"/>
                <a:ea typeface="+mn-ea"/>
                <a:cs typeface="+mn-cs"/>
              </a:rPr>
              <a:t> </a:t>
            </a:r>
            <a:r>
              <a:rPr kumimoji="0" lang="en-US" sz="1600" i="0" u="none" strike="noStrike" kern="1200" cap="none" spc="0" normalizeH="0" baseline="0" noProof="0" dirty="0" smtClean="0">
                <a:ln>
                  <a:noFill/>
                </a:ln>
                <a:solidFill>
                  <a:schemeClr val="tx1"/>
                </a:solidFill>
                <a:effectLst/>
                <a:uLnTx/>
                <a:uFillTx/>
                <a:latin typeface="Gill Sans MT" pitchFamily="34" charset="0"/>
                <a:ea typeface="+mn-ea"/>
                <a:cs typeface="+mn-cs"/>
              </a:rPr>
              <a:t>This</a:t>
            </a:r>
            <a:r>
              <a:rPr kumimoji="0" lang="en-US" sz="1600" i="0" u="none" strike="noStrike" kern="1200" cap="none" spc="0" normalizeH="0" noProof="0" dirty="0" smtClean="0">
                <a:ln>
                  <a:noFill/>
                </a:ln>
                <a:solidFill>
                  <a:schemeClr val="tx1"/>
                </a:solidFill>
                <a:effectLst/>
                <a:uLnTx/>
                <a:uFillTx/>
                <a:latin typeface="Gill Sans MT" pitchFamily="34" charset="0"/>
                <a:ea typeface="+mn-ea"/>
                <a:cs typeface="+mn-cs"/>
              </a:rPr>
              <a:t> kind of analysis takes two forms: cost-effectiveness and printed “bulletins”</a:t>
            </a:r>
          </a:p>
        </p:txBody>
      </p:sp>
      <p:pic>
        <p:nvPicPr>
          <p:cNvPr id="12" name="Picture 11" descr="pricing bulletin.png"/>
          <p:cNvPicPr>
            <a:picLocks noChangeAspect="1"/>
          </p:cNvPicPr>
          <p:nvPr/>
        </p:nvPicPr>
        <p:blipFill>
          <a:blip r:embed="rId4" cstate="print"/>
          <a:srcRect l="1599" t="2222" r="1599" b="4444"/>
          <a:stretch>
            <a:fillRect/>
          </a:stretch>
        </p:blipFill>
        <p:spPr>
          <a:xfrm>
            <a:off x="5558971" y="2362200"/>
            <a:ext cx="2899229" cy="3581400"/>
          </a:xfrm>
          <a:prstGeom prst="rect">
            <a:avLst/>
          </a:prstGeom>
          <a:ln>
            <a:solidFill>
              <a:schemeClr val="tx1"/>
            </a:solidFill>
          </a:ln>
        </p:spPr>
      </p:pic>
      <p:sp>
        <p:nvSpPr>
          <p:cNvPr id="17" name="Subtitle 2"/>
          <p:cNvSpPr txBox="1">
            <a:spLocks/>
          </p:cNvSpPr>
          <p:nvPr/>
        </p:nvSpPr>
        <p:spPr>
          <a:xfrm>
            <a:off x="533400" y="2286000"/>
            <a:ext cx="4800600" cy="3657600"/>
          </a:xfrm>
          <a:prstGeom prst="rect">
            <a:avLst/>
          </a:prstGeom>
        </p:spPr>
        <p:txBody>
          <a:bodyPr vert="horz" wrap="square" lIns="91440" tIns="91440" rIns="91440" bIns="91440" rtlCol="0">
            <a:noAutofit/>
          </a:bodyPr>
          <a:lstStyle/>
          <a:p>
            <a:pPr lvl="0">
              <a:spcBef>
                <a:spcPct val="20000"/>
              </a:spcBef>
              <a:spcAft>
                <a:spcPts val="600"/>
              </a:spcAft>
              <a:buFont typeface="Arial" pitchFamily="34" charset="0"/>
              <a:buChar char="•"/>
              <a:defRPr/>
            </a:pPr>
            <a:r>
              <a:rPr lang="en-US" sz="2000" dirty="0" smtClean="0">
                <a:latin typeface="Gill Sans MT" pitchFamily="34" charset="0"/>
              </a:rPr>
              <a:t> Bulletins draw general lessons from a number of evaluations</a:t>
            </a:r>
          </a:p>
          <a:p>
            <a:pPr lvl="1">
              <a:spcBef>
                <a:spcPct val="20000"/>
              </a:spcBef>
              <a:spcAft>
                <a:spcPts val="600"/>
              </a:spcAft>
              <a:buFont typeface="Arial" pitchFamily="34" charset="0"/>
              <a:buChar char="•"/>
              <a:defRPr/>
            </a:pPr>
            <a:r>
              <a:rPr lang="en-US" sz="1600" dirty="0" smtClean="0">
                <a:latin typeface="Gill Sans MT" pitchFamily="34" charset="0"/>
              </a:rPr>
              <a:t> Include both J-PAL and non-J-PAL </a:t>
            </a:r>
            <a:r>
              <a:rPr lang="en-US" sz="1600" dirty="0" err="1" smtClean="0">
                <a:latin typeface="Gill Sans MT" pitchFamily="34" charset="0"/>
              </a:rPr>
              <a:t>RCTs</a:t>
            </a:r>
            <a:endParaRPr lang="en-US" sz="1600" dirty="0" smtClean="0">
              <a:latin typeface="Gill Sans MT" pitchFamily="34" charset="0"/>
            </a:endParaRPr>
          </a:p>
          <a:p>
            <a:pPr lvl="1">
              <a:spcBef>
                <a:spcPct val="20000"/>
              </a:spcBef>
              <a:spcAft>
                <a:spcPts val="600"/>
              </a:spcAft>
              <a:buFont typeface="Arial" pitchFamily="34" charset="0"/>
              <a:buChar char="•"/>
              <a:defRPr/>
            </a:pPr>
            <a:r>
              <a:rPr lang="en-US" sz="1600" dirty="0" smtClean="0">
                <a:latin typeface="Gill Sans MT" pitchFamily="34" charset="0"/>
              </a:rPr>
              <a:t> Show sensitivity of a program to context and assumptions like costs and population density</a:t>
            </a:r>
          </a:p>
          <a:p>
            <a:pPr lvl="1">
              <a:spcBef>
                <a:spcPct val="20000"/>
              </a:spcBef>
              <a:spcAft>
                <a:spcPts val="600"/>
              </a:spcAft>
              <a:buFont typeface="Arial" pitchFamily="34" charset="0"/>
              <a:buChar char="•"/>
              <a:defRPr/>
            </a:pPr>
            <a:r>
              <a:rPr lang="en-US" sz="1600" dirty="0" smtClean="0">
                <a:latin typeface="Gill Sans MT" pitchFamily="34" charset="0"/>
              </a:rPr>
              <a:t> Challenging to get consensus among a large number of PIs</a:t>
            </a:r>
          </a:p>
          <a:p>
            <a:pPr lvl="1">
              <a:spcBef>
                <a:spcPct val="20000"/>
              </a:spcBef>
              <a:spcAft>
                <a:spcPts val="600"/>
              </a:spcAft>
              <a:buFont typeface="Arial" pitchFamily="34" charset="0"/>
              <a:buChar char="•"/>
              <a:defRPr/>
            </a:pPr>
            <a:r>
              <a:rPr lang="en-US" sz="1600" dirty="0" smtClean="0">
                <a:latin typeface="Gill Sans MT" pitchFamily="34" charset="0"/>
              </a:rPr>
              <a:t> But extremely valuable to develop consensus on key issues to further established knowledge and identify next key research questions</a:t>
            </a:r>
          </a:p>
          <a:p>
            <a:pPr marL="457200" marR="0" lvl="1" indent="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Gill Sans MT" pitchFamily="34" charset="0"/>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TotalTime>
  <Words>4447</Words>
  <Application>Microsoft Office PowerPoint</Application>
  <PresentationFormat>On-screen Show (4:3)</PresentationFormat>
  <Paragraphs>463</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I. Promote Policy Relevant Evaluations</vt:lpstr>
      <vt:lpstr>II. Partnerships in the Field</vt:lpstr>
      <vt:lpstr>III. Replicate Evaluations</vt:lpstr>
      <vt:lpstr>PowerPoint Presentation</vt:lpstr>
      <vt:lpstr>I. Build Capacity of Policymakers to Consume and Generate Evidence </vt:lpstr>
      <vt:lpstr>II. Make Research Results Accessible to Policy Audience</vt:lpstr>
      <vt:lpstr>III. Synthesize Policy Lessons from Multiple Evaluations</vt:lpstr>
      <vt:lpstr>IV. Comparative Cost-Effectiveness Analysis</vt:lpstr>
      <vt:lpstr>V. Disseminate Evidence to Policymakers</vt:lpstr>
      <vt:lpstr>VI. Build Long-Term Partnerships</vt:lpstr>
      <vt:lpstr>VII. Scale-Ups</vt:lpstr>
      <vt:lpstr>PowerPoint Presentation</vt:lpstr>
      <vt:lpstr>No Single Strategy for Policy Outreach</vt:lpstr>
      <vt:lpstr>Most Effective Approaches by Organization</vt:lpstr>
      <vt:lpstr>Summary</vt:lpstr>
      <vt:lpstr>PowerPoint Presentation</vt:lpstr>
      <vt:lpstr>J-PAL is a Network of 55 Professors from 29 Universities using Randomized Evaluations in Development. But Mission is Broader: Policy is based on evidence and research is translated into policy </vt:lpstr>
      <vt:lpstr>PowerPoint Presentation</vt:lpstr>
      <vt:lpstr>PowerPoint Presentation</vt:lpstr>
      <vt:lpstr>What sort of evidence would you want as a policy maker?</vt:lpstr>
      <vt:lpstr>What sort of evidence would you want as a policy maker?</vt:lpstr>
      <vt:lpstr>PowerPoint Presentation</vt:lpstr>
      <vt:lpstr>Factors that Help or Hinder the use of Evidence in Policy: Research Side</vt:lpstr>
      <vt:lpstr>Factors that Help or Hinder the use of Evidence in Policy: Research Side</vt:lpstr>
      <vt:lpstr>Factors that Help or Hinder the use of Evidence in Policy: Research Side</vt:lpstr>
      <vt:lpstr>Factors that Help or Hinder the use of Evidence in Policy: Research Side</vt:lpstr>
      <vt:lpstr>Factors that Help or Hinder the use of Evidence in Policy: Policy Side</vt:lpstr>
      <vt:lpstr>Factors that Help or Hinder the use of Evidence in Policy: Policy Side</vt:lpstr>
      <vt:lpstr>Factors that Help or Hinder the use of Evidence in Policy: Policy Side</vt:lpstr>
      <vt:lpstr>PowerPoint Presentation</vt:lpstr>
      <vt:lpstr>Is it the Job of Researchers to Influence Policy</vt:lpstr>
      <vt:lpstr>Is it the Job of Researchers to Influence Policy</vt:lpstr>
      <vt:lpstr>PowerPoint Presentation</vt:lpstr>
      <vt:lpstr>Do governments only want to evaluate programs they think work?</vt:lpstr>
    </vt:vector>
  </TitlesOfParts>
  <Company>Massachusetts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Caitlin Tulloch</dc:creator>
  <cp:lastModifiedBy>Rachel Glennerster</cp:lastModifiedBy>
  <cp:revision>96</cp:revision>
  <dcterms:created xsi:type="dcterms:W3CDTF">2011-06-15T21:24:17Z</dcterms:created>
  <dcterms:modified xsi:type="dcterms:W3CDTF">2013-10-12T13:31:22Z</dcterms:modified>
</cp:coreProperties>
</file>